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7" r:id="rId2"/>
    <p:sldId id="304" r:id="rId3"/>
    <p:sldId id="257" r:id="rId4"/>
    <p:sldId id="259" r:id="rId5"/>
    <p:sldId id="262" r:id="rId6"/>
    <p:sldId id="264" r:id="rId7"/>
    <p:sldId id="265" r:id="rId8"/>
    <p:sldId id="268" r:id="rId9"/>
    <p:sldId id="270" r:id="rId10"/>
    <p:sldId id="274" r:id="rId11"/>
    <p:sldId id="272" r:id="rId12"/>
    <p:sldId id="277" r:id="rId13"/>
    <p:sldId id="282" r:id="rId14"/>
    <p:sldId id="283" r:id="rId15"/>
    <p:sldId id="284" r:id="rId16"/>
    <p:sldId id="297" r:id="rId17"/>
    <p:sldId id="299" r:id="rId18"/>
    <p:sldId id="302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0565" autoAdjust="0"/>
    <p:restoredTop sz="94660"/>
  </p:normalViewPr>
  <p:slideViewPr>
    <p:cSldViewPr>
      <p:cViewPr varScale="1">
        <p:scale>
          <a:sx n="91" d="100"/>
          <a:sy n="91" d="100"/>
        </p:scale>
        <p:origin x="-124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53EB92-A1FA-40C1-8166-DA94DBEBDB35}" type="datetimeFigureOut">
              <a:rPr lang="en-US"/>
              <a:pPr>
                <a:defRPr/>
              </a:pPr>
              <a:t>9/6/2020</a:t>
            </a:fld>
            <a:endParaRPr lang="en-US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2041AB-CE2D-4BCA-9C2B-AD3E615948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BE0007-289C-4121-AC57-BB0A8835C18E}" type="datetimeFigureOut">
              <a:rPr lang="en-US"/>
              <a:pPr>
                <a:defRPr/>
              </a:pPr>
              <a:t>9/6/2020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DBED75-8C98-4420-9FB2-B181E013F0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88CA9D-61D8-4B2F-AD53-3864C497DCAD}" type="datetimeFigureOut">
              <a:rPr lang="en-US"/>
              <a:pPr>
                <a:defRPr/>
              </a:pPr>
              <a:t>9/6/2020</a:t>
            </a:fld>
            <a:endParaRPr lang="en-US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BFCBC2-A157-4F33-B186-EFCBFEC847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D4506E-8327-441D-AAD8-5CCF8FC96CC4}" type="datetimeFigureOut">
              <a:rPr lang="en-US"/>
              <a:pPr>
                <a:defRPr/>
              </a:pPr>
              <a:t>9/6/2020</a:t>
            </a:fld>
            <a:endParaRPr lang="en-US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3493CC-5299-4166-A377-D2BE1E799A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791604-092F-4FA3-B2BA-1D967209F98E}" type="datetimeFigureOut">
              <a:rPr lang="en-US"/>
              <a:pPr>
                <a:defRPr/>
              </a:pPr>
              <a:t>9/6/2020</a:t>
            </a:fld>
            <a:endParaRPr lang="en-US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3C5D3B-1188-4D2F-B0A0-7FF1A6FFA7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1EB945-ACFC-4615-8C7A-E45639AC058D}" type="datetimeFigureOut">
              <a:rPr lang="en-US"/>
              <a:pPr>
                <a:defRPr/>
              </a:pPr>
              <a:t>9/6/2020</a:t>
            </a:fld>
            <a:endParaRPr lang="en-US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197DD2-3109-4B21-B7E6-5F82B367BF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21F726-0ED5-4D8D-AE1A-CAC3D1242E64}" type="datetimeFigureOut">
              <a:rPr lang="en-US"/>
              <a:pPr>
                <a:defRPr/>
              </a:pPr>
              <a:t>9/6/2020</a:t>
            </a:fld>
            <a:endParaRPr lang="en-US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BD8C14-C229-4143-8231-590512950D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F3DF6-D82B-46DE-BF6F-60992CE82BB6}" type="datetimeFigureOut">
              <a:rPr lang="en-US"/>
              <a:pPr>
                <a:defRPr/>
              </a:pPr>
              <a:t>9/6/2020</a:t>
            </a:fld>
            <a:endParaRPr lang="en-US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FA83F5-DAC4-44A1-8578-6F046AF6CA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FD6F37-0C6E-44FD-B655-E5A673CCFE8A}" type="datetimeFigureOut">
              <a:rPr lang="en-US"/>
              <a:pPr>
                <a:defRPr/>
              </a:pPr>
              <a:t>9/6/2020</a:t>
            </a:fld>
            <a:endParaRPr 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EDAD5F-ED39-46F1-AD75-FC1F1309D6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586799-8C65-414C-B9A6-17230F5E464D}" type="datetimeFigureOut">
              <a:rPr lang="en-US"/>
              <a:pPr>
                <a:defRPr/>
              </a:pPr>
              <a:t>9/6/2020</a:t>
            </a:fld>
            <a:endParaRPr lang="en-US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FB5E37-B23F-4DAB-9622-E709D8C590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F9F3235-D6A3-4738-86AF-76DB13BD0694}" type="datetimeFigureOut">
              <a:rPr lang="en-US"/>
              <a:pPr>
                <a:defRPr/>
              </a:pPr>
              <a:t>9/6/2020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5149F61-88DE-4184-858A-2CA30AA35E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1" r:id="rId3"/>
    <p:sldLayoutId id="2147483686" r:id="rId4"/>
    <p:sldLayoutId id="2147483682" r:id="rId5"/>
    <p:sldLayoutId id="2147483687" r:id="rId6"/>
    <p:sldLayoutId id="2147483688" r:id="rId7"/>
    <p:sldLayoutId id="2147483689" r:id="rId8"/>
    <p:sldLayoutId id="2147483683" r:id="rId9"/>
    <p:sldLayoutId id="2147483690" r:id="rId10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2800" b="1" smtClean="0">
                <a:solidFill>
                  <a:schemeClr val="hlink"/>
                </a:solidFill>
                <a:latin typeface="Arial" charset="0"/>
              </a:rPr>
              <a:t>Ознакомление с окружающим 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sz="2800" b="1" smtClean="0">
                <a:solidFill>
                  <a:schemeClr val="hlink"/>
                </a:solidFill>
                <a:latin typeface="Arial" charset="0"/>
              </a:rPr>
              <a:t>(Основы науки и естествознания)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sz="2800" b="1" smtClean="0">
                <a:solidFill>
                  <a:schemeClr val="hlink"/>
                </a:solidFill>
              </a:rPr>
              <a:t> </a:t>
            </a:r>
            <a:r>
              <a:rPr lang="ru-RU" sz="2800" b="1" smtClean="0">
                <a:solidFill>
                  <a:schemeClr val="hlink"/>
                </a:solidFill>
                <a:latin typeface="Arial" charset="0"/>
              </a:rPr>
              <a:t>«Прогулка по Якутской тайге»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sz="2800" smtClean="0">
                <a:solidFill>
                  <a:schemeClr val="hlink"/>
                </a:solidFill>
                <a:latin typeface="Arial" charset="0"/>
              </a:rPr>
              <a:t>для детей группы общеразвивающей направленности от 5 до 6 лет</a:t>
            </a:r>
          </a:p>
          <a:p>
            <a:pPr algn="ctr" eaLnBrk="1" hangingPunct="1">
              <a:buFont typeface="Wingdings 2" pitchFamily="18" charset="2"/>
              <a:buNone/>
            </a:pPr>
            <a:endParaRPr lang="ru-RU" sz="2800" b="1" smtClean="0">
              <a:solidFill>
                <a:srgbClr val="603B14"/>
              </a:solidFill>
              <a:latin typeface="Arial" charset="0"/>
            </a:endParaRPr>
          </a:p>
          <a:p>
            <a:pPr algn="ctr" eaLnBrk="1" hangingPunct="1">
              <a:buFont typeface="Wingdings 2" pitchFamily="18" charset="2"/>
              <a:buNone/>
            </a:pPr>
            <a:endParaRPr lang="ru-RU" sz="2800" b="1" smtClean="0">
              <a:solidFill>
                <a:srgbClr val="603B14"/>
              </a:solidFill>
              <a:latin typeface="Arial" charset="0"/>
            </a:endParaRPr>
          </a:p>
          <a:p>
            <a:pPr algn="r" eaLnBrk="1" hangingPunct="1">
              <a:buFont typeface="Wingdings 2" pitchFamily="18" charset="2"/>
              <a:buNone/>
            </a:pPr>
            <a:r>
              <a:rPr lang="ru-RU" sz="2000" b="1" smtClean="0">
                <a:solidFill>
                  <a:schemeClr val="tx1"/>
                </a:solidFill>
                <a:latin typeface="Arial" charset="0"/>
              </a:rPr>
              <a:t>Воспитатель: Гребенникова Е.В.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Смешанный лес</a:t>
            </a:r>
            <a:endParaRPr lang="ru-RU" dirty="0"/>
          </a:p>
        </p:txBody>
      </p:sp>
      <p:pic>
        <p:nvPicPr>
          <p:cNvPr id="26626" name="Picture 2" descr="http://www.garms.ru/pics/uploads/stories_hunt0_big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066800"/>
            <a:ext cx="8420100" cy="559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боярышник</a:t>
            </a:r>
            <a:endParaRPr lang="ru-RU" dirty="0"/>
          </a:p>
        </p:txBody>
      </p:sp>
      <p:pic>
        <p:nvPicPr>
          <p:cNvPr id="28674" name="Picture 2" descr="http://s017.radikal.ru/i429/1309/f6/cf34bcdf785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1066800"/>
            <a:ext cx="7620000" cy="519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шиповник</a:t>
            </a:r>
            <a:endParaRPr lang="ru-RU" dirty="0"/>
          </a:p>
        </p:txBody>
      </p:sp>
      <p:pic>
        <p:nvPicPr>
          <p:cNvPr id="29698" name="Picture 2" descr="https://im2-tub-ru.yandex.net/i?id=263b4a4b5bbbc9d5fc506ee483e8030e&amp;n=33&amp;h=190&amp;w=25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24600" y="533400"/>
            <a:ext cx="2419350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4" descr="http://i.ytimg.com/vi/Vhq6BM9txhQ/maxresdefaul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2286000"/>
            <a:ext cx="7747000" cy="435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черника</a:t>
            </a:r>
            <a:endParaRPr lang="ru-RU" dirty="0"/>
          </a:p>
        </p:txBody>
      </p:sp>
      <p:pic>
        <p:nvPicPr>
          <p:cNvPr id="31746" name="Picture 2" descr="http://5sadov.ru/iherb/117_33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1447800"/>
            <a:ext cx="6096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голубика</a:t>
            </a:r>
            <a:endParaRPr lang="ru-RU" dirty="0"/>
          </a:p>
        </p:txBody>
      </p:sp>
      <p:pic>
        <p:nvPicPr>
          <p:cNvPr id="32770" name="Picture 2" descr="http://www.medicherb.ru/wp-content/uploads/2011/01/047golubika1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057400"/>
            <a:ext cx="8667750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брусника</a:t>
            </a:r>
            <a:endParaRPr lang="ru-RU" dirty="0"/>
          </a:p>
        </p:txBody>
      </p:sp>
      <p:pic>
        <p:nvPicPr>
          <p:cNvPr id="33794" name="Picture 2" descr="http://novgazeta.by/wp-content/uploads/2015/08/5486bec3a4940_14181168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1066800"/>
            <a:ext cx="6953250" cy="521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клевер</a:t>
            </a:r>
            <a:endParaRPr lang="ru-RU" dirty="0"/>
          </a:p>
        </p:txBody>
      </p:sp>
      <p:pic>
        <p:nvPicPr>
          <p:cNvPr id="36866" name="Picture 2" descr="http://agro-store.com.ua/files/katalog/994_pi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1284288"/>
            <a:ext cx="7010400" cy="4964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тысячелистник</a:t>
            </a:r>
            <a:endParaRPr lang="ru-RU" dirty="0"/>
          </a:p>
        </p:txBody>
      </p:sp>
      <p:pic>
        <p:nvPicPr>
          <p:cNvPr id="37890" name="Picture 2" descr="http://18xi.ru/wp-content/uploads/%D1%82%D1%8B%D1%81%D1%8F%D1%87%D0%B5%D0%BB%D0%B8%D1%81%D1%82%D0%BD%D0%B8%D0%B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1281113"/>
            <a:ext cx="5334000" cy="440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пижма</a:t>
            </a:r>
            <a:endParaRPr lang="ru-RU" dirty="0"/>
          </a:p>
        </p:txBody>
      </p:sp>
      <p:pic>
        <p:nvPicPr>
          <p:cNvPr id="39938" name="Picture 2" descr="http://moj-domm.com/wp-content/uploads/2014/05/pigm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1047750"/>
            <a:ext cx="7239000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Содержимое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2000" b="1" smtClean="0">
                <a:solidFill>
                  <a:schemeClr val="tx1"/>
                </a:solidFill>
                <a:latin typeface="Times New Roman" pitchFamily="18" charset="0"/>
              </a:rPr>
              <a:t>Цель: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sz="2000" b="1" smtClean="0">
                <a:solidFill>
                  <a:schemeClr val="tx1"/>
                </a:solidFill>
                <a:latin typeface="Times New Roman" pitchFamily="18" charset="0"/>
              </a:rPr>
              <a:t>Расширять представления детей о разнообразии растительного мира</a:t>
            </a:r>
            <a:r>
              <a:rPr lang="ru-RU" sz="2000" b="1" smtClean="0">
                <a:solidFill>
                  <a:schemeClr val="tx1"/>
                </a:solidFill>
                <a:latin typeface="Arial" charset="0"/>
              </a:rPr>
              <a:t> Якутии</a:t>
            </a:r>
            <a:r>
              <a:rPr lang="ru-RU" sz="2000" b="1" smtClean="0">
                <a:solidFill>
                  <a:schemeClr val="tx1"/>
                </a:solidFill>
                <a:latin typeface="Times New Roman" pitchFamily="18" charset="0"/>
              </a:rPr>
              <a:t>. Дать знания о видовом разнообразии лесов: лиственный, хвойный, смешанный. Формировать представления о том, что для человека экологически чистая окружающая среда является фактором здоровья. Учить называть отличительные особенности деревьев и кустарников. Формировать бережное отношение к природе. Систематизировать знания о пользе леса в жизни человека и животных, о правильном поведении в лесу</a:t>
            </a:r>
            <a:r>
              <a:rPr lang="ru-RU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Лиственный лес</a:t>
            </a:r>
            <a:endParaRPr lang="ru-RU" dirty="0"/>
          </a:p>
        </p:txBody>
      </p:sp>
      <p:pic>
        <p:nvPicPr>
          <p:cNvPr id="16386" name="Picture 2" descr="http://i15.beon.ru/18/38/2563818/44/98200844/198114978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447800"/>
            <a:ext cx="7620000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Береза</a:t>
            </a:r>
            <a:endParaRPr lang="ru-RU" dirty="0"/>
          </a:p>
        </p:txBody>
      </p:sp>
      <p:pic>
        <p:nvPicPr>
          <p:cNvPr id="17410" name="Picture 2" descr="http://www.instapics.ru/download.php?file=201301/7064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1524000"/>
            <a:ext cx="6667500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рябина</a:t>
            </a:r>
            <a:endParaRPr lang="ru-RU" dirty="0"/>
          </a:p>
        </p:txBody>
      </p:sp>
      <p:pic>
        <p:nvPicPr>
          <p:cNvPr id="19458" name="Picture 2" descr="http://bsvesti.ru/img/gallery/content/2014/669/800x0-5x3-o-e/ryabina_krasnay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600200"/>
            <a:ext cx="7620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Хвойный лес</a:t>
            </a:r>
            <a:endParaRPr lang="ru-RU" dirty="0"/>
          </a:p>
        </p:txBody>
      </p:sp>
      <p:pic>
        <p:nvPicPr>
          <p:cNvPr id="21506" name="Picture 2" descr="http://img-fotki.yandex.ru/get/6622/162511244.5/0_8615a_32708ef2_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447800"/>
            <a:ext cx="6272213" cy="464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сосна</a:t>
            </a:r>
            <a:endParaRPr lang="ru-RU" dirty="0"/>
          </a:p>
        </p:txBody>
      </p:sp>
      <p:pic>
        <p:nvPicPr>
          <p:cNvPr id="22530" name="Picture 2" descr="http://engelial.ucoz.ru/_ph/12/9077833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19600" y="685800"/>
            <a:ext cx="4514850" cy="583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кедр</a:t>
            </a:r>
            <a:endParaRPr lang="ru-RU" dirty="0"/>
          </a:p>
        </p:txBody>
      </p:sp>
      <p:pic>
        <p:nvPicPr>
          <p:cNvPr id="23554" name="Picture 4" descr="http://ylik.ru/wp-content/uploads/2014/11/ks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7625" y="0"/>
            <a:ext cx="5286375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2" descr="http://jsadovod.ru/wp-content/uploads/2014/12/posadka_krupnomerov01-e141922279727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2860675"/>
            <a:ext cx="5334000" cy="399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пихта</a:t>
            </a:r>
            <a:endParaRPr lang="ru-RU" dirty="0"/>
          </a:p>
        </p:txBody>
      </p:sp>
      <p:pic>
        <p:nvPicPr>
          <p:cNvPr id="25603" name="Picture 2" descr="http://img-4.photosight.ru/6ee/5293727_lar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1295400"/>
            <a:ext cx="81153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97</TotalTime>
  <Words>83</Words>
  <Application>Microsoft Office PowerPoint</Application>
  <PresentationFormat>Экран (4:3)</PresentationFormat>
  <Paragraphs>9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8</vt:i4>
      </vt:variant>
      <vt:variant>
        <vt:lpstr>Заголовки слайдов</vt:lpstr>
      </vt:variant>
      <vt:variant>
        <vt:i4>18</vt:i4>
      </vt:variant>
    </vt:vector>
  </HeadingPairs>
  <TitlesOfParts>
    <vt:vector size="32" baseType="lpstr">
      <vt:lpstr>Arial</vt:lpstr>
      <vt:lpstr>Franklin Gothic Medium</vt:lpstr>
      <vt:lpstr>Franklin Gothic Book</vt:lpstr>
      <vt:lpstr>Wingdings 2</vt:lpstr>
      <vt:lpstr>Calibri</vt:lpstr>
      <vt:lpstr>Times New Roman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Юрий</dc:creator>
  <cp:lastModifiedBy>LG</cp:lastModifiedBy>
  <cp:revision>19</cp:revision>
  <dcterms:created xsi:type="dcterms:W3CDTF">2015-10-15T16:45:47Z</dcterms:created>
  <dcterms:modified xsi:type="dcterms:W3CDTF">2020-09-06T07:00:22Z</dcterms:modified>
</cp:coreProperties>
</file>