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7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-744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AD596-89FD-41B9-8E92-61D97CC552D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F8E86-4FA9-4A8A-93E5-85181B312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3841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A5ABAA4-CC7F-4E5E-91A9-0AC964550704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E1E1782-BBBD-4B64-8D6E-85DAB9D59B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2141" y="3629646"/>
            <a:ext cx="7766936" cy="16463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4000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9095" y="1889957"/>
            <a:ext cx="91576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Индивидуальный образовательный маршрут педагога </a:t>
            </a:r>
          </a:p>
        </p:txBody>
      </p:sp>
    </p:spTree>
    <p:extLst>
      <p:ext uri="{BB962C8B-B14F-4D97-AF65-F5344CB8AC3E}">
        <p14:creationId xmlns:p14="http://schemas.microsoft.com/office/powerpoint/2010/main" xmlns="" val="77453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9704" y="1449238"/>
            <a:ext cx="8596668" cy="48231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Индивидуальный образовательный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маршрут воспитателя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 структурированная программа действий педагога на некотором фиксированном этапе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работы, его замыслы относительно собственного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продвижения в образовании, оформленные и упорядоченные им, готовые к реализации в педагогических технологиях и в педагогической деятельности.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834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120" y="1396072"/>
            <a:ext cx="99974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Структура 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проектирования индивидуального образовательного 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маршрута: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0691" y="2816713"/>
            <a:ext cx="8596668" cy="3880773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самоопределения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построения ИОМ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Этап оформления ИОМ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anose="05000000000000000000" pitchFamily="2" charset="2"/>
              <a:buChar char="v"/>
            </a:pPr>
            <a:endParaRPr lang="ru-RU" sz="2800" b="1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600" b="1" dirty="0" smtClean="0"/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Реализация ИОМ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894031" y="4630583"/>
            <a:ext cx="1146412" cy="750627"/>
          </a:xfrm>
          <a:prstGeom prst="down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025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7615" y="343650"/>
            <a:ext cx="4900724" cy="95893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 Black" pitchFamily="34" charset="0"/>
              </a:rPr>
              <a:t>Основные </a:t>
            </a:r>
            <a:r>
              <a:rPr lang="ru-RU" b="1" dirty="0" smtClean="0">
                <a:latin typeface="Arial Black" pitchFamily="34" charset="0"/>
              </a:rPr>
              <a:t>шаги: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9704" y="1216067"/>
            <a:ext cx="8596668" cy="5390865"/>
          </a:xfrm>
        </p:spPr>
        <p:txBody>
          <a:bodyPr>
            <a:normAutofit/>
          </a:bodyPr>
          <a:lstStyle/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работы;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Подбор и изучение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литературы;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Анализ и самоанализ педагогической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деятельности;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Определение условий для осуществления данного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условий для осуществления данного направления в педагогической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деятельности; </a:t>
            </a:r>
          </a:p>
          <a:p>
            <a:pPr fontAlgn="base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Отчёт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представление результатов педагогической деятельности в соответствии с выбранным направлением работы;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Аттестация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соответствующую квалификационную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категорию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2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2386" y="792223"/>
            <a:ext cx="99974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 Black" pitchFamily="34" charset="0"/>
              </a:rPr>
              <a:t>Алгоритм проектирования </a:t>
            </a:r>
            <a:r>
              <a:rPr lang="ru-RU" b="1" dirty="0" smtClean="0">
                <a:latin typeface="Arial Black" pitchFamily="34" charset="0"/>
              </a:rPr>
              <a:t> </a:t>
            </a:r>
            <a:r>
              <a:rPr lang="ru-RU" b="1" dirty="0">
                <a:latin typeface="Arial Black" pitchFamily="34" charset="0"/>
              </a:rPr>
              <a:t>ИОМ </a:t>
            </a:r>
            <a:r>
              <a:rPr lang="ru-RU" b="1" dirty="0" smtClean="0">
                <a:latin typeface="Arial Black" pitchFamily="34" charset="0"/>
              </a:rPr>
              <a:t>воспитателя предусматривает</a:t>
            </a:r>
            <a:r>
              <a:rPr lang="ru-RU" b="1" dirty="0">
                <a:latin typeface="Arial Black" pitchFamily="34" charset="0"/>
              </a:rPr>
              <a:t>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2386" y="2057400"/>
            <a:ext cx="9997440" cy="4013616"/>
          </a:xfrm>
        </p:spPr>
        <p:txBody>
          <a:bodyPr>
            <a:normAutofit/>
          </a:bodyPr>
          <a:lstStyle/>
          <a:p>
            <a:pPr lvl="1" fontAlgn="base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диагностику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профессиональных затруднений педагога; 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составление на основе полученных данных индивидуального образовательного маршрута; 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реализацию маршрута; 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рефлексивный анализ эффективности индивидуального образовательного маршрута.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0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7880" y="843981"/>
            <a:ext cx="999744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Основные направления  ИОМ: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6121" y="2206924"/>
            <a:ext cx="9997440" cy="3864092"/>
          </a:xfrm>
        </p:spPr>
        <p:txBody>
          <a:bodyPr/>
          <a:lstStyle/>
          <a:p>
            <a:pPr lvl="1" fontAlgn="base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квалификации в системе непрерывного профессионального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образования;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педагога в профессиональном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сообществе;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педагога в методической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работе;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самообразование педагога.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769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678663" y="423710"/>
            <a:ext cx="7905948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Бланк </a:t>
            </a:r>
            <a:r>
              <a:rPr lang="ru-RU" sz="2800" b="1" dirty="0">
                <a:latin typeface="Arial Black" pitchFamily="34" charset="0"/>
              </a:rPr>
              <a:t>индивидуального образовательного маршрута педагога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16414924"/>
              </p:ext>
            </p:extLst>
          </p:nvPr>
        </p:nvGraphicFramePr>
        <p:xfrm>
          <a:off x="2469230" y="1611340"/>
          <a:ext cx="8130444" cy="5128465"/>
        </p:xfrm>
        <a:graphic>
          <a:graphicData uri="http://schemas.openxmlformats.org/drawingml/2006/table">
            <a:tbl>
              <a:tblPr firstRow="1" firstCol="1" bandRow="1">
                <a:tableStyleId>{284E427A-3D55-4303-BF80-6455036E1DE7}</a:tableStyleId>
              </a:tblPr>
              <a:tblGrid>
                <a:gridCol w="1951938"/>
                <a:gridCol w="2014339"/>
                <a:gridCol w="1158352"/>
                <a:gridCol w="1371600"/>
                <a:gridCol w="1634215"/>
              </a:tblGrid>
              <a:tr h="13704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Направление 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Содержание 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marR="2349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Сроки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marR="209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Ожидаемые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</a:p>
                    <a:p>
                      <a:pPr marR="209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effectLst/>
                        </a:rPr>
                        <a:t>результаты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Формы 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представления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результатов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педагогической</a:t>
                      </a:r>
                    </a:p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деятельности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6619" marR="30225" marT="5552" marB="0" anchor="ctr"/>
                </a:tc>
              </a:tr>
              <a:tr h="1540257">
                <a:tc>
                  <a:txBody>
                    <a:bodyPr/>
                    <a:lstStyle/>
                    <a:p>
                      <a:pPr marR="368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Повышение квалификации в системе непрерывного </a:t>
                      </a:r>
                      <a:r>
                        <a:rPr lang="ru-RU" sz="1400" dirty="0" smtClean="0">
                          <a:effectLst/>
                        </a:rPr>
                        <a:t>профессионального </a:t>
                      </a:r>
                      <a:r>
                        <a:rPr lang="ru-RU" sz="1400" dirty="0">
                          <a:effectLst/>
                        </a:rPr>
                        <a:t>образования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87810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25"/>
                        </a:spcAft>
                      </a:pPr>
                      <a:r>
                        <a:rPr lang="ru-RU" sz="1400">
                          <a:effectLst/>
                        </a:rPr>
                        <a:t>Деятельность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педагога 	в профессиональном сообществе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857121">
                <a:tc>
                  <a:txBody>
                    <a:bodyPr/>
                    <a:lstStyle/>
                    <a:p>
                      <a:pPr>
                        <a:lnSpc>
                          <a:spcPct val="99000"/>
                        </a:lnSpc>
                        <a:spcAft>
                          <a:spcPts val="220"/>
                        </a:spcAft>
                      </a:pPr>
                      <a:r>
                        <a:rPr lang="ru-RU" sz="1400">
                          <a:effectLst/>
                        </a:rPr>
                        <a:t>Участие педагога в методической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работе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  <a:tr h="43666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Самообразование педагога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6619" marR="30225" marT="5552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3603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3620" y="517285"/>
            <a:ext cx="6985498" cy="100959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Arial Black" pitchFamily="34" charset="0"/>
              </a:rPr>
              <a:t>Ожидаемые </a:t>
            </a:r>
            <a:r>
              <a:rPr lang="ru-RU" sz="4000" b="1" dirty="0" smtClean="0">
                <a:latin typeface="Arial Black" pitchFamily="34" charset="0"/>
              </a:rPr>
              <a:t>результаты: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7207" y="1371600"/>
            <a:ext cx="9233058" cy="4873923"/>
          </a:xfrm>
        </p:spPr>
        <p:txBody>
          <a:bodyPr>
            <a:normAutofit/>
          </a:bodyPr>
          <a:lstStyle/>
          <a:p>
            <a:pPr lvl="1" fontAlgn="base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профессиональной компетентности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педагогов;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положительное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изменение качественных показателей                     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педагогических работников в оказании социальных услуг;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осознанная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потребность педагогов в непрерывном профессиональном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образовании; 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совершенствование содержания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воспитания и обучения.</a:t>
            </a:r>
          </a:p>
          <a:p>
            <a:pPr lvl="1" algn="ctr" fontAlgn="base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И как следствие – </a:t>
            </a:r>
          </a:p>
          <a:p>
            <a:pPr lvl="1" algn="ctr" fontAlgn="base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совершенствование воспитательной системы учреждения и повышение эффективности и качества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предоставления социальных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услуг.</a:t>
            </a: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buFont typeface="Wingdings" panose="05000000000000000000" pitchFamily="2" charset="2"/>
              <a:buChar char="v"/>
            </a:pP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64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3620" y="517285"/>
            <a:ext cx="6985498" cy="100959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latin typeface="Arial Black" pitchFamily="34" charset="0"/>
              </a:rPr>
              <a:t>Ожидаемые </a:t>
            </a:r>
            <a:r>
              <a:rPr lang="ru-RU" sz="4000" b="1" dirty="0" smtClean="0">
                <a:latin typeface="Arial Black" pitchFamily="34" charset="0"/>
              </a:rPr>
              <a:t>результаты: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7207" y="1169234"/>
            <a:ext cx="9233058" cy="5076290"/>
          </a:xfrm>
        </p:spPr>
        <p:txBody>
          <a:bodyPr>
            <a:normAutofit fontScale="70000" lnSpcReduction="20000"/>
          </a:bodyPr>
          <a:lstStyle/>
          <a:p>
            <a:pPr lvl="1" fontAlgn="base">
              <a:buFont typeface="Wingdings" panose="05000000000000000000" pitchFamily="2" charset="2"/>
              <a:buChar char="v"/>
            </a:pPr>
            <a:endParaRPr lang="ru-RU" sz="2400" dirty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современных условиях компетентность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сфере профессионального самообразования основана на умениях определять сферу профессиональных интересов; выявлять проблемы и затруднения в профессиональной деятельности и определять способы их решения, т.е. проектировать свой ИОМ.</a:t>
            </a:r>
          </a:p>
          <a:p>
            <a:endParaRPr lang="ru-RU" dirty="0" smtClean="0"/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Овладение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педагогическим мастерством доступно каждому педагогу при условии целенаправленной работы над собой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Мастерство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это то, чего можно добиться, и как может быть известный мастер-токарь, прекрасный мастер-врач, так должен и может быть известным мастером педагог...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каждый из педагогов, будет обязательно мастером, если не бросит нашего дела, а насколько он овладеет мастерством, — зависит от собственного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напора»  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А.С.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Макаренко).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6451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596</TotalTime>
  <Words>334</Words>
  <Application>Microsoft Office PowerPoint</Application>
  <PresentationFormat>Произвольный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        </vt:lpstr>
      <vt:lpstr>Слайд 2</vt:lpstr>
      <vt:lpstr>Структура проектирования индивидуального образовательного маршрута: </vt:lpstr>
      <vt:lpstr>Основные шаги:  </vt:lpstr>
      <vt:lpstr>Алгоритм проектирования  ИОМ воспитателя предусматривает:  </vt:lpstr>
      <vt:lpstr>Основные направления  ИОМ:</vt:lpstr>
      <vt:lpstr>Бланк индивидуального образовательного маршрута педагога  </vt:lpstr>
      <vt:lpstr>Ожидаемые результаты: </vt:lpstr>
      <vt:lpstr>Ожидаемые результаты: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понятия ФГОС ДО - индивидуальная образовательная траектория: выбор образовательных маршрутов в педагогической практике ДОО</dc:title>
  <dc:creator>Настенька</dc:creator>
  <cp:lastModifiedBy>Маргарита</cp:lastModifiedBy>
  <cp:revision>26</cp:revision>
  <dcterms:created xsi:type="dcterms:W3CDTF">2015-04-01T18:51:54Z</dcterms:created>
  <dcterms:modified xsi:type="dcterms:W3CDTF">2020-09-07T15:49:38Z</dcterms:modified>
</cp:coreProperties>
</file>