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2" r:id="rId6"/>
    <p:sldId id="27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7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982A4-688B-44F7-BF28-DB04DF97D1BF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C80C2-D409-4E38-97D5-D421299A5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982A4-688B-44F7-BF28-DB04DF97D1BF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C80C2-D409-4E38-97D5-D421299A5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982A4-688B-44F7-BF28-DB04DF97D1BF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C80C2-D409-4E38-97D5-D421299A5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982A4-688B-44F7-BF28-DB04DF97D1BF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C80C2-D409-4E38-97D5-D421299A5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982A4-688B-44F7-BF28-DB04DF97D1BF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C80C2-D409-4E38-97D5-D421299A5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982A4-688B-44F7-BF28-DB04DF97D1BF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C80C2-D409-4E38-97D5-D421299A5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982A4-688B-44F7-BF28-DB04DF97D1BF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C80C2-D409-4E38-97D5-D421299A5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982A4-688B-44F7-BF28-DB04DF97D1BF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C80C2-D409-4E38-97D5-D421299A5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982A4-688B-44F7-BF28-DB04DF97D1BF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C80C2-D409-4E38-97D5-D421299A5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982A4-688B-44F7-BF28-DB04DF97D1BF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C80C2-D409-4E38-97D5-D421299A5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982A4-688B-44F7-BF28-DB04DF97D1BF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C80C2-D409-4E38-97D5-D421299A5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982A4-688B-44F7-BF28-DB04DF97D1BF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C80C2-D409-4E38-97D5-D421299A5F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novogodnyaya-ramka-2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214422"/>
            <a:ext cx="7772400" cy="300039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/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Муниципальное бюджетное дошкольное </a:t>
            </a:r>
            <a:r>
              <a:rPr lang="en-US" sz="2000" b="1" dirty="0" smtClean="0">
                <a:solidFill>
                  <a:srgbClr val="0070C0"/>
                </a:solidFill>
              </a:rPr>
              <a:t/>
            </a:r>
            <a:br>
              <a:rPr lang="en-US" sz="2000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образовательное учреждение</a:t>
            </a:r>
            <a:br>
              <a:rPr lang="ru-RU" sz="2000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«Детский сад </a:t>
            </a:r>
            <a:r>
              <a:rPr lang="ru-RU" sz="2000" b="1" dirty="0" err="1" smtClean="0">
                <a:solidFill>
                  <a:srgbClr val="0070C0"/>
                </a:solidFill>
              </a:rPr>
              <a:t>общеразвивающего</a:t>
            </a:r>
            <a:r>
              <a:rPr lang="ru-RU" sz="2000" b="1" dirty="0" smtClean="0">
                <a:solidFill>
                  <a:srgbClr val="0070C0"/>
                </a:solidFill>
              </a:rPr>
              <a:t> вида № 67»</a:t>
            </a:r>
            <a:r>
              <a:rPr lang="en-US" sz="2000" b="1" dirty="0" smtClean="0">
                <a:solidFill>
                  <a:srgbClr val="0070C0"/>
                </a:solidFill>
              </a:rPr>
              <a:t/>
            </a:r>
            <a:br>
              <a:rPr lang="en-US" sz="2000" b="1" dirty="0" smtClean="0">
                <a:solidFill>
                  <a:srgbClr val="0070C0"/>
                </a:solidFill>
              </a:rPr>
            </a:br>
            <a:r>
              <a:rPr lang="en-US" sz="2000" b="1" dirty="0" smtClean="0">
                <a:solidFill>
                  <a:srgbClr val="0070C0"/>
                </a:solidFill>
              </a:rPr>
              <a:t/>
            </a:r>
            <a:br>
              <a:rPr lang="en-US" sz="2000" b="1" dirty="0" smtClean="0">
                <a:solidFill>
                  <a:srgbClr val="0070C0"/>
                </a:solidFill>
              </a:rPr>
            </a:br>
            <a:r>
              <a:rPr lang="ru-RU" sz="2800" b="1" i="1" dirty="0" smtClean="0">
                <a:solidFill>
                  <a:srgbClr val="7030A0"/>
                </a:solidFill>
              </a:rPr>
              <a:t>Проектная деятельность </a:t>
            </a:r>
            <a:br>
              <a:rPr lang="ru-RU" sz="2800" b="1" i="1" dirty="0" smtClean="0">
                <a:solidFill>
                  <a:srgbClr val="7030A0"/>
                </a:solidFill>
              </a:rPr>
            </a:br>
            <a:r>
              <a:rPr lang="ru-RU" sz="2800" b="1" i="1" dirty="0" smtClean="0">
                <a:solidFill>
                  <a:srgbClr val="7030A0"/>
                </a:solidFill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</a:rPr>
              <a:t>               </a:t>
            </a:r>
            <a:r>
              <a:rPr lang="en-US" sz="2400" b="1" i="1" dirty="0" smtClean="0">
                <a:solidFill>
                  <a:srgbClr val="7030A0"/>
                </a:solidFill>
              </a:rPr>
              <a:t/>
            </a:r>
            <a:br>
              <a:rPr lang="en-US" sz="2400" b="1" i="1" dirty="0" smtClean="0">
                <a:solidFill>
                  <a:srgbClr val="7030A0"/>
                </a:solidFill>
              </a:rPr>
            </a:br>
            <a:r>
              <a:rPr lang="ru-RU" sz="3200" b="1" i="1" dirty="0" smtClean="0">
                <a:solidFill>
                  <a:srgbClr val="7030A0"/>
                </a:solidFill>
              </a:rPr>
              <a:t>«Календарь ожидания Нового Года»</a:t>
            </a:r>
            <a:r>
              <a:rPr lang="ru-RU" sz="3600" b="1" i="1" dirty="0" smtClean="0">
                <a:solidFill>
                  <a:srgbClr val="7030A0"/>
                </a:solidFill>
              </a:rPr>
              <a:t/>
            </a:r>
            <a:br>
              <a:rPr lang="ru-RU" sz="3600" b="1" i="1" dirty="0" smtClean="0">
                <a:solidFill>
                  <a:srgbClr val="7030A0"/>
                </a:solidFill>
              </a:rPr>
            </a:br>
            <a:r>
              <a:rPr lang="en-US" sz="2000" b="1" dirty="0">
                <a:solidFill>
                  <a:srgbClr val="0070C0"/>
                </a:solidFill>
              </a:rPr>
              <a:t/>
            </a:r>
            <a:br>
              <a:rPr lang="en-US" sz="2000" b="1" dirty="0">
                <a:solidFill>
                  <a:srgbClr val="0070C0"/>
                </a:solidFill>
              </a:rPr>
            </a:b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4857760"/>
            <a:ext cx="6400800" cy="1752600"/>
          </a:xfrm>
        </p:spPr>
        <p:txBody>
          <a:bodyPr/>
          <a:lstStyle/>
          <a:p>
            <a:pPr algn="l"/>
            <a:r>
              <a:rPr lang="en-US" b="1" i="1" dirty="0" smtClean="0">
                <a:solidFill>
                  <a:srgbClr val="002060"/>
                </a:solidFill>
              </a:rPr>
              <a:t>             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старший </a:t>
            </a:r>
            <a:r>
              <a:rPr lang="ru-RU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воспитатель: </a:t>
            </a:r>
            <a:r>
              <a:rPr lang="ru-RU" sz="16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Бугакова</a:t>
            </a:r>
            <a:r>
              <a:rPr lang="ru-RU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М.В.</a:t>
            </a:r>
            <a:endParaRPr lang="ru-RU" sz="1600" b="1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ru-RU" sz="1800" dirty="0" smtClean="0"/>
          </a:p>
          <a:p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Воронеж –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2020 г.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624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2844" y="671691"/>
            <a:ext cx="878687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i="1" u="sng" dirty="0" smtClean="0"/>
              <a:t>Вид проекта</a:t>
            </a:r>
            <a:r>
              <a:rPr lang="ru-RU" i="1" dirty="0" smtClean="0"/>
              <a:t>: познавательно-творческий.</a:t>
            </a:r>
          </a:p>
          <a:p>
            <a:pPr algn="just">
              <a:buNone/>
            </a:pPr>
            <a:r>
              <a:rPr lang="ru-RU" i="1" u="sng" dirty="0" smtClean="0"/>
              <a:t>По составу участников</a:t>
            </a:r>
            <a:r>
              <a:rPr lang="ru-RU" i="1" dirty="0" smtClean="0"/>
              <a:t>:</a:t>
            </a:r>
            <a:r>
              <a:rPr lang="ru-RU" dirty="0" smtClean="0"/>
              <a:t> </a:t>
            </a:r>
          </a:p>
          <a:p>
            <a:pPr algn="just">
              <a:buNone/>
            </a:pPr>
            <a:r>
              <a:rPr lang="ru-RU" i="1" dirty="0" smtClean="0"/>
              <a:t>дети,</a:t>
            </a:r>
            <a:r>
              <a:rPr lang="en-US" i="1" dirty="0" smtClean="0"/>
              <a:t> </a:t>
            </a:r>
            <a:endParaRPr lang="ru-RU" i="1" dirty="0" smtClean="0"/>
          </a:p>
          <a:p>
            <a:pPr algn="just">
              <a:buNone/>
            </a:pPr>
            <a:r>
              <a:rPr lang="ru-RU" i="1" dirty="0" smtClean="0"/>
              <a:t>воспитатели, родители.</a:t>
            </a:r>
          </a:p>
          <a:p>
            <a:pPr algn="just">
              <a:buNone/>
            </a:pPr>
            <a:r>
              <a:rPr lang="ru-RU" i="1" u="sng" dirty="0" smtClean="0"/>
              <a:t>Срок реализации</a:t>
            </a:r>
            <a:r>
              <a:rPr lang="ru-RU" i="1" dirty="0" smtClean="0"/>
              <a:t>: декабрь</a:t>
            </a:r>
            <a:endParaRPr lang="ru-RU" dirty="0" smtClean="0"/>
          </a:p>
          <a:p>
            <a:pPr algn="just">
              <a:buNone/>
            </a:pPr>
            <a:r>
              <a:rPr lang="ru-RU" i="1" u="sng" dirty="0" smtClean="0"/>
              <a:t>Продолжительность проекта</a:t>
            </a:r>
            <a:r>
              <a:rPr lang="ru-RU" i="1" dirty="0" smtClean="0"/>
              <a:t>: </a:t>
            </a:r>
          </a:p>
          <a:p>
            <a:pPr algn="just">
              <a:buNone/>
            </a:pPr>
            <a:r>
              <a:rPr lang="ru-RU" dirty="0" smtClean="0"/>
              <a:t>среднесрочный (один месяц)</a:t>
            </a:r>
          </a:p>
          <a:p>
            <a:pPr algn="just"/>
            <a:r>
              <a:rPr lang="ru-RU" i="1" u="sng" dirty="0" smtClean="0"/>
              <a:t>Основания для разработки проекта</a:t>
            </a:r>
            <a:r>
              <a:rPr lang="ru-RU" dirty="0" smtClean="0"/>
              <a:t>: </a:t>
            </a:r>
          </a:p>
          <a:p>
            <a:pPr algn="just"/>
            <a:r>
              <a:rPr lang="ru-RU" dirty="0" smtClean="0"/>
              <a:t>Всем </a:t>
            </a:r>
            <a:r>
              <a:rPr lang="ru-RU" dirty="0"/>
              <a:t>известно, что самый любимый праздник детей – это Новый год. Предновогодняя суета, письма Деду Морозу, украшение ёлки и долгожданные подарки под ней – все это не сравнится даже с Днем рождения. При подготовке к празднованию Нового года у детей часто возникают вопросы: а почему украшают ёлку? А Дед Мороз настоящий? А где он живёт? А подарки Дед Мороз принесёт? Как украшают ёлку? Какие бывают игрушки? Разобраться в этих вопросах поможет деятельность, осуществляемая в ходе реализации </a:t>
            </a:r>
            <a:r>
              <a:rPr lang="ru-RU" dirty="0" smtClean="0"/>
              <a:t>проектов: </a:t>
            </a:r>
            <a:r>
              <a:rPr lang="ru-RU" dirty="0" smtClean="0"/>
              <a:t>«Календарь ожидания Нового Года</a:t>
            </a:r>
            <a:r>
              <a:rPr lang="ru-RU" dirty="0"/>
              <a:t>». </a:t>
            </a:r>
            <a:r>
              <a:rPr lang="ru-RU" dirty="0" smtClean="0"/>
              <a:t>Одной </a:t>
            </a:r>
            <a:r>
              <a:rPr lang="ru-RU" dirty="0"/>
              <a:t>из главных задач </a:t>
            </a:r>
            <a:r>
              <a:rPr lang="ru-RU" dirty="0" smtClean="0"/>
              <a:t> </a:t>
            </a:r>
            <a:r>
              <a:rPr lang="ru-RU" dirty="0" smtClean="0"/>
              <a:t>детского </a:t>
            </a:r>
            <a:r>
              <a:rPr lang="ru-RU" dirty="0"/>
              <a:t>сада является </a:t>
            </a:r>
            <a:r>
              <a:rPr lang="ru-RU" dirty="0" smtClean="0"/>
              <a:t>вовлечение родителей в </a:t>
            </a:r>
            <a:r>
              <a:rPr lang="ru-RU" dirty="0"/>
              <a:t>совместную </a:t>
            </a:r>
            <a:r>
              <a:rPr lang="ru-RU" dirty="0" smtClean="0"/>
              <a:t>деятельность с ДОУ в условиях ФГОС, поэтому </a:t>
            </a:r>
            <a:r>
              <a:rPr lang="ru-RU" dirty="0"/>
              <a:t>родители </a:t>
            </a:r>
            <a:r>
              <a:rPr lang="ru-RU" dirty="0" smtClean="0"/>
              <a:t>будут выполнять основные </a:t>
            </a:r>
            <a:r>
              <a:rPr lang="ru-RU" dirty="0"/>
              <a:t>образовательные </a:t>
            </a:r>
            <a:r>
              <a:rPr lang="ru-RU" dirty="0" smtClean="0"/>
              <a:t>и организационные </a:t>
            </a:r>
            <a:r>
              <a:rPr lang="ru-RU" dirty="0"/>
              <a:t>вопросы в </a:t>
            </a:r>
            <a:r>
              <a:rPr lang="ru-RU" dirty="0" smtClean="0"/>
              <a:t>проекте при </a:t>
            </a:r>
            <a:r>
              <a:rPr lang="ru-RU" dirty="0"/>
              <a:t>помощи </a:t>
            </a:r>
            <a:r>
              <a:rPr lang="ru-RU" dirty="0" smtClean="0"/>
              <a:t> создания календаря </a:t>
            </a:r>
            <a:r>
              <a:rPr lang="ru-RU" dirty="0" smtClean="0"/>
              <a:t>ожидания.</a:t>
            </a:r>
          </a:p>
          <a:p>
            <a:pPr algn="just"/>
            <a:endParaRPr lang="ru-RU" dirty="0"/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/>
          </a:p>
        </p:txBody>
      </p:sp>
      <p:pic>
        <p:nvPicPr>
          <p:cNvPr id="6" name="Содержимое 9" descr="20191201_152728.jpg"/>
          <p:cNvPicPr>
            <a:picLocks noChangeAspect="1"/>
          </p:cNvPicPr>
          <p:nvPr/>
        </p:nvPicPr>
        <p:blipFill>
          <a:blip r:embed="rId3" cstate="print"/>
          <a:srcRect l="15928" t="20601" r="19694" b="25751"/>
          <a:stretch>
            <a:fillRect/>
          </a:stretch>
        </p:blipFill>
        <p:spPr>
          <a:xfrm>
            <a:off x="4572000" y="142852"/>
            <a:ext cx="4314855" cy="26967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536297439_winter-frame-for-photo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643306" y="1928802"/>
            <a:ext cx="421484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Новый год у ворот!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Детвора его так ждет!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Будет елка и подарки,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Праздник радостный и яркий!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Быстро так бегут деньки…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Елка, елка, приходи!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pic>
        <p:nvPicPr>
          <p:cNvPr id="8" name="Содержимое 7" descr="IMG_19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4143380"/>
            <a:ext cx="3929090" cy="26193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624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4282" y="285728"/>
            <a:ext cx="864399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b="1" dirty="0" smtClean="0"/>
              <a:t>Цель:</a:t>
            </a:r>
            <a:r>
              <a:rPr lang="ru-RU" dirty="0" smtClean="0"/>
              <a:t> Создать радостную атмосферу в преддверии новогоднего праздника, задействовать все виды детской деятельности в детском саду и дома.</a:t>
            </a:r>
          </a:p>
          <a:p>
            <a:pPr algn="just">
              <a:buNone/>
            </a:pPr>
            <a:r>
              <a:rPr lang="ru-RU" b="1" dirty="0" smtClean="0"/>
              <a:t>Задачи:</a:t>
            </a:r>
            <a:endParaRPr lang="ru-RU" dirty="0" smtClean="0"/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 Привлечь детей к активному участию детей в подготовке к праздникам и их проведению;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 Вызвать стремление поздравить близких с праздником, преподнести подарки, сделанные своими  руками;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 Формировать у детей представления о новогодней елке;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 Развивать у детей творческие, познавательные, речевые умения;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 Познакомить детей и родителей с историей новогодней елки;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 Подготовить помещение группы к празднованию Нового года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 Вызвать эмоционально положительное отношение к самому празднику, желание активно участвовать к его подготовке.</a:t>
            </a:r>
          </a:p>
          <a:p>
            <a:pPr algn="just">
              <a:buNone/>
            </a:pPr>
            <a:r>
              <a:rPr lang="ru-RU" b="1" dirty="0" smtClean="0"/>
              <a:t>Прогнозируемый результат: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 smtClean="0"/>
              <a:t>Яркие помещения групп </a:t>
            </a:r>
            <a:r>
              <a:rPr lang="ru-RU" dirty="0" smtClean="0"/>
              <a:t>к дате утренника к Новому году;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Сплоченный детский и родительский коллектив; 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Сформированное представление детей о том, что такое Новый Год;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Освоение детьми навыков безопасного поведения во время украшения новогодней елки и во время новогоднего утренника; 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Готовые детские и детско-родительские работы;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Удовлетворение от приготовления к празднику и празднования Нового года в ДОУ у детей, родителей и воспитателей.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624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625"/>
            <a:ext cx="9144000" cy="6858000"/>
          </a:xfrm>
          <a:prstGeom prst="rect">
            <a:avLst/>
          </a:prstGeom>
        </p:spPr>
      </p:pic>
      <p:pic>
        <p:nvPicPr>
          <p:cNvPr id="1026" name="Picture 2" descr="C:\Users\Елена\Desktop\Адвент Календарь\4VqH7FnBbA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4012" y="4262501"/>
            <a:ext cx="1319808" cy="175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Елена\Desktop\Адвент Календарь\839j6A0jl4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208" y="283518"/>
            <a:ext cx="1873072" cy="3125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Елена\Desktop\Адвент Календарь\vEaetvq8y-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93096"/>
            <a:ext cx="1607840" cy="2143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Елена\Desktop\Адвент Календарь\JnzxMpC5RAw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04862"/>
            <a:ext cx="2344392" cy="3125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Елена\Desktop\Адвент Календарь\1CoPk-Y7wsg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077106"/>
            <a:ext cx="2714806" cy="2036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03848" y="908720"/>
            <a:ext cx="30963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Защита проектов: «Календарь ожидания Нового года!»</a:t>
            </a:r>
            <a:endParaRPr lang="ru-RU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6244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2844" y="500042"/>
            <a:ext cx="8858312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 smtClean="0">
                <a:solidFill>
                  <a:srgbClr val="002060"/>
                </a:solidFill>
              </a:rPr>
              <a:t>Анализируя проделанную работу можно сделать выводы:</a:t>
            </a:r>
            <a:endParaRPr lang="ru-RU" dirty="0" smtClean="0">
              <a:solidFill>
                <a:srgbClr val="002060"/>
              </a:solidFill>
            </a:endParaRP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 У детей сформированы обширные знания о празднике Новый год, об истории новогодней ёлки, о традиции встречи праздника в разных странах;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  Стали активно взаимодействовать со сверстниками и взрослыми, участвовать в совместных играх;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  Творческие способности воспитанников стали также проявляются в рисовании, придумывании сказок, танцах, пении и т. п. 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  У детей развита крупная и мелкая моторика. Они могут контролировать свои движения и управлять ими, мастерить поделки из различных материалов и т. п.;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  Оформлена выставка поделок и рисунков Дедов Морозов, Снегурочек, снеговиков, елочек, символов года;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solidFill>
                  <a:srgbClr val="002060"/>
                </a:solidFill>
              </a:rPr>
              <a:t>  У родителей сформировалась активная позиция по решению заданных проблем, совместно с </a:t>
            </a:r>
            <a:r>
              <a:rPr lang="ru-RU" dirty="0" smtClean="0">
                <a:solidFill>
                  <a:srgbClr val="002060"/>
                </a:solidFill>
              </a:rPr>
              <a:t>детьми.</a:t>
            </a:r>
            <a:endParaRPr lang="ru-RU" dirty="0" smtClean="0">
              <a:solidFill>
                <a:srgbClr val="002060"/>
              </a:solidFill>
            </a:endParaRPr>
          </a:p>
          <a:p>
            <a:pPr algn="just">
              <a:buFont typeface="Wingdings" pitchFamily="2" charset="2"/>
              <a:buChar char="ü"/>
            </a:pPr>
            <a:endParaRPr lang="ru-RU" dirty="0" smtClean="0">
              <a:solidFill>
                <a:srgbClr val="002060"/>
              </a:solidFill>
            </a:endParaRPr>
          </a:p>
          <a:p>
            <a:pPr algn="just"/>
            <a:endParaRPr lang="ru-RU" dirty="0" smtClean="0">
              <a:solidFill>
                <a:srgbClr val="002060"/>
              </a:solidFill>
            </a:endParaRPr>
          </a:p>
          <a:p>
            <a:pPr algn="just"/>
            <a:endParaRPr lang="ru-RU" dirty="0" smtClean="0">
              <a:solidFill>
                <a:srgbClr val="002060"/>
              </a:solidFill>
            </a:endParaRPr>
          </a:p>
          <a:p>
            <a:pPr algn="just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sz="4000" i="1" dirty="0" smtClean="0">
                <a:solidFill>
                  <a:srgbClr val="0070C0"/>
                </a:solidFill>
              </a:rPr>
              <a:t>Спасибо за внимание!</a:t>
            </a:r>
          </a:p>
          <a:p>
            <a:pPr algn="just"/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349</Words>
  <Application>Microsoft Office PowerPoint</Application>
  <PresentationFormat>Экран (4:3)</PresentationFormat>
  <Paragraphs>49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Муниципальное бюджетное дошкольное  образовательное учреждение «Детский сад общеразвивающего вида № 67»  Проектная деятельность                   «Календарь ожидания Нового Года»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Муниципальное бюджетное дошкольное  образовательное учреждение «Детский сад общеразвивающего вида № 67»  Проектная деятельность  второй младшей группы                 «Календарь ожидания Нового Года»  </dc:title>
  <dc:creator>Admin</dc:creator>
  <cp:lastModifiedBy>Елена</cp:lastModifiedBy>
  <cp:revision>33</cp:revision>
  <dcterms:created xsi:type="dcterms:W3CDTF">2020-01-11T15:03:15Z</dcterms:created>
  <dcterms:modified xsi:type="dcterms:W3CDTF">2020-09-03T13:12:56Z</dcterms:modified>
</cp:coreProperties>
</file>