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9" r:id="rId20"/>
    <p:sldId id="275" r:id="rId21"/>
    <p:sldId id="276" r:id="rId22"/>
    <p:sldId id="277" r:id="rId23"/>
    <p:sldId id="278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C8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07.09.2020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714511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Косвенная речь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714620"/>
            <a:ext cx="7772400" cy="2096691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tx1"/>
                </a:solidFill>
              </a:rPr>
              <a:t>Indirect (reported) speech</a:t>
            </a:r>
            <a:endParaRPr lang="ru-RU" sz="6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206240"/>
        </p:xfrm>
        <a:graphic>
          <a:graphicData uri="http://schemas.openxmlformats.org/drawingml/2006/table">
            <a:tbl>
              <a:tblPr firstRow="1" bandRow="1">
                <a:solidFill>
                  <a:srgbClr val="FFFF00"/>
                </a:solidFill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Direct speech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Indirect speech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Jimmy said, “My brother is learning to drive”.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Jimmy said that his brother was learning to drive.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Nick said, “Sometimes I go home by tram”.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Nick said that sometimes he went home by tram.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teacher</a:t>
                      </a:r>
                      <a:r>
                        <a:rPr lang="en-US" sz="2000" baseline="0" dirty="0" smtClean="0"/>
                        <a:t> told John, ”You don’t write exercise two”.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teacher told John that he hadn’t written</a:t>
                      </a:r>
                      <a:r>
                        <a:rPr lang="en-US" sz="2000" baseline="0" dirty="0" smtClean="0"/>
                        <a:t> exercise two.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Frank said, “Ron fell down, but he didn’t hurt himself”.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Frank said that Ron had fallen dawn but he hadn’t hurt himself.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Bob said, “My uncle has just arrived from Paris”.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Bob said that his uncle had just arrived from Paris.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Examples: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есть несколько придаточных предложений, правило согласования соблюдается в них всех.</a:t>
            </a:r>
          </a:p>
          <a:p>
            <a:r>
              <a:rPr lang="ru-RU" dirty="0" smtClean="0"/>
              <a:t>Правило согласования времён не соблюдается, если в придаточном предложении говорится об общепризнанной истине или о том, что представляется обычным, привычным или характерным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NB: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07835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The teacher </a:t>
            </a:r>
            <a:r>
              <a:rPr lang="en-US" b="1" u="sng" dirty="0" smtClean="0">
                <a:solidFill>
                  <a:srgbClr val="0070C0"/>
                </a:solidFill>
              </a:rPr>
              <a:t>told</a:t>
            </a:r>
            <a:r>
              <a:rPr lang="en-US" u="sng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the children that water </a:t>
            </a:r>
            <a:r>
              <a:rPr lang="en-US" b="1" u="sng" dirty="0" smtClean="0">
                <a:solidFill>
                  <a:srgbClr val="0070C0"/>
                </a:solidFill>
              </a:rPr>
              <a:t>boils</a:t>
            </a:r>
            <a:r>
              <a:rPr lang="en-US" dirty="0" smtClean="0">
                <a:solidFill>
                  <a:srgbClr val="0070C0"/>
                </a:solidFill>
              </a:rPr>
              <a:t> at 100ºC.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Galileo </a:t>
            </a:r>
            <a:r>
              <a:rPr lang="en-US" b="1" u="sng" dirty="0" smtClean="0">
                <a:solidFill>
                  <a:srgbClr val="0070C0"/>
                </a:solidFill>
              </a:rPr>
              <a:t>proved</a:t>
            </a:r>
            <a:r>
              <a:rPr lang="en-US" dirty="0" smtClean="0">
                <a:solidFill>
                  <a:srgbClr val="0070C0"/>
                </a:solidFill>
              </a:rPr>
              <a:t> that the Earth </a:t>
            </a:r>
            <a:r>
              <a:rPr lang="en-US" b="1" u="sng" dirty="0" smtClean="0">
                <a:solidFill>
                  <a:srgbClr val="0070C0"/>
                </a:solidFill>
              </a:rPr>
              <a:t>moves</a:t>
            </a:r>
            <a:r>
              <a:rPr lang="en-US" dirty="0" smtClean="0">
                <a:solidFill>
                  <a:srgbClr val="0070C0"/>
                </a:solidFill>
              </a:rPr>
              <a:t> round the Sun.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We </a:t>
            </a:r>
            <a:r>
              <a:rPr lang="en-US" b="1" u="sng" dirty="0" smtClean="0">
                <a:solidFill>
                  <a:srgbClr val="0070C0"/>
                </a:solidFill>
              </a:rPr>
              <a:t>knew</a:t>
            </a:r>
            <a:r>
              <a:rPr lang="en-US" dirty="0" smtClean="0">
                <a:solidFill>
                  <a:srgbClr val="0070C0"/>
                </a:solidFill>
              </a:rPr>
              <a:t> that he </a:t>
            </a:r>
            <a:r>
              <a:rPr lang="en-US" b="1" u="sng" dirty="0" smtClean="0">
                <a:solidFill>
                  <a:srgbClr val="0070C0"/>
                </a:solidFill>
              </a:rPr>
              <a:t>plays</a:t>
            </a:r>
            <a:r>
              <a:rPr lang="en-US" dirty="0" smtClean="0">
                <a:solidFill>
                  <a:srgbClr val="0070C0"/>
                </a:solidFill>
              </a:rPr>
              <a:t> tennis well.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The speaker </a:t>
            </a:r>
            <a:r>
              <a:rPr lang="en-US" b="1" u="sng" dirty="0" smtClean="0">
                <a:solidFill>
                  <a:srgbClr val="0070C0"/>
                </a:solidFill>
              </a:rPr>
              <a:t>said</a:t>
            </a:r>
            <a:r>
              <a:rPr lang="en-US" dirty="0" smtClean="0">
                <a:solidFill>
                  <a:srgbClr val="0070C0"/>
                </a:solidFill>
              </a:rPr>
              <a:t> that the peoples </a:t>
            </a:r>
            <a:r>
              <a:rPr lang="en-US" b="1" u="sng" dirty="0" smtClean="0">
                <a:solidFill>
                  <a:srgbClr val="0070C0"/>
                </a:solidFill>
              </a:rPr>
              <a:t>want</a:t>
            </a:r>
            <a:r>
              <a:rPr lang="en-US" dirty="0" smtClean="0">
                <a:solidFill>
                  <a:srgbClr val="0070C0"/>
                </a:solidFill>
              </a:rPr>
              <a:t> peace.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He </a:t>
            </a:r>
            <a:r>
              <a:rPr lang="en-US" b="1" u="sng" dirty="0" smtClean="0">
                <a:solidFill>
                  <a:srgbClr val="0070C0"/>
                </a:solidFill>
              </a:rPr>
              <a:t>informed</a:t>
            </a:r>
            <a:r>
              <a:rPr lang="en-US" dirty="0" smtClean="0">
                <a:solidFill>
                  <a:srgbClr val="0070C0"/>
                </a:solidFill>
              </a:rPr>
              <a:t> us what time the train usually </a:t>
            </a:r>
            <a:r>
              <a:rPr lang="en-US" b="1" u="sng" dirty="0" smtClean="0">
                <a:solidFill>
                  <a:srgbClr val="0070C0"/>
                </a:solidFill>
              </a:rPr>
              <a:t>starts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272575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1"/>
                </a:solidFill>
              </a:rPr>
              <a:t>Правило согласования времён </a:t>
            </a:r>
            <a:r>
              <a:rPr lang="ru-RU" sz="3100" dirty="0" smtClean="0">
                <a:solidFill>
                  <a:srgbClr val="FF0000"/>
                </a:solidFill>
              </a:rPr>
              <a:t>не</a:t>
            </a:r>
            <a:r>
              <a:rPr lang="ru-RU" sz="3100" dirty="0" smtClean="0">
                <a:solidFill>
                  <a:schemeClr val="tx1"/>
                </a:solidFill>
              </a:rPr>
              <a:t> соблюдается, если в придаточном предложении говорится об </a:t>
            </a:r>
            <a:r>
              <a:rPr lang="ru-RU" sz="3100" i="1" dirty="0" smtClean="0">
                <a:solidFill>
                  <a:srgbClr val="FF0000"/>
                </a:solidFill>
              </a:rPr>
              <a:t>общепризнанной истине </a:t>
            </a:r>
            <a:r>
              <a:rPr lang="ru-RU" sz="3100" dirty="0" smtClean="0">
                <a:solidFill>
                  <a:schemeClr val="tx1"/>
                </a:solidFill>
              </a:rPr>
              <a:t>или о том, что представляется </a:t>
            </a:r>
            <a:r>
              <a:rPr lang="ru-RU" sz="3100" i="1" dirty="0" smtClean="0">
                <a:solidFill>
                  <a:srgbClr val="FF0000"/>
                </a:solidFill>
              </a:rPr>
              <a:t>обычным, привычным или характерным</a:t>
            </a:r>
            <a:r>
              <a:rPr lang="en-US" sz="3100" i="1" dirty="0" smtClean="0">
                <a:solidFill>
                  <a:srgbClr val="FF0000"/>
                </a:solidFill>
              </a:rPr>
              <a:t>. </a:t>
            </a:r>
            <a:r>
              <a:rPr lang="en-US" sz="3100" dirty="0" smtClean="0">
                <a:solidFill>
                  <a:srgbClr val="00B050"/>
                </a:solidFill>
              </a:rPr>
              <a:t>Examples: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364241"/>
          </a:xfrm>
        </p:spPr>
        <p:txBody>
          <a:bodyPr/>
          <a:lstStyle/>
          <a:p>
            <a:r>
              <a:rPr lang="ru-RU" dirty="0" smtClean="0"/>
              <a:t>Если упомянуто точное время в прошлом: </a:t>
            </a:r>
          </a:p>
          <a:p>
            <a:pPr>
              <a:buNone/>
            </a:pPr>
            <a:r>
              <a:rPr lang="en-US" i="1" dirty="0" smtClean="0">
                <a:solidFill>
                  <a:srgbClr val="0070C0"/>
                </a:solidFill>
              </a:rPr>
              <a:t>He </a:t>
            </a:r>
            <a:r>
              <a:rPr lang="en-US" b="1" i="1" u="sng" dirty="0" smtClean="0">
                <a:solidFill>
                  <a:srgbClr val="0070C0"/>
                </a:solidFill>
              </a:rPr>
              <a:t>said</a:t>
            </a:r>
            <a:r>
              <a:rPr lang="en-US" i="1" dirty="0" smtClean="0">
                <a:solidFill>
                  <a:srgbClr val="0070C0"/>
                </a:solidFill>
              </a:rPr>
              <a:t> that he </a:t>
            </a:r>
            <a:r>
              <a:rPr lang="en-US" b="1" i="1" u="sng" dirty="0" smtClean="0">
                <a:solidFill>
                  <a:srgbClr val="0070C0"/>
                </a:solidFill>
              </a:rPr>
              <a:t>left</a:t>
            </a:r>
            <a:r>
              <a:rPr lang="en-US" i="1" dirty="0" smtClean="0">
                <a:solidFill>
                  <a:srgbClr val="0070C0"/>
                </a:solidFill>
              </a:rPr>
              <a:t> Moscow 5 years ago.</a:t>
            </a:r>
          </a:p>
          <a:p>
            <a:pPr>
              <a:buNone/>
            </a:pPr>
            <a:r>
              <a:rPr lang="en-US" i="1" dirty="0" smtClean="0">
                <a:solidFill>
                  <a:srgbClr val="0070C0"/>
                </a:solidFill>
              </a:rPr>
              <a:t>He </a:t>
            </a:r>
            <a:r>
              <a:rPr lang="en-US" b="1" i="1" u="sng" dirty="0" smtClean="0">
                <a:solidFill>
                  <a:srgbClr val="0070C0"/>
                </a:solidFill>
              </a:rPr>
              <a:t>knew</a:t>
            </a:r>
            <a:r>
              <a:rPr lang="en-US" i="1" dirty="0" smtClean="0">
                <a:solidFill>
                  <a:srgbClr val="0070C0"/>
                </a:solidFill>
              </a:rPr>
              <a:t> that Peter </a:t>
            </a:r>
            <a:r>
              <a:rPr lang="en-US" b="1" i="1" u="sng" dirty="0" smtClean="0">
                <a:solidFill>
                  <a:srgbClr val="0070C0"/>
                </a:solidFill>
              </a:rPr>
              <a:t>was</a:t>
            </a:r>
            <a:r>
              <a:rPr lang="en-US" i="1" dirty="0" smtClean="0">
                <a:solidFill>
                  <a:srgbClr val="0070C0"/>
                </a:solidFill>
              </a:rPr>
              <a:t> at home yesterday.</a:t>
            </a:r>
          </a:p>
          <a:p>
            <a:pPr>
              <a:buNone/>
            </a:pPr>
            <a:r>
              <a:rPr lang="en-US" i="1" dirty="0" smtClean="0">
                <a:solidFill>
                  <a:srgbClr val="0070C0"/>
                </a:solidFill>
              </a:rPr>
              <a:t>She </a:t>
            </a:r>
            <a:r>
              <a:rPr lang="en-US" b="1" i="1" u="sng" dirty="0" smtClean="0">
                <a:solidFill>
                  <a:srgbClr val="0070C0"/>
                </a:solidFill>
              </a:rPr>
              <a:t>said</a:t>
            </a:r>
            <a:r>
              <a:rPr lang="en-US" i="1" dirty="0" smtClean="0">
                <a:solidFill>
                  <a:srgbClr val="0070C0"/>
                </a:solidFill>
              </a:rPr>
              <a:t> she </a:t>
            </a:r>
            <a:r>
              <a:rPr lang="en-US" b="1" i="1" u="sng" dirty="0" smtClean="0">
                <a:solidFill>
                  <a:srgbClr val="0070C0"/>
                </a:solidFill>
              </a:rPr>
              <a:t>was working </a:t>
            </a:r>
            <a:r>
              <a:rPr lang="en-US" i="1" dirty="0" smtClean="0">
                <a:solidFill>
                  <a:srgbClr val="0070C0"/>
                </a:solidFill>
              </a:rPr>
              <a:t>when I rang her up.</a:t>
            </a:r>
          </a:p>
          <a:p>
            <a:pPr>
              <a:buNone/>
            </a:pPr>
            <a:r>
              <a:rPr lang="en-US" dirty="0" smtClean="0"/>
              <a:t>(in 1945 / 2 months ago / yesterday / last week / when he came)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BUT:</a:t>
            </a:r>
          </a:p>
          <a:p>
            <a:pPr>
              <a:buNone/>
            </a:pPr>
            <a:r>
              <a:rPr lang="en-US" i="1" dirty="0" smtClean="0">
                <a:solidFill>
                  <a:srgbClr val="0070C0"/>
                </a:solidFill>
              </a:rPr>
              <a:t>He </a:t>
            </a:r>
            <a:r>
              <a:rPr lang="en-US" b="1" i="1" u="sng" dirty="0" smtClean="0">
                <a:solidFill>
                  <a:srgbClr val="0070C0"/>
                </a:solidFill>
              </a:rPr>
              <a:t>said</a:t>
            </a:r>
            <a:r>
              <a:rPr lang="en-US" i="1" dirty="0" smtClean="0">
                <a:solidFill>
                  <a:srgbClr val="0070C0"/>
                </a:solidFill>
              </a:rPr>
              <a:t> that he </a:t>
            </a:r>
            <a:r>
              <a:rPr lang="en-US" b="1" i="1" u="sng" dirty="0" smtClean="0">
                <a:solidFill>
                  <a:srgbClr val="0070C0"/>
                </a:solidFill>
              </a:rPr>
              <a:t>had left </a:t>
            </a:r>
            <a:r>
              <a:rPr lang="en-US" i="1" dirty="0" smtClean="0">
                <a:solidFill>
                  <a:srgbClr val="0070C0"/>
                </a:solidFill>
              </a:rPr>
              <a:t>Moscow the day before (two years before / the previous night).</a:t>
            </a:r>
            <a:endParaRPr lang="ru-RU" i="1" dirty="0" smtClean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Past Simple </a:t>
            </a:r>
            <a:r>
              <a:rPr lang="ru-RU" dirty="0" smtClean="0">
                <a:solidFill>
                  <a:schemeClr val="tx1"/>
                </a:solidFill>
              </a:rPr>
              <a:t>может оставаться без изменения в косвенной речи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 </a:t>
            </a:r>
            <a:r>
              <a:rPr lang="en-US" dirty="0" smtClean="0"/>
              <a:t>“</a:t>
            </a:r>
            <a:r>
              <a:rPr lang="en-US" dirty="0" smtClean="0">
                <a:solidFill>
                  <a:srgbClr val="FF0000"/>
                </a:solidFill>
              </a:rPr>
              <a:t>since</a:t>
            </a:r>
            <a:r>
              <a:rPr lang="en-US" dirty="0" smtClean="0"/>
              <a:t>”</a:t>
            </a:r>
          </a:p>
          <a:p>
            <a:pPr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Example:</a:t>
            </a:r>
          </a:p>
          <a:p>
            <a:pPr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She </a:t>
            </a:r>
            <a:r>
              <a:rPr lang="en-US" sz="2800" b="1" i="1" u="sng" dirty="0" smtClean="0">
                <a:solidFill>
                  <a:srgbClr val="0070C0"/>
                </a:solidFill>
              </a:rPr>
              <a:t>said</a:t>
            </a:r>
            <a:r>
              <a:rPr lang="en-US" sz="2800" i="1" dirty="0" smtClean="0">
                <a:solidFill>
                  <a:srgbClr val="0070C0"/>
                </a:solidFill>
              </a:rPr>
              <a:t>, “I </a:t>
            </a:r>
            <a:r>
              <a:rPr lang="en-US" sz="2800" b="1" i="1" u="sng" dirty="0" smtClean="0">
                <a:solidFill>
                  <a:srgbClr val="0070C0"/>
                </a:solidFill>
              </a:rPr>
              <a:t>have been writing </a:t>
            </a:r>
            <a:r>
              <a:rPr lang="en-US" sz="2800" i="1" dirty="0" smtClean="0">
                <a:solidFill>
                  <a:srgbClr val="0070C0"/>
                </a:solidFill>
              </a:rPr>
              <a:t>since I </a:t>
            </a:r>
            <a:r>
              <a:rPr lang="en-US" sz="2800" b="1" i="1" u="sng" dirty="0" smtClean="0">
                <a:solidFill>
                  <a:srgbClr val="0070C0"/>
                </a:solidFill>
              </a:rPr>
              <a:t>came</a:t>
            </a:r>
            <a:r>
              <a:rPr lang="en-US" sz="2800" i="1" dirty="0" smtClean="0">
                <a:solidFill>
                  <a:srgbClr val="0070C0"/>
                </a:solidFill>
              </a:rPr>
              <a:t>”.</a:t>
            </a:r>
          </a:p>
          <a:p>
            <a:pPr>
              <a:buNone/>
            </a:pPr>
            <a:r>
              <a:rPr lang="en-US" sz="2800" i="1" dirty="0" smtClean="0">
                <a:solidFill>
                  <a:srgbClr val="0070C0"/>
                </a:solidFill>
              </a:rPr>
              <a:t>- She </a:t>
            </a:r>
            <a:r>
              <a:rPr lang="en-US" sz="2800" b="1" i="1" u="sng" dirty="0" smtClean="0">
                <a:solidFill>
                  <a:srgbClr val="0070C0"/>
                </a:solidFill>
              </a:rPr>
              <a:t>said</a:t>
            </a:r>
            <a:r>
              <a:rPr lang="en-US" sz="2800" i="1" dirty="0" smtClean="0">
                <a:solidFill>
                  <a:srgbClr val="0070C0"/>
                </a:solidFill>
              </a:rPr>
              <a:t> she </a:t>
            </a:r>
            <a:r>
              <a:rPr lang="en-US" sz="2800" b="1" i="1" u="sng" dirty="0" smtClean="0">
                <a:solidFill>
                  <a:srgbClr val="0070C0"/>
                </a:solidFill>
              </a:rPr>
              <a:t>had been writing </a:t>
            </a:r>
            <a:r>
              <a:rPr lang="en-US" sz="2800" i="1" dirty="0" smtClean="0">
                <a:solidFill>
                  <a:srgbClr val="FF0000"/>
                </a:solidFill>
              </a:rPr>
              <a:t>since</a:t>
            </a:r>
            <a:r>
              <a:rPr lang="en-US" sz="2800" i="1" dirty="0" smtClean="0">
                <a:solidFill>
                  <a:srgbClr val="0070C0"/>
                </a:solidFill>
              </a:rPr>
              <a:t> she </a:t>
            </a:r>
            <a:r>
              <a:rPr lang="en-US" sz="2800" b="1" i="1" u="sng" dirty="0" smtClean="0">
                <a:solidFill>
                  <a:srgbClr val="0070C0"/>
                </a:solidFill>
              </a:rPr>
              <a:t>came</a:t>
            </a:r>
            <a:r>
              <a:rPr lang="en-US" sz="2800" i="1" dirty="0" smtClean="0">
                <a:solidFill>
                  <a:srgbClr val="0070C0"/>
                </a:solidFill>
              </a:rPr>
              <a:t>.</a:t>
            </a:r>
            <a:endParaRPr lang="en-US" i="1" dirty="0" smtClean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Past Simple </a:t>
            </a:r>
            <a:r>
              <a:rPr lang="ru-RU" dirty="0" smtClean="0">
                <a:solidFill>
                  <a:schemeClr val="tx1"/>
                </a:solidFill>
              </a:rPr>
              <a:t>может оставаться без изменения в косвенной речи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006919"/>
          </a:xfrm>
        </p:spPr>
        <p:txBody>
          <a:bodyPr/>
          <a:lstStyle/>
          <a:p>
            <a:pPr>
              <a:buNone/>
            </a:pPr>
            <a:r>
              <a:rPr lang="en-US" i="1" dirty="0" smtClean="0">
                <a:solidFill>
                  <a:srgbClr val="0070C0"/>
                </a:solidFill>
              </a:rPr>
              <a:t>My brother </a:t>
            </a:r>
            <a:r>
              <a:rPr lang="en-US" b="1" i="1" u="sng" dirty="0" smtClean="0">
                <a:solidFill>
                  <a:srgbClr val="0070C0"/>
                </a:solidFill>
              </a:rPr>
              <a:t>told</a:t>
            </a:r>
            <a:r>
              <a:rPr lang="en-US" i="1" dirty="0" smtClean="0">
                <a:solidFill>
                  <a:srgbClr val="0070C0"/>
                </a:solidFill>
              </a:rPr>
              <a:t> me about the book you </a:t>
            </a:r>
            <a:r>
              <a:rPr lang="en-US" b="1" i="1" u="sng" dirty="0" smtClean="0">
                <a:solidFill>
                  <a:srgbClr val="0070C0"/>
                </a:solidFill>
              </a:rPr>
              <a:t>are writing</a:t>
            </a:r>
            <a:r>
              <a:rPr lang="en-US" i="1" dirty="0" smtClean="0">
                <a:solidFill>
                  <a:srgbClr val="0070C0"/>
                </a:solidFill>
              </a:rPr>
              <a:t>.</a:t>
            </a:r>
          </a:p>
          <a:p>
            <a:pPr>
              <a:buNone/>
            </a:pPr>
            <a:r>
              <a:rPr lang="en-US" i="1" dirty="0" smtClean="0">
                <a:solidFill>
                  <a:srgbClr val="0070C0"/>
                </a:solidFill>
              </a:rPr>
              <a:t>He </a:t>
            </a:r>
            <a:r>
              <a:rPr lang="en-US" b="1" i="1" u="sng" dirty="0" smtClean="0">
                <a:solidFill>
                  <a:srgbClr val="0070C0"/>
                </a:solidFill>
              </a:rPr>
              <a:t>was not able </a:t>
            </a:r>
            <a:r>
              <a:rPr lang="en-US" i="1" dirty="0" smtClean="0">
                <a:solidFill>
                  <a:srgbClr val="0070C0"/>
                </a:solidFill>
              </a:rPr>
              <a:t>to translate the article because he </a:t>
            </a:r>
            <a:r>
              <a:rPr lang="en-US" b="1" i="1" u="sng" dirty="0" smtClean="0">
                <a:solidFill>
                  <a:srgbClr val="0070C0"/>
                </a:solidFill>
              </a:rPr>
              <a:t>doesn’t know </a:t>
            </a:r>
            <a:r>
              <a:rPr lang="en-US" i="1" dirty="0" smtClean="0">
                <a:solidFill>
                  <a:srgbClr val="0070C0"/>
                </a:solidFill>
              </a:rPr>
              <a:t>English well enough.</a:t>
            </a:r>
          </a:p>
          <a:p>
            <a:pPr>
              <a:buNone/>
            </a:pPr>
            <a:r>
              <a:rPr lang="en-US" i="1" dirty="0" smtClean="0">
                <a:solidFill>
                  <a:srgbClr val="0070C0"/>
                </a:solidFill>
              </a:rPr>
              <a:t>It </a:t>
            </a:r>
            <a:r>
              <a:rPr lang="en-US" b="1" i="1" u="sng" dirty="0" smtClean="0">
                <a:solidFill>
                  <a:srgbClr val="0070C0"/>
                </a:solidFill>
              </a:rPr>
              <a:t>was</a:t>
            </a:r>
            <a:r>
              <a:rPr lang="en-US" i="1" dirty="0" smtClean="0">
                <a:solidFill>
                  <a:srgbClr val="0070C0"/>
                </a:solidFill>
              </a:rPr>
              <a:t> not so cold yesterday as it </a:t>
            </a:r>
            <a:r>
              <a:rPr lang="en-US" b="1" i="1" u="sng" dirty="0" smtClean="0">
                <a:solidFill>
                  <a:srgbClr val="0070C0"/>
                </a:solidFill>
              </a:rPr>
              <a:t>is</a:t>
            </a:r>
            <a:r>
              <a:rPr lang="en-US" i="1" dirty="0" smtClean="0">
                <a:solidFill>
                  <a:srgbClr val="0070C0"/>
                </a:solidFill>
              </a:rPr>
              <a:t> now.</a:t>
            </a:r>
          </a:p>
          <a:p>
            <a:pPr>
              <a:buNone/>
            </a:pP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В </a:t>
            </a:r>
            <a:r>
              <a:rPr lang="ru-RU" sz="3600" dirty="0" smtClean="0">
                <a:solidFill>
                  <a:srgbClr val="FF0000"/>
                </a:solidFill>
              </a:rPr>
              <a:t>определительных</a:t>
            </a:r>
            <a:r>
              <a:rPr lang="ru-RU" sz="3600" dirty="0" smtClean="0">
                <a:solidFill>
                  <a:schemeClr val="tx1"/>
                </a:solidFill>
              </a:rPr>
              <a:t> придаточных предложениях и </a:t>
            </a:r>
            <a:r>
              <a:rPr lang="ru-RU" sz="3600" dirty="0" smtClean="0">
                <a:solidFill>
                  <a:srgbClr val="FF0000"/>
                </a:solidFill>
              </a:rPr>
              <a:t>обстоятельственных</a:t>
            </a:r>
            <a:r>
              <a:rPr lang="ru-RU" sz="3600" dirty="0" smtClean="0">
                <a:solidFill>
                  <a:schemeClr val="tx1"/>
                </a:solidFill>
              </a:rPr>
              <a:t> придаточных предложениях </a:t>
            </a:r>
            <a:r>
              <a:rPr lang="ru-RU" sz="3600" dirty="0" smtClean="0">
                <a:solidFill>
                  <a:srgbClr val="FF0000"/>
                </a:solidFill>
              </a:rPr>
              <a:t>причины и сравнения</a:t>
            </a:r>
            <a:r>
              <a:rPr lang="ru-RU" sz="3600" dirty="0" smtClean="0">
                <a:solidFill>
                  <a:schemeClr val="tx1"/>
                </a:solidFill>
              </a:rPr>
              <a:t> используется настоящее или будущее время: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36410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i="1" dirty="0" smtClean="0">
                <a:solidFill>
                  <a:srgbClr val="0070C0"/>
                </a:solidFill>
              </a:rPr>
              <a:t>I </a:t>
            </a:r>
            <a:r>
              <a:rPr lang="en-US" b="1" i="1" u="sng" dirty="0" smtClean="0">
                <a:solidFill>
                  <a:srgbClr val="0070C0"/>
                </a:solidFill>
              </a:rPr>
              <a:t>knew</a:t>
            </a:r>
            <a:r>
              <a:rPr lang="en-US" i="1" dirty="0" smtClean="0">
                <a:solidFill>
                  <a:srgbClr val="0070C0"/>
                </a:solidFill>
              </a:rPr>
              <a:t> that she </a:t>
            </a:r>
            <a:r>
              <a:rPr lang="en-US" b="1" i="1" u="sng" dirty="0" smtClean="0">
                <a:solidFill>
                  <a:srgbClr val="0070C0"/>
                </a:solidFill>
              </a:rPr>
              <a:t>had been ill for two months</a:t>
            </a:r>
            <a:r>
              <a:rPr lang="en-US" i="1" dirty="0" smtClean="0">
                <a:solidFill>
                  <a:srgbClr val="0070C0"/>
                </a:solidFill>
              </a:rPr>
              <a:t>.</a:t>
            </a:r>
          </a:p>
          <a:p>
            <a:pPr marL="624078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7030A0"/>
                </a:solidFill>
              </a:rPr>
              <a:t>Я знал, что она </a:t>
            </a:r>
            <a:r>
              <a:rPr lang="ru-RU" b="1" i="1" u="sng" dirty="0" smtClean="0">
                <a:solidFill>
                  <a:srgbClr val="7030A0"/>
                </a:solidFill>
              </a:rPr>
              <a:t>болеет</a:t>
            </a:r>
            <a:r>
              <a:rPr lang="ru-RU" i="1" dirty="0" smtClean="0">
                <a:solidFill>
                  <a:srgbClr val="7030A0"/>
                </a:solidFill>
              </a:rPr>
              <a:t> уже два месяца.</a:t>
            </a:r>
          </a:p>
          <a:p>
            <a:pPr marL="624078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7030A0"/>
                </a:solidFill>
              </a:rPr>
              <a:t>Я знал, что она </a:t>
            </a:r>
            <a:r>
              <a:rPr lang="ru-RU" b="1" i="1" u="sng" dirty="0" smtClean="0">
                <a:solidFill>
                  <a:srgbClr val="7030A0"/>
                </a:solidFill>
              </a:rPr>
              <a:t>болела</a:t>
            </a:r>
            <a:r>
              <a:rPr lang="ru-RU" i="1" dirty="0" smtClean="0">
                <a:solidFill>
                  <a:srgbClr val="7030A0"/>
                </a:solidFill>
              </a:rPr>
              <a:t> два месяца.</a:t>
            </a:r>
          </a:p>
          <a:p>
            <a:pPr marL="624078" indent="-51435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Но:</a:t>
            </a:r>
          </a:p>
          <a:p>
            <a:pPr marL="624078" indent="-514350">
              <a:buNone/>
            </a:pPr>
            <a:r>
              <a:rPr lang="en-US" i="1" dirty="0" smtClean="0">
                <a:solidFill>
                  <a:srgbClr val="0070C0"/>
                </a:solidFill>
              </a:rPr>
              <a:t>I </a:t>
            </a:r>
            <a:r>
              <a:rPr lang="en-US" b="1" i="1" u="sng" dirty="0" smtClean="0">
                <a:solidFill>
                  <a:srgbClr val="0070C0"/>
                </a:solidFill>
              </a:rPr>
              <a:t>knew</a:t>
            </a:r>
            <a:r>
              <a:rPr lang="en-US" i="1" dirty="0" smtClean="0">
                <a:solidFill>
                  <a:srgbClr val="0070C0"/>
                </a:solidFill>
              </a:rPr>
              <a:t> that she </a:t>
            </a:r>
            <a:r>
              <a:rPr lang="en-US" b="1" i="1" u="sng" dirty="0" smtClean="0">
                <a:solidFill>
                  <a:srgbClr val="0070C0"/>
                </a:solidFill>
              </a:rPr>
              <a:t>had been ill. </a:t>
            </a:r>
            <a:r>
              <a:rPr lang="en-US" i="1" dirty="0" smtClean="0">
                <a:solidFill>
                  <a:srgbClr val="0070C0"/>
                </a:solidFill>
              </a:rPr>
              <a:t>– </a:t>
            </a:r>
            <a:r>
              <a:rPr lang="ru-RU" i="1" dirty="0" smtClean="0">
                <a:solidFill>
                  <a:srgbClr val="7030A0"/>
                </a:solidFill>
              </a:rPr>
              <a:t>Я </a:t>
            </a:r>
            <a:r>
              <a:rPr lang="ru-RU" b="1" i="1" u="sng" dirty="0" smtClean="0">
                <a:solidFill>
                  <a:srgbClr val="7030A0"/>
                </a:solidFill>
              </a:rPr>
              <a:t>знал</a:t>
            </a:r>
            <a:r>
              <a:rPr lang="ru-RU" i="1" dirty="0" smtClean="0">
                <a:solidFill>
                  <a:srgbClr val="7030A0"/>
                </a:solidFill>
              </a:rPr>
              <a:t>, что она </a:t>
            </a:r>
            <a:r>
              <a:rPr lang="ru-RU" b="1" i="1" u="sng" dirty="0" smtClean="0">
                <a:solidFill>
                  <a:srgbClr val="7030A0"/>
                </a:solidFill>
              </a:rPr>
              <a:t>болела</a:t>
            </a:r>
            <a:r>
              <a:rPr lang="ru-RU" i="1" dirty="0" smtClean="0">
                <a:solidFill>
                  <a:srgbClr val="7030A0"/>
                </a:solidFill>
              </a:rPr>
              <a:t>.</a:t>
            </a:r>
          </a:p>
          <a:p>
            <a:pPr marL="624078" indent="-514350">
              <a:buNone/>
            </a:pPr>
            <a:r>
              <a:rPr lang="en-US" i="1" dirty="0" smtClean="0">
                <a:solidFill>
                  <a:srgbClr val="0070C0"/>
                </a:solidFill>
              </a:rPr>
              <a:t>He </a:t>
            </a:r>
            <a:r>
              <a:rPr lang="en-US" b="1" i="1" u="sng" dirty="0" smtClean="0">
                <a:solidFill>
                  <a:srgbClr val="0070C0"/>
                </a:solidFill>
              </a:rPr>
              <a:t>said</a:t>
            </a:r>
            <a:r>
              <a:rPr lang="en-US" i="1" dirty="0" smtClean="0">
                <a:solidFill>
                  <a:srgbClr val="0070C0"/>
                </a:solidFill>
              </a:rPr>
              <a:t> that it </a:t>
            </a:r>
            <a:r>
              <a:rPr lang="en-US" b="1" i="1" u="sng" dirty="0" smtClean="0">
                <a:solidFill>
                  <a:srgbClr val="0070C0"/>
                </a:solidFill>
              </a:rPr>
              <a:t>had been raining</a:t>
            </a:r>
            <a:r>
              <a:rPr lang="en-US" i="1" dirty="0" smtClean="0">
                <a:solidFill>
                  <a:srgbClr val="0070C0"/>
                </a:solidFill>
              </a:rPr>
              <a:t>. - </a:t>
            </a:r>
            <a:r>
              <a:rPr lang="ru-RU" i="1" dirty="0" smtClean="0">
                <a:solidFill>
                  <a:srgbClr val="7030A0"/>
                </a:solidFill>
              </a:rPr>
              <a:t>Он </a:t>
            </a:r>
            <a:r>
              <a:rPr lang="ru-RU" b="1" i="1" u="sng" dirty="0" smtClean="0">
                <a:solidFill>
                  <a:srgbClr val="7030A0"/>
                </a:solidFill>
              </a:rPr>
              <a:t>сказал</a:t>
            </a:r>
            <a:r>
              <a:rPr lang="ru-RU" i="1" dirty="0" smtClean="0">
                <a:solidFill>
                  <a:srgbClr val="7030A0"/>
                </a:solidFill>
              </a:rPr>
              <a:t>, что </a:t>
            </a:r>
            <a:r>
              <a:rPr lang="ru-RU" b="1" i="1" u="sng" dirty="0" smtClean="0">
                <a:solidFill>
                  <a:srgbClr val="7030A0"/>
                </a:solidFill>
              </a:rPr>
              <a:t>шел</a:t>
            </a:r>
            <a:r>
              <a:rPr lang="ru-RU" i="1" dirty="0" smtClean="0">
                <a:solidFill>
                  <a:srgbClr val="7030A0"/>
                </a:solidFill>
              </a:rPr>
              <a:t> дождь.</a:t>
            </a:r>
            <a:endParaRPr lang="ru-RU" i="1" dirty="0" smtClean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Когда мы говорим о промежутке времени </a:t>
            </a:r>
            <a:r>
              <a:rPr lang="en-US" sz="3600" dirty="0" smtClean="0">
                <a:solidFill>
                  <a:schemeClr val="tx1"/>
                </a:solidFill>
              </a:rPr>
              <a:t>(</a:t>
            </a:r>
            <a:r>
              <a:rPr lang="en-US" sz="3600" i="1" dirty="0" smtClean="0">
                <a:solidFill>
                  <a:schemeClr val="tx1"/>
                </a:solidFill>
              </a:rPr>
              <a:t>how long</a:t>
            </a:r>
            <a:r>
              <a:rPr lang="en-US" sz="3600" dirty="0" smtClean="0">
                <a:solidFill>
                  <a:schemeClr val="tx1"/>
                </a:solidFill>
              </a:rPr>
              <a:t>)</a:t>
            </a:r>
            <a:r>
              <a:rPr lang="ru-RU" sz="3600" dirty="0" smtClean="0">
                <a:solidFill>
                  <a:schemeClr val="tx1"/>
                </a:solidFill>
              </a:rPr>
              <a:t> в который что-либо происходит, предложение может иметь двойное значение: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При обращении </a:t>
            </a:r>
            <a:r>
              <a:rPr lang="ru-RU" dirty="0" smtClean="0">
                <a:solidFill>
                  <a:srgbClr val="FF0000"/>
                </a:solidFill>
              </a:rPr>
              <a:t>общего вопроса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из прямой речи в косвенную производятся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следующие изменения: 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запятая и кавычки опускаются, вводится союз </a:t>
            </a:r>
            <a:r>
              <a:rPr lang="en-US" dirty="0" smtClean="0">
                <a:solidFill>
                  <a:srgbClr val="FF0000"/>
                </a:solidFill>
              </a:rPr>
              <a:t>if / whether </a:t>
            </a:r>
            <a:r>
              <a:rPr lang="ru-RU" dirty="0" smtClean="0">
                <a:solidFill>
                  <a:srgbClr val="7030A0"/>
                </a:solidFill>
              </a:rPr>
              <a:t>(ли);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</a:rPr>
              <a:t>Порядок слов в придаточном предложении меняется на прямой;</a:t>
            </a:r>
            <a:endParaRPr lang="en-US" dirty="0" smtClean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личные и притяжательные местоимения прямой речи заменяются по смыслу;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если глагол главного предложения стоит в прошедшем времени, то соблюдается </a:t>
            </a:r>
            <a:r>
              <a:rPr lang="ru-RU" i="1" dirty="0" smtClean="0">
                <a:solidFill>
                  <a:srgbClr val="C00000"/>
                </a:solidFill>
              </a:rPr>
              <a:t>правило согласования </a:t>
            </a:r>
            <a:r>
              <a:rPr lang="ru-RU" dirty="0" smtClean="0">
                <a:solidFill>
                  <a:srgbClr val="7030A0"/>
                </a:solidFill>
              </a:rPr>
              <a:t>времен;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указательные местоимения и наречия времени и места в прямой речи заменяются в косвенной речи по смыслу другими словами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Indirect questions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ru-RU" dirty="0" smtClean="0">
                <a:solidFill>
                  <a:schemeClr val="tx1"/>
                </a:solidFill>
              </a:rPr>
              <a:t>Косвенные вопросы)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901440"/>
        </p:xfrm>
        <a:graphic>
          <a:graphicData uri="http://schemas.openxmlformats.org/drawingml/2006/table">
            <a:tbl>
              <a:tblPr firstRow="1" bandRow="1">
                <a:solidFill>
                  <a:srgbClr val="FFFF00"/>
                </a:solidFill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Direct speech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Indirect speech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Ann’s mother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asked her, “Are you tired?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”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Ann’s mother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asked her if she was tired</a:t>
                      </a:r>
                      <a:r>
                        <a:rPr lang="en-US" sz="2000" dirty="0" smtClean="0"/>
                        <a:t>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He asked his friend, “Do you like the wine?”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He asked his friend if he liked the wine.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asked Frank, “Did you buy a new car?</a:t>
                      </a:r>
                      <a:r>
                        <a:rPr lang="en-US" sz="2000" baseline="0" dirty="0" smtClean="0"/>
                        <a:t>”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asked Frank if</a:t>
                      </a:r>
                      <a:r>
                        <a:rPr lang="en-US" sz="2000" baseline="0" dirty="0" smtClean="0"/>
                        <a:t> he had bought </a:t>
                      </a:r>
                      <a:r>
                        <a:rPr lang="en-US" sz="2000" dirty="0" smtClean="0"/>
                        <a:t>a new car</a:t>
                      </a:r>
                      <a:r>
                        <a:rPr lang="en-US" sz="2000" baseline="0" dirty="0" smtClean="0"/>
                        <a:t>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Ann’s father asked her, “Have you finished the work?”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Ann’s father asked her whether she had finished the work.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asked my sister,</a:t>
                      </a:r>
                      <a:r>
                        <a:rPr lang="en-US" sz="2000" baseline="0" dirty="0" smtClean="0"/>
                        <a:t> “Will you go to Italy in summer?</a:t>
                      </a:r>
                      <a:r>
                        <a:rPr lang="en-US" sz="2000" dirty="0" smtClean="0"/>
                        <a:t>”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asked my sister whether she would</a:t>
                      </a:r>
                      <a:r>
                        <a:rPr lang="en-US" sz="2000" baseline="0" dirty="0" smtClean="0"/>
                        <a:t> go to Italy in summer</a:t>
                      </a:r>
                      <a:r>
                        <a:rPr lang="en-US" sz="2000" dirty="0" smtClean="0"/>
                        <a:t>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Examples: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5784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rgbClr val="00B050"/>
                </a:solidFill>
              </a:rPr>
              <a:t>Examples:</a:t>
            </a:r>
          </a:p>
          <a:p>
            <a:pPr>
              <a:buNone/>
            </a:pPr>
            <a:r>
              <a:rPr lang="en-US" sz="4000" i="1" dirty="0" smtClean="0">
                <a:solidFill>
                  <a:srgbClr val="7030A0"/>
                </a:solidFill>
              </a:rPr>
              <a:t>She answered: "Yes, I do." "No, I don't." — She answered that she did (she didn't).</a:t>
            </a:r>
            <a:endParaRPr lang="ru-RU" sz="4000" i="1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tx1"/>
                </a:solidFill>
              </a:rPr>
              <a:t>При обращении в косвенную речь </a:t>
            </a:r>
            <a:r>
              <a:rPr lang="ru-RU" b="0" dirty="0" smtClean="0">
                <a:solidFill>
                  <a:srgbClr val="FF0000"/>
                </a:solidFill>
              </a:rPr>
              <a:t>ответов на общие </a:t>
            </a:r>
            <a:r>
              <a:rPr lang="ru-RU" b="0" dirty="0" smtClean="0">
                <a:solidFill>
                  <a:schemeClr val="tx1"/>
                </a:solidFill>
              </a:rPr>
              <a:t>вопросы слова </a:t>
            </a:r>
            <a:r>
              <a:rPr lang="ru-RU" b="0" dirty="0" err="1" smtClean="0">
                <a:solidFill>
                  <a:srgbClr val="FF0000"/>
                </a:solidFill>
              </a:rPr>
              <a:t>yes</a:t>
            </a:r>
            <a:r>
              <a:rPr lang="ru-RU" b="0" dirty="0" smtClean="0">
                <a:solidFill>
                  <a:schemeClr val="tx1"/>
                </a:solidFill>
              </a:rPr>
              <a:t> и </a:t>
            </a:r>
            <a:r>
              <a:rPr lang="en-US" b="0" dirty="0" smtClean="0">
                <a:solidFill>
                  <a:srgbClr val="FF0000"/>
                </a:solidFill>
              </a:rPr>
              <a:t>no </a:t>
            </a:r>
            <a:r>
              <a:rPr lang="ru-RU" b="0" dirty="0" smtClean="0">
                <a:solidFill>
                  <a:schemeClr val="tx1"/>
                </a:solidFill>
              </a:rPr>
              <a:t>опускаются: 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Речь какого-нибудь лица, передаваемая буквально, называется прямой речью (</a:t>
            </a:r>
            <a:r>
              <a:rPr lang="en-US" dirty="0" smtClean="0"/>
              <a:t>Direct</a:t>
            </a:r>
            <a:r>
              <a:rPr lang="ru-RU" dirty="0" smtClean="0"/>
              <a:t> Speech)</a:t>
            </a:r>
            <a:r>
              <a:rPr lang="en-US" dirty="0" smtClean="0"/>
              <a:t>: </a:t>
            </a:r>
            <a:r>
              <a:rPr lang="ru-RU" i="1" dirty="0" smtClean="0">
                <a:solidFill>
                  <a:srgbClr val="0070C0"/>
                </a:solidFill>
              </a:rPr>
              <a:t>Не says, "She will come in the evening."— Он говорит: «Она придет вечером».</a:t>
            </a:r>
          </a:p>
          <a:p>
            <a:r>
              <a:rPr lang="ru-RU" dirty="0" smtClean="0"/>
              <a:t>Речь, передаваемая не слово в слово, а только по содержанию, в виде дополнительных придаточных предложений, называется косвенной речью (Indirect Speech)</a:t>
            </a:r>
            <a:r>
              <a:rPr lang="en-US" dirty="0" smtClean="0"/>
              <a:t>: </a:t>
            </a:r>
            <a:r>
              <a:rPr lang="ru-RU" i="1" dirty="0" smtClean="0">
                <a:solidFill>
                  <a:srgbClr val="0070C0"/>
                </a:solidFill>
              </a:rPr>
              <a:t>Не </a:t>
            </a:r>
            <a:r>
              <a:rPr lang="en-US" i="1" dirty="0" smtClean="0">
                <a:solidFill>
                  <a:srgbClr val="0070C0"/>
                </a:solidFill>
              </a:rPr>
              <a:t>says that she will come in the evening.— </a:t>
            </a:r>
            <a:r>
              <a:rPr lang="ru-RU" i="1" dirty="0" smtClean="0">
                <a:solidFill>
                  <a:srgbClr val="0070C0"/>
                </a:solidFill>
              </a:rPr>
              <a:t>Он говорит, что она придет вечером.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Direct and Indirect Speech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При обращении </a:t>
            </a:r>
            <a:r>
              <a:rPr lang="ru-RU" dirty="0" smtClean="0">
                <a:solidFill>
                  <a:srgbClr val="FF0000"/>
                </a:solidFill>
              </a:rPr>
              <a:t>специального вопроса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из прямой речи в косвенную производятся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следующие изменения: 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запятая и кавычки опускаются, придаточное предложение вводится тем же </a:t>
            </a:r>
            <a:r>
              <a:rPr lang="ru-RU" dirty="0" smtClean="0">
                <a:solidFill>
                  <a:srgbClr val="FF0000"/>
                </a:solidFill>
              </a:rPr>
              <a:t>вопросительным словом</a:t>
            </a:r>
            <a:r>
              <a:rPr lang="ru-RU" dirty="0" smtClean="0">
                <a:solidFill>
                  <a:srgbClr val="7030A0"/>
                </a:solidFill>
              </a:rPr>
              <a:t>, что и в прямой речи;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B050"/>
                </a:solidFill>
              </a:rPr>
              <a:t>Порядок слов в придаточном предложении меняется на прямой;</a:t>
            </a:r>
            <a:endParaRPr lang="en-US" dirty="0" smtClean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личные и притяжательные местоимения прямой речи заменяются по смыслу;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если глагол главного предложения стоит в прошедшем времени, то соблюдается </a:t>
            </a:r>
            <a:r>
              <a:rPr lang="ru-RU" i="1" dirty="0" smtClean="0">
                <a:solidFill>
                  <a:srgbClr val="C00000"/>
                </a:solidFill>
              </a:rPr>
              <a:t>правило согласования </a:t>
            </a:r>
            <a:r>
              <a:rPr lang="ru-RU" dirty="0" smtClean="0">
                <a:solidFill>
                  <a:srgbClr val="7030A0"/>
                </a:solidFill>
              </a:rPr>
              <a:t>времен;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указательные местоимения и наречия времени и места в прямой речи заменяются в косвенной речи по смыслу другими словами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Indirect questions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ru-RU" dirty="0" smtClean="0">
                <a:solidFill>
                  <a:schemeClr val="tx1"/>
                </a:solidFill>
              </a:rPr>
              <a:t>Косвенные вопросы)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206240"/>
        </p:xfrm>
        <a:graphic>
          <a:graphicData uri="http://schemas.openxmlformats.org/drawingml/2006/table">
            <a:tbl>
              <a:tblPr firstRow="1" bandRow="1">
                <a:solidFill>
                  <a:srgbClr val="FFFF00"/>
                </a:solidFill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Direct speech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Indirect speech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Peter asked, “Who has taken my book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”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Peter asked who had taken his book</a:t>
                      </a:r>
                      <a:r>
                        <a:rPr lang="en-US" sz="2000" dirty="0" smtClean="0"/>
                        <a:t>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asked the gardener, What are you planting here this year?”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asked the gardener what he was planting there that year.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He asked Roger, “When will he come back?</a:t>
                      </a:r>
                      <a:r>
                        <a:rPr lang="en-US" sz="2000" baseline="0" dirty="0" smtClean="0"/>
                        <a:t>”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He asked Roger when he would  come back</a:t>
                      </a:r>
                      <a:r>
                        <a:rPr lang="en-US" sz="2000" baseline="0" dirty="0" smtClean="0"/>
                        <a:t>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Ted asked Ron, “Where do your parents live?”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Ted asked Ron where his parents lived.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professor asked his student, “Why haven’t you done the homework</a:t>
                      </a:r>
                      <a:r>
                        <a:rPr lang="en-US" sz="2000" baseline="0" dirty="0" smtClean="0"/>
                        <a:t>?</a:t>
                      </a:r>
                      <a:r>
                        <a:rPr lang="en-US" sz="2000" dirty="0" smtClean="0"/>
                        <a:t>”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professor asked his student why his student hadn’t you done his homework.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Examples: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При переводе </a:t>
            </a:r>
            <a:r>
              <a:rPr lang="ru-RU" dirty="0" smtClean="0">
                <a:solidFill>
                  <a:srgbClr val="FF0000"/>
                </a:solidFill>
              </a:rPr>
              <a:t>повелительного наклонения </a:t>
            </a:r>
            <a:r>
              <a:rPr lang="ru-RU" dirty="0" smtClean="0"/>
              <a:t>из прямой речи в косвенную используется неопределённая форма глагола (</a:t>
            </a:r>
            <a:r>
              <a:rPr lang="en-US" dirty="0" smtClean="0">
                <a:solidFill>
                  <a:srgbClr val="FF0000"/>
                </a:solidFill>
              </a:rPr>
              <a:t>the Infinitive</a:t>
            </a:r>
            <a:r>
              <a:rPr lang="en-US" dirty="0" smtClean="0"/>
              <a:t>)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Наиболее употребляемые глаголы для введения косвенной просьбы или приказа:</a:t>
            </a:r>
          </a:p>
          <a:p>
            <a:pPr algn="ctr">
              <a:buNone/>
            </a:pPr>
            <a:r>
              <a:rPr lang="en-US" dirty="0" smtClean="0">
                <a:solidFill>
                  <a:srgbClr val="7030A0"/>
                </a:solidFill>
              </a:rPr>
              <a:t>to tell; to order; to command; to ask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/>
              <a:t>Более эмоциональными являются: </a:t>
            </a:r>
            <a:r>
              <a:rPr lang="en-US" dirty="0" smtClean="0">
                <a:solidFill>
                  <a:srgbClr val="7030A0"/>
                </a:solidFill>
              </a:rPr>
              <a:t>to beg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(умолять),</a:t>
            </a:r>
            <a:r>
              <a:rPr lang="en-US" dirty="0" smtClean="0">
                <a:solidFill>
                  <a:srgbClr val="7030A0"/>
                </a:solidFill>
              </a:rPr>
              <a:t> to implore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(умолять),</a:t>
            </a:r>
            <a:r>
              <a:rPr lang="en-US" dirty="0" smtClean="0">
                <a:solidFill>
                  <a:srgbClr val="7030A0"/>
                </a:solidFill>
              </a:rPr>
              <a:t> to urge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(настаивать, уговаривать).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Indirect command and request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(Косвенный приказ или просьба)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3901440"/>
        </p:xfrm>
        <a:graphic>
          <a:graphicData uri="http://schemas.openxmlformats.org/drawingml/2006/table">
            <a:tbl>
              <a:tblPr firstRow="1" bandRow="1">
                <a:solidFill>
                  <a:srgbClr val="FFFF00"/>
                </a:solidFill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Direct speech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Indirect speech</a:t>
                      </a:r>
                      <a:endParaRPr lang="ru-RU" sz="20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The mother said to the lazy son, “Wake up!”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The mother told the lazy son to wake up</a:t>
                      </a:r>
                      <a:r>
                        <a:rPr lang="en-US" sz="2000" dirty="0" smtClean="0"/>
                        <a:t>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Father said</a:t>
                      </a:r>
                      <a:r>
                        <a:rPr lang="en-US" sz="2000" baseline="0" dirty="0" smtClean="0"/>
                        <a:t> to me, “Remember to post these letters”.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Father reminded </a:t>
                      </a:r>
                      <a:r>
                        <a:rPr lang="en-US" sz="2000" baseline="0" dirty="0" smtClean="0"/>
                        <a:t>me to post those letters</a:t>
                      </a:r>
                      <a:r>
                        <a:rPr lang="en-US" sz="2000" dirty="0" smtClean="0"/>
                        <a:t>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said to Nick, “Shut the door, please”.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 asked Nick to shut the door</a:t>
                      </a:r>
                      <a:r>
                        <a:rPr lang="en-US" sz="2000" baseline="0" dirty="0" smtClean="0"/>
                        <a:t>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Mother said to the children, “Don’t ever enter this room”.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Mother warned the children not to enter the room.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Jack said to the policeman, “Tell me the time, please”.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Jack asked the policeman to tell him the time.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Examples: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b="1" dirty="0" err="1" smtClean="0"/>
              <a:t>He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asked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me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not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to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come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at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five</a:t>
            </a:r>
            <a:r>
              <a:rPr lang="ru-RU" sz="3200" dirty="0" smtClean="0"/>
              <a:t>. </a:t>
            </a:r>
            <a:endParaRPr lang="en-US" sz="3200" dirty="0" smtClean="0"/>
          </a:p>
          <a:p>
            <a:pPr>
              <a:buNone/>
            </a:pPr>
            <a:r>
              <a:rPr lang="ru-RU" sz="3200" i="1" dirty="0" smtClean="0"/>
              <a:t>Он просил меня не приходить в 5. </a:t>
            </a:r>
            <a:endParaRPr lang="en-US" sz="3200" i="1" dirty="0" smtClean="0"/>
          </a:p>
          <a:p>
            <a:pPr>
              <a:buNone/>
            </a:pPr>
            <a:r>
              <a:rPr lang="ru-RU" sz="3200" dirty="0" smtClean="0"/>
              <a:t>(= Предупредил, чтобы я не приходил в 5.)</a:t>
            </a:r>
            <a:endParaRPr lang="en-US" sz="3200" dirty="0" smtClean="0"/>
          </a:p>
          <a:p>
            <a:pPr>
              <a:buFont typeface="Wingdings" pitchFamily="2" charset="2"/>
              <a:buChar char="v"/>
            </a:pPr>
            <a:r>
              <a:rPr lang="ru-RU" sz="3200" b="1" dirty="0" err="1" smtClean="0"/>
              <a:t>He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didn't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ask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me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to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come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at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five</a:t>
            </a:r>
            <a:r>
              <a:rPr lang="ru-RU" sz="3200" dirty="0" smtClean="0"/>
              <a:t>. </a:t>
            </a:r>
            <a:endParaRPr lang="en-US" sz="3200" dirty="0" smtClean="0"/>
          </a:p>
          <a:p>
            <a:pPr>
              <a:buNone/>
            </a:pPr>
            <a:r>
              <a:rPr lang="ru-RU" sz="3200" i="1" dirty="0" smtClean="0"/>
              <a:t>Он не просил меня приходить в 5. </a:t>
            </a:r>
            <a:endParaRPr lang="en-US" sz="3200" i="1" dirty="0" smtClean="0"/>
          </a:p>
          <a:p>
            <a:pPr>
              <a:buNone/>
            </a:pPr>
            <a:r>
              <a:rPr lang="ru-RU" sz="3200" dirty="0" smtClean="0"/>
              <a:t>(= Я сам захотел и пришел.)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NB: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214688"/>
          <a:ext cx="8229600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Direct speech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FF00"/>
                          </a:solidFill>
                        </a:rPr>
                        <a:t>Indirect speech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says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"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Meet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b="1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station</a:t>
                      </a:r>
                      <a:r>
                        <a:rPr kumimoji="0" lang="ru-RU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."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Он говорит: «Встретьте меня на станции». 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1) </a:t>
                      </a:r>
                      <a:r>
                        <a:rPr kumimoji="0" lang="en-US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 tells us to meet him at the station.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Он велит нам встретить его на станции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2) </a:t>
                      </a:r>
                      <a:r>
                        <a:rPr kumimoji="0" lang="en-US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 says that we are to meet him at the station.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(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более разговорная форма чем с глаголом </a:t>
                      </a:r>
                      <a:r>
                        <a:rPr kumimoji="0" lang="en-US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tell</a:t>
                      </a:r>
                      <a:r>
                        <a:rPr kumimoji="0" lang="en-US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Он говорит, чтобы мы встретили его на станции.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solidFill>
                  <a:schemeClr val="tx1"/>
                </a:solidFill>
              </a:rPr>
              <a:t>В английском языке есть более употребительная форма передачи приказания в косвенной речи, особенно когда глагол, вводящий приказание, стоит в настоящем времени: это глагол </a:t>
            </a:r>
            <a:r>
              <a:rPr lang="ru-RU" sz="2400" dirty="0" err="1" smtClean="0">
                <a:solidFill>
                  <a:schemeClr val="tx1"/>
                </a:solidFill>
              </a:rPr>
              <a:t>to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say</a:t>
            </a:r>
            <a:r>
              <a:rPr lang="ru-RU" sz="2400" b="0" dirty="0" smtClean="0">
                <a:solidFill>
                  <a:schemeClr val="tx1"/>
                </a:solidFill>
              </a:rPr>
              <a:t> , за которым следует придаточное предложение. В этом придаточном предложении глагол-сказуемое выражен при помощи </a:t>
            </a:r>
            <a:r>
              <a:rPr lang="ru-RU" sz="2400" dirty="0" err="1" smtClean="0">
                <a:solidFill>
                  <a:schemeClr val="tx1"/>
                </a:solidFill>
              </a:rPr>
              <a:t>to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be</a:t>
            </a:r>
            <a:r>
              <a:rPr lang="ru-RU" sz="2400" dirty="0" smtClean="0">
                <a:solidFill>
                  <a:schemeClr val="tx1"/>
                </a:solidFill>
              </a:rPr>
              <a:t> + </a:t>
            </a:r>
            <a:r>
              <a:rPr lang="ru-RU" sz="2400" dirty="0" err="1" smtClean="0">
                <a:solidFill>
                  <a:schemeClr val="tx1"/>
                </a:solidFill>
              </a:rPr>
              <a:t>infinitive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При обращении повествовательного предложения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из прямой речи в косвенную производятся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следующие изменения: 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запятая и кавычки опускаются, вводится союз </a:t>
            </a:r>
            <a:r>
              <a:rPr lang="ru-RU" dirty="0" smtClean="0">
                <a:solidFill>
                  <a:srgbClr val="FF0000"/>
                </a:solidFill>
              </a:rPr>
              <a:t>that</a:t>
            </a:r>
            <a:r>
              <a:rPr lang="ru-RU" dirty="0" smtClean="0">
                <a:solidFill>
                  <a:srgbClr val="7030A0"/>
                </a:solidFill>
              </a:rPr>
              <a:t> (часто опускается);</a:t>
            </a:r>
            <a:endParaRPr lang="en-US" dirty="0" smtClean="0">
              <a:solidFill>
                <a:srgbClr val="7030A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личные и притяжательные местоимения прямой речи заменяются по смыслу;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7030A0"/>
                </a:solidFill>
              </a:rPr>
              <a:t>если глагол главного предложения стоит в прошедшем времени, то соблюдается </a:t>
            </a:r>
            <a:r>
              <a:rPr lang="ru-RU" i="1" dirty="0" smtClean="0">
                <a:solidFill>
                  <a:srgbClr val="C00000"/>
                </a:solidFill>
              </a:rPr>
              <a:t>правило согласования </a:t>
            </a:r>
            <a:r>
              <a:rPr lang="ru-RU" dirty="0" smtClean="0">
                <a:solidFill>
                  <a:srgbClr val="7030A0"/>
                </a:solidFill>
              </a:rPr>
              <a:t>времен;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указательные местоимения и наречия времени и места в прямой речи заменяются в косвенной речи по смыслу другими словами: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Indirect Statement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2864043"/>
          </a:xfrm>
        </p:spPr>
        <p:txBody>
          <a:bodyPr/>
          <a:lstStyle/>
          <a:p>
            <a:pPr>
              <a:buNone/>
            </a:pPr>
            <a:r>
              <a:rPr lang="en-US" sz="4400" dirty="0" smtClean="0">
                <a:solidFill>
                  <a:srgbClr val="7030A0"/>
                </a:solidFill>
              </a:rPr>
              <a:t>here		- there</a:t>
            </a:r>
          </a:p>
          <a:p>
            <a:pPr>
              <a:buNone/>
            </a:pPr>
            <a:r>
              <a:rPr lang="en-US" sz="4400" dirty="0" smtClean="0">
                <a:solidFill>
                  <a:srgbClr val="7030A0"/>
                </a:solidFill>
              </a:rPr>
              <a:t>this		- that</a:t>
            </a:r>
          </a:p>
          <a:p>
            <a:pPr>
              <a:buNone/>
            </a:pPr>
            <a:r>
              <a:rPr lang="en-US" sz="4400" dirty="0" smtClean="0">
                <a:solidFill>
                  <a:srgbClr val="7030A0"/>
                </a:solidFill>
              </a:rPr>
              <a:t>these		- those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Указательные местоимения </a:t>
            </a:r>
            <a:r>
              <a:rPr lang="ru-RU" dirty="0" smtClean="0">
                <a:solidFill>
                  <a:schemeClr val="tx1"/>
                </a:solidFill>
              </a:rPr>
              <a:t>в прямой речи заменяются в косвенной речи по смыслу другими словами: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4355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>
                <a:solidFill>
                  <a:srgbClr val="7030A0"/>
                </a:solidFill>
              </a:rPr>
              <a:t>now		- then / at the moment</a:t>
            </a:r>
          </a:p>
          <a:p>
            <a:pPr>
              <a:buNone/>
            </a:pPr>
            <a:r>
              <a:rPr lang="en-US" sz="2800" dirty="0" smtClean="0">
                <a:solidFill>
                  <a:srgbClr val="7030A0"/>
                </a:solidFill>
              </a:rPr>
              <a:t>today	- that day</a:t>
            </a:r>
          </a:p>
          <a:p>
            <a:pPr>
              <a:buNone/>
            </a:pPr>
            <a:r>
              <a:rPr lang="en-US" sz="2800" dirty="0" smtClean="0">
                <a:solidFill>
                  <a:srgbClr val="7030A0"/>
                </a:solidFill>
              </a:rPr>
              <a:t>yesterday	- the day before / the previous day</a:t>
            </a:r>
          </a:p>
          <a:p>
            <a:pPr>
              <a:buNone/>
            </a:pPr>
            <a:r>
              <a:rPr lang="en-US" sz="2800" dirty="0" smtClean="0">
                <a:solidFill>
                  <a:srgbClr val="7030A0"/>
                </a:solidFill>
              </a:rPr>
              <a:t>a year ago- a year before</a:t>
            </a:r>
          </a:p>
          <a:p>
            <a:pPr>
              <a:buNone/>
            </a:pPr>
            <a:r>
              <a:rPr lang="en-US" sz="2800" dirty="0" smtClean="0">
                <a:solidFill>
                  <a:srgbClr val="7030A0"/>
                </a:solidFill>
              </a:rPr>
              <a:t>last night	- the previous night</a:t>
            </a:r>
          </a:p>
          <a:p>
            <a:pPr>
              <a:buNone/>
            </a:pPr>
            <a:r>
              <a:rPr lang="en-US" sz="2800" dirty="0" smtClean="0">
                <a:solidFill>
                  <a:srgbClr val="7030A0"/>
                </a:solidFill>
              </a:rPr>
              <a:t>tonight	- that night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Наречия времени и места </a:t>
            </a:r>
            <a:r>
              <a:rPr lang="ru-RU" dirty="0" smtClean="0">
                <a:solidFill>
                  <a:schemeClr val="tx1"/>
                </a:solidFill>
              </a:rPr>
              <a:t>в прямой речи заменяются в косвенной речи по смыслу другими словами: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/>
              <a:t>Наречия изменяются в зависимости от контекста. Не всегда возникает необходимость менять их, особенно в разговорной косвенной речи.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sz="3200" dirty="0" smtClean="0">
                <a:solidFill>
                  <a:srgbClr val="00B050"/>
                </a:solidFill>
              </a:rPr>
              <a:t>Example: </a:t>
            </a:r>
            <a:r>
              <a:rPr lang="en-US" sz="3200" i="1" dirty="0" smtClean="0">
                <a:solidFill>
                  <a:srgbClr val="7030A0"/>
                </a:solidFill>
              </a:rPr>
              <a:t>“I’ll see you </a:t>
            </a:r>
            <a:r>
              <a:rPr lang="en-US" sz="3200" i="1" dirty="0" smtClean="0">
                <a:solidFill>
                  <a:srgbClr val="FF0000"/>
                </a:solidFill>
              </a:rPr>
              <a:t>tonight</a:t>
            </a:r>
            <a:r>
              <a:rPr lang="en-US" sz="3200" i="1" dirty="0" smtClean="0">
                <a:solidFill>
                  <a:srgbClr val="7030A0"/>
                </a:solidFill>
              </a:rPr>
              <a:t>”’ he said. – He said he would see me </a:t>
            </a:r>
            <a:r>
              <a:rPr lang="en-US" sz="3200" i="1" dirty="0" smtClean="0">
                <a:solidFill>
                  <a:srgbClr val="FF0000"/>
                </a:solidFill>
              </a:rPr>
              <a:t>tonight</a:t>
            </a:r>
            <a:r>
              <a:rPr lang="en-US" sz="3200" i="1" dirty="0" smtClean="0">
                <a:solidFill>
                  <a:srgbClr val="7030A0"/>
                </a:solidFill>
              </a:rPr>
              <a:t>.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NB: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626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9415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Future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Future-in-the-Past</a:t>
                      </a:r>
                      <a:endParaRPr lang="ru-RU" dirty="0"/>
                    </a:p>
                  </a:txBody>
                  <a:tcPr/>
                </a:tc>
              </a:tr>
              <a:tr h="545485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Simple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485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Progressive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5485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Perfect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1522">
                <a:tc>
                  <a:txBody>
                    <a:bodyPr/>
                    <a:lstStyle/>
                    <a:p>
                      <a:r>
                        <a:rPr lang="en-US" dirty="0" smtClean="0"/>
                        <a:t>Perfect-Continuous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Sequence of Tenses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ru-RU" dirty="0" smtClean="0">
                <a:solidFill>
                  <a:schemeClr val="tx1"/>
                </a:solidFill>
              </a:rPr>
              <a:t>правило согласования времён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6500826" y="2857495"/>
            <a:ext cx="1440000" cy="18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6500826" y="3714752"/>
            <a:ext cx="1440000" cy="18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6572264" y="4643446"/>
            <a:ext cx="1440000" cy="18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6572264" y="5500702"/>
            <a:ext cx="1440000" cy="180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2571735" y="2857496"/>
            <a:ext cx="144000" cy="180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2285984" y="3857628"/>
            <a:ext cx="144000" cy="180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лево 19"/>
          <p:cNvSpPr/>
          <p:nvPr/>
        </p:nvSpPr>
        <p:spPr>
          <a:xfrm>
            <a:off x="3071802" y="4714884"/>
            <a:ext cx="1440000" cy="180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лево 22"/>
          <p:cNvSpPr/>
          <p:nvPr/>
        </p:nvSpPr>
        <p:spPr>
          <a:xfrm>
            <a:off x="3143240" y="3714752"/>
            <a:ext cx="1440000" cy="180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лево 23"/>
          <p:cNvSpPr/>
          <p:nvPr/>
        </p:nvSpPr>
        <p:spPr>
          <a:xfrm>
            <a:off x="3143240" y="2857496"/>
            <a:ext cx="1440000" cy="180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лево 24"/>
          <p:cNvSpPr/>
          <p:nvPr/>
        </p:nvSpPr>
        <p:spPr>
          <a:xfrm>
            <a:off x="3143240" y="5643577"/>
            <a:ext cx="1440000" cy="180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Will		- would</a:t>
            </a:r>
          </a:p>
          <a:p>
            <a:pPr>
              <a:buNone/>
            </a:pPr>
            <a:r>
              <a:rPr lang="en-US" dirty="0" smtClean="0"/>
              <a:t>Can		- could</a:t>
            </a:r>
          </a:p>
          <a:p>
            <a:pPr>
              <a:buNone/>
            </a:pPr>
            <a:r>
              <a:rPr lang="en-US" dirty="0" smtClean="0"/>
              <a:t>May		- might</a:t>
            </a:r>
          </a:p>
          <a:p>
            <a:pPr>
              <a:buNone/>
            </a:pPr>
            <a:r>
              <a:rPr lang="en-US" dirty="0" smtClean="0"/>
              <a:t>Must	- must / had to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Could have done </a:t>
            </a:r>
          </a:p>
          <a:p>
            <a:pPr>
              <a:buNone/>
            </a:pPr>
            <a:r>
              <a:rPr lang="en-US" dirty="0" smtClean="0"/>
              <a:t>Might have done                  do not change</a:t>
            </a:r>
          </a:p>
          <a:p>
            <a:pPr>
              <a:buNone/>
            </a:pPr>
            <a:r>
              <a:rPr lang="en-US" dirty="0" smtClean="0"/>
              <a:t>Should have done</a:t>
            </a:r>
          </a:p>
          <a:p>
            <a:pPr>
              <a:buNone/>
            </a:pPr>
            <a:r>
              <a:rPr lang="en-US" dirty="0" smtClean="0"/>
              <a:t>Needn’t have done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NB:</a:t>
            </a:r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357686" y="3714752"/>
            <a:ext cx="428628" cy="1928826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628" y="2285992"/>
            <a:ext cx="3643338" cy="25717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792737"/>
          </a:xfrm>
        </p:spPr>
        <p:txBody>
          <a:bodyPr/>
          <a:lstStyle/>
          <a:p>
            <a:r>
              <a:rPr lang="en-US" dirty="0" smtClean="0"/>
              <a:t>to tell				NOTE:</a:t>
            </a:r>
          </a:p>
          <a:p>
            <a:r>
              <a:rPr lang="en-US" dirty="0" smtClean="0"/>
              <a:t>to say</a:t>
            </a:r>
          </a:p>
          <a:p>
            <a:r>
              <a:rPr lang="en-US" dirty="0" smtClean="0"/>
              <a:t>to add				to say </a:t>
            </a:r>
            <a:r>
              <a:rPr lang="en-US" b="1" dirty="0" err="1" smtClean="0"/>
              <a:t>smth</a:t>
            </a:r>
            <a:r>
              <a:rPr lang="en-US" dirty="0" smtClean="0"/>
              <a:t> (to </a:t>
            </a:r>
            <a:r>
              <a:rPr lang="en-US" b="1" dirty="0" err="1" smtClean="0"/>
              <a:t>smb</a:t>
            </a:r>
            <a:r>
              <a:rPr lang="en-US" dirty="0" smtClean="0"/>
              <a:t>)</a:t>
            </a:r>
          </a:p>
          <a:p>
            <a:r>
              <a:rPr lang="en-US" dirty="0" smtClean="0"/>
              <a:t>to notice</a:t>
            </a:r>
          </a:p>
          <a:p>
            <a:r>
              <a:rPr lang="en-US" dirty="0" smtClean="0"/>
              <a:t>to remark			to tell </a:t>
            </a:r>
            <a:r>
              <a:rPr lang="en-US" b="1" dirty="0" err="1" smtClean="0"/>
              <a:t>smb</a:t>
            </a:r>
            <a:r>
              <a:rPr lang="en-US" dirty="0" smtClean="0"/>
              <a:t> </a:t>
            </a:r>
            <a:r>
              <a:rPr lang="en-US" dirty="0" err="1" smtClean="0"/>
              <a:t>smth</a:t>
            </a:r>
            <a:endParaRPr lang="en-US" dirty="0" smtClean="0"/>
          </a:p>
          <a:p>
            <a:r>
              <a:rPr lang="en-US" dirty="0" smtClean="0"/>
              <a:t>to explain</a:t>
            </a:r>
          </a:p>
          <a:p>
            <a:r>
              <a:rPr lang="en-US" dirty="0" smtClean="0"/>
              <a:t>to inform</a:t>
            </a:r>
          </a:p>
          <a:p>
            <a:r>
              <a:rPr lang="en-US" dirty="0" smtClean="0"/>
              <a:t>to remind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Наиболее часто используемые </a:t>
            </a:r>
            <a:r>
              <a:rPr lang="ru-RU" i="1" dirty="0" smtClean="0">
                <a:solidFill>
                  <a:schemeClr val="tx1"/>
                </a:solidFill>
              </a:rPr>
              <a:t>глаголы</a:t>
            </a:r>
            <a:r>
              <a:rPr lang="ru-RU" dirty="0" smtClean="0">
                <a:solidFill>
                  <a:srgbClr val="C00000"/>
                </a:solidFill>
              </a:rPr>
              <a:t> для введения косвенной речи: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226</TotalTime>
  <Words>1301</Words>
  <Application>Microsoft Office PowerPoint</Application>
  <PresentationFormat>Экран (4:3)</PresentationFormat>
  <Paragraphs>182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Lucida Sans Unicode</vt:lpstr>
      <vt:lpstr>Verdana</vt:lpstr>
      <vt:lpstr>Wingdings</vt:lpstr>
      <vt:lpstr>Wingdings 2</vt:lpstr>
      <vt:lpstr>Wingdings 3</vt:lpstr>
      <vt:lpstr>Открытая</vt:lpstr>
      <vt:lpstr>Косвенная речь</vt:lpstr>
      <vt:lpstr>Direct and Indirect Speech</vt:lpstr>
      <vt:lpstr>Indirect Statement</vt:lpstr>
      <vt:lpstr>Указательные местоимения в прямой речи заменяются в косвенной речи по смыслу другими словами:</vt:lpstr>
      <vt:lpstr>Наречия времени и места в прямой речи заменяются в косвенной речи по смыслу другими словами:</vt:lpstr>
      <vt:lpstr>NB:</vt:lpstr>
      <vt:lpstr>The Sequence of Tenses (правило согласования времён)</vt:lpstr>
      <vt:lpstr>NB:</vt:lpstr>
      <vt:lpstr>Наиболее часто используемые глаголы для введения косвенной речи:</vt:lpstr>
      <vt:lpstr>Examples:</vt:lpstr>
      <vt:lpstr>NB:</vt:lpstr>
      <vt:lpstr>Правило согласования времён не соблюдается, если в придаточном предложении говорится об общепризнанной истине или о том, что представляется обычным, привычным или характерным. Examples:</vt:lpstr>
      <vt:lpstr>Past Simple может оставаться без изменения в косвенной речи</vt:lpstr>
      <vt:lpstr>Past Simple может оставаться без изменения в косвенной речи</vt:lpstr>
      <vt:lpstr>В определительных придаточных предложениях и обстоятельственных придаточных предложениях причины и сравнения используется настоящее или будущее время:</vt:lpstr>
      <vt:lpstr>Когда мы говорим о промежутке времени (how long) в который что-либо происходит, предложение может иметь двойное значение:</vt:lpstr>
      <vt:lpstr>Indirect questions  (Косвенные вопросы)</vt:lpstr>
      <vt:lpstr>Examples:</vt:lpstr>
      <vt:lpstr>При обращении в косвенную речь ответов на общие вопросы слова yes и no опускаются: </vt:lpstr>
      <vt:lpstr>Indirect questions  (Косвенные вопросы)</vt:lpstr>
      <vt:lpstr>Examples:</vt:lpstr>
      <vt:lpstr>Indirect command and request (Косвенный приказ или просьба)</vt:lpstr>
      <vt:lpstr>Examples:</vt:lpstr>
      <vt:lpstr>NB:</vt:lpstr>
      <vt:lpstr>В английском языке есть более употребительная форма передачи приказания в косвенной речи, особенно когда глагол, вводящий приказание, стоит в настоящем времени: это глагол to say , за которым следует придаточное предложение. В этом придаточном предложении глагол-сказуемое выражен при помощи to be + infinitive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Косвенная речь</dc:title>
  <dc:creator>V</dc:creator>
  <cp:lastModifiedBy>User</cp:lastModifiedBy>
  <cp:revision>45</cp:revision>
  <dcterms:created xsi:type="dcterms:W3CDTF">2014-11-16T12:36:45Z</dcterms:created>
  <dcterms:modified xsi:type="dcterms:W3CDTF">2020-09-07T18:36:57Z</dcterms:modified>
</cp:coreProperties>
</file>