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8" r:id="rId3"/>
    <p:sldId id="264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НАШИ ДОБРЫЕ </a:t>
            </a:r>
            <a:br>
              <a:rPr lang="ru-RU" sz="3200" b="1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ru-RU" sz="32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ДЕЛА</a:t>
            </a:r>
            <a:br>
              <a:rPr lang="ru-RU" sz="32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ru-RU" sz="1800" b="1" i="1" dirty="0" smtClean="0"/>
              <a:t>2018 год – год волонтёра и добровольца</a:t>
            </a:r>
            <a:br>
              <a:rPr lang="ru-RU" sz="1800" b="1" i="1" dirty="0" smtClean="0"/>
            </a:br>
            <a:r>
              <a:rPr lang="ru-RU" sz="1800" dirty="0" smtClean="0"/>
              <a:t>В старшей  группе «Конфетти» мы тоже  решили принять участия в организации волонтёрского движения.</a:t>
            </a:r>
            <a:endParaRPr lang="ru-RU" sz="1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700" dirty="0" smtClean="0"/>
              <a:t>Для начала мы определили ряд мероприятий направленных на расширение </a:t>
            </a:r>
            <a:r>
              <a:rPr lang="ru-RU" sz="1700" dirty="0"/>
              <a:t>представления о волонтерском движении у </a:t>
            </a:r>
            <a:r>
              <a:rPr lang="ru-RU" sz="1700" dirty="0" smtClean="0"/>
              <a:t>детей, на формирование таких качеств, как </a:t>
            </a:r>
            <a:r>
              <a:rPr lang="ru-RU" sz="1700" dirty="0"/>
              <a:t>трудолюбие, доброжелательность к окружающим людям и желание им помочь, забота и бережное отношение к природе и ее обитателям, отзывчивость и милосердие. </a:t>
            </a:r>
            <a:r>
              <a:rPr lang="ru-RU" sz="1700" dirty="0" smtClean="0"/>
              <a:t> </a:t>
            </a:r>
          </a:p>
          <a:p>
            <a:pPr marL="0" indent="0" algn="just">
              <a:buNone/>
            </a:pPr>
            <a:r>
              <a:rPr lang="ru-RU" sz="1700" dirty="0" smtClean="0"/>
              <a:t>В ходе предварительной работы с детьми проводились :</a:t>
            </a:r>
          </a:p>
          <a:p>
            <a:pPr marL="0" indent="0" algn="just">
              <a:buNone/>
            </a:pPr>
            <a:r>
              <a:rPr lang="ru-RU" sz="1700" dirty="0" smtClean="0"/>
              <a:t>-беседы на тему  </a:t>
            </a:r>
            <a:r>
              <a:rPr lang="ru-RU" sz="1700" b="1" dirty="0" smtClean="0"/>
              <a:t> </a:t>
            </a:r>
            <a:r>
              <a:rPr lang="ru-RU" sz="1700" dirty="0" smtClean="0"/>
              <a:t>«</a:t>
            </a:r>
            <a:r>
              <a:rPr lang="ru-RU" sz="1700" dirty="0"/>
              <a:t>Что такое добро</a:t>
            </a:r>
            <a:r>
              <a:rPr lang="ru-RU" sz="1700" dirty="0" smtClean="0"/>
              <a:t>?», </a:t>
            </a:r>
            <a:r>
              <a:rPr lang="ru-RU" sz="1700" dirty="0"/>
              <a:t>«Что значит добрый человек</a:t>
            </a:r>
            <a:r>
              <a:rPr lang="ru-RU" sz="1700" dirty="0" smtClean="0"/>
              <a:t>?», «</a:t>
            </a:r>
            <a:r>
              <a:rPr lang="ru-RU" sz="1700" dirty="0"/>
              <a:t>Легко ли быть добрым?» ,«Как поделиться добротой?»,  «Почему добро побеждает зло</a:t>
            </a:r>
            <a:r>
              <a:rPr lang="ru-RU" sz="1700" dirty="0" smtClean="0"/>
              <a:t>?»;</a:t>
            </a:r>
          </a:p>
          <a:p>
            <a:pPr marL="0" indent="0" algn="just">
              <a:buNone/>
            </a:pPr>
            <a:r>
              <a:rPr lang="ru-RU" sz="1700" dirty="0" smtClean="0"/>
              <a:t>-чтение художественной литературы  </a:t>
            </a:r>
            <a:r>
              <a:rPr lang="ru-RU" sz="1700" dirty="0"/>
              <a:t>В. Осеева: «Что легче</a:t>
            </a:r>
            <a:r>
              <a:rPr lang="ru-RU" sz="1700" dirty="0" smtClean="0"/>
              <a:t>?», </a:t>
            </a:r>
            <a:r>
              <a:rPr lang="ru-RU" sz="1700" dirty="0"/>
              <a:t>«Сыновья», «Навестила», «Волшебное слово</a:t>
            </a:r>
            <a:r>
              <a:rPr lang="ru-RU" sz="1700" dirty="0" smtClean="0"/>
              <a:t>»;</a:t>
            </a:r>
          </a:p>
          <a:p>
            <a:pPr marL="0" indent="0" algn="just">
              <a:buNone/>
            </a:pPr>
            <a:r>
              <a:rPr lang="ru-RU" sz="1700" dirty="0" smtClean="0"/>
              <a:t>-дидактические игры «Чем</a:t>
            </a:r>
            <a:r>
              <a:rPr lang="ru-RU" sz="1700" dirty="0"/>
              <a:t>  я могу помочь…», «Что было бы, если бы», «Хорошо-плохо», «Давайте познакомимся», «Опасные ситуации</a:t>
            </a:r>
            <a:r>
              <a:rPr lang="ru-RU" sz="1700" dirty="0" smtClean="0"/>
              <a:t>»;</a:t>
            </a:r>
          </a:p>
          <a:p>
            <a:pPr marL="0" indent="0" algn="just">
              <a:buNone/>
            </a:pPr>
            <a:r>
              <a:rPr lang="ru-RU" sz="1700" dirty="0" smtClean="0"/>
              <a:t>Проводили мероприятия:</a:t>
            </a:r>
            <a:endParaRPr lang="ru-RU" sz="1700" dirty="0"/>
          </a:p>
          <a:p>
            <a:pPr marL="0" indent="0" algn="just">
              <a:buNone/>
            </a:pPr>
            <a:endParaRPr lang="ru-RU" sz="2200" dirty="0" smtClean="0"/>
          </a:p>
          <a:p>
            <a:pPr marL="0" indent="0" algn="just">
              <a:buNone/>
            </a:pP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15863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1\Desktop\ЗОЛОТАЯ 136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98"/>
          <a:stretch/>
        </p:blipFill>
        <p:spPr bwMode="auto">
          <a:xfrm>
            <a:off x="6033362" y="4221088"/>
            <a:ext cx="2813536" cy="24026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4414487"/>
          </a:xfrm>
        </p:spPr>
        <p:txBody>
          <a:bodyPr>
            <a:normAutofit/>
          </a:bodyPr>
          <a:lstStyle/>
          <a:p>
            <a:pPr algn="r"/>
            <a:r>
              <a:rPr lang="ru-RU" sz="1600" b="1" i="1" dirty="0" smtClean="0">
                <a:solidFill>
                  <a:srgbClr val="00B050"/>
                </a:solidFill>
              </a:rPr>
              <a:t>Игра «Пузыри для малышей»                    </a:t>
            </a:r>
            <a:r>
              <a:rPr lang="ru-RU" sz="1600" b="1" i="1" dirty="0" smtClean="0">
                <a:solidFill>
                  <a:srgbClr val="C00000"/>
                </a:solidFill>
              </a:rPr>
              <a:t>Акция </a:t>
            </a:r>
            <a:r>
              <a:rPr lang="ru-RU" sz="1600" b="1" i="1" dirty="0">
                <a:solidFill>
                  <a:srgbClr val="C00000"/>
                </a:solidFill>
              </a:rPr>
              <a:t>«Учим малышей ходить парами</a:t>
            </a:r>
            <a:r>
              <a:rPr lang="ru-RU" sz="1600" b="1" i="1" dirty="0" smtClean="0">
                <a:solidFill>
                  <a:srgbClr val="C00000"/>
                </a:solidFill>
              </a:rPr>
              <a:t>»</a:t>
            </a:r>
            <a:br>
              <a:rPr lang="ru-RU" sz="1600" b="1" i="1" dirty="0" smtClean="0">
                <a:solidFill>
                  <a:srgbClr val="C00000"/>
                </a:solidFill>
              </a:rPr>
            </a:br>
            <a:r>
              <a:rPr lang="ru-RU" sz="1600" b="1" i="1" dirty="0" smtClean="0">
                <a:solidFill>
                  <a:srgbClr val="C00000"/>
                </a:solidFill>
              </a:rPr>
              <a:t/>
            </a:r>
            <a:br>
              <a:rPr lang="ru-RU" sz="1600" b="1" i="1" dirty="0" smtClean="0">
                <a:solidFill>
                  <a:srgbClr val="C00000"/>
                </a:solidFill>
              </a:rPr>
            </a:br>
            <a:r>
              <a:rPr lang="ru-RU" sz="1600" b="1" i="1" dirty="0">
                <a:solidFill>
                  <a:srgbClr val="C00000"/>
                </a:solidFill>
              </a:rPr>
              <a:t/>
            </a:r>
            <a:br>
              <a:rPr lang="ru-RU" sz="1600" b="1" i="1" dirty="0">
                <a:solidFill>
                  <a:srgbClr val="C00000"/>
                </a:solidFill>
              </a:rPr>
            </a:br>
            <a:r>
              <a:rPr lang="ru-RU" sz="1600" b="1" i="1" dirty="0" smtClean="0">
                <a:solidFill>
                  <a:srgbClr val="C00000"/>
                </a:solidFill>
              </a:rPr>
              <a:t/>
            </a:r>
            <a:br>
              <a:rPr lang="ru-RU" sz="1600" b="1" i="1" dirty="0" smtClean="0">
                <a:solidFill>
                  <a:srgbClr val="C00000"/>
                </a:solidFill>
              </a:rPr>
            </a:br>
            <a:r>
              <a:rPr lang="ru-RU" sz="1600" b="1" i="1" dirty="0">
                <a:solidFill>
                  <a:srgbClr val="C00000"/>
                </a:solidFill>
              </a:rPr>
              <a:t/>
            </a:r>
            <a:br>
              <a:rPr lang="ru-RU" sz="1600" b="1" i="1" dirty="0">
                <a:solidFill>
                  <a:srgbClr val="C00000"/>
                </a:solidFill>
              </a:rPr>
            </a:br>
            <a:r>
              <a:rPr lang="ru-RU" sz="1600" b="1" i="1" dirty="0" smtClean="0">
                <a:solidFill>
                  <a:srgbClr val="C00000"/>
                </a:solidFill>
              </a:rPr>
              <a:t/>
            </a:r>
            <a:br>
              <a:rPr lang="ru-RU" sz="1600" b="1" i="1" dirty="0" smtClean="0">
                <a:solidFill>
                  <a:srgbClr val="C00000"/>
                </a:solidFill>
              </a:rPr>
            </a:br>
            <a:r>
              <a:rPr lang="ru-RU" sz="1600" b="1" i="1" dirty="0">
                <a:solidFill>
                  <a:srgbClr val="C00000"/>
                </a:solidFill>
              </a:rPr>
              <a:t/>
            </a:r>
            <a:br>
              <a:rPr lang="ru-RU" sz="1600" b="1" i="1" dirty="0">
                <a:solidFill>
                  <a:srgbClr val="C00000"/>
                </a:solidFill>
              </a:rPr>
            </a:br>
            <a:r>
              <a:rPr lang="ru-RU" sz="1600" b="1" i="1" dirty="0" smtClean="0">
                <a:solidFill>
                  <a:srgbClr val="C00000"/>
                </a:solidFill>
              </a:rPr>
              <a:t/>
            </a:r>
            <a:br>
              <a:rPr lang="ru-RU" sz="1600" b="1" i="1" dirty="0" smtClean="0">
                <a:solidFill>
                  <a:srgbClr val="C00000"/>
                </a:solidFill>
              </a:rPr>
            </a:br>
            <a:r>
              <a:rPr lang="ru-RU" sz="1600" b="1" i="1" dirty="0" smtClean="0">
                <a:solidFill>
                  <a:srgbClr val="C00000"/>
                </a:solidFill>
              </a:rPr>
              <a:t/>
            </a:r>
            <a:br>
              <a:rPr lang="ru-RU" sz="1600" b="1" i="1" dirty="0" smtClean="0">
                <a:solidFill>
                  <a:srgbClr val="C00000"/>
                </a:solidFill>
              </a:rPr>
            </a:br>
            <a:r>
              <a:rPr lang="ru-RU" sz="1600" b="1" i="1" dirty="0">
                <a:solidFill>
                  <a:srgbClr val="C00000"/>
                </a:solidFill>
              </a:rPr>
              <a:t/>
            </a:r>
            <a:br>
              <a:rPr lang="ru-RU" sz="1600" b="1" i="1" dirty="0">
                <a:solidFill>
                  <a:srgbClr val="C00000"/>
                </a:solidFill>
              </a:rPr>
            </a:br>
            <a:r>
              <a:rPr lang="ru-RU" sz="1600" b="1" i="1" dirty="0" smtClean="0">
                <a:solidFill>
                  <a:srgbClr val="C00000"/>
                </a:solidFill>
              </a:rPr>
              <a:t/>
            </a:r>
            <a:br>
              <a:rPr lang="ru-RU" sz="1600" b="1" i="1" dirty="0" smtClean="0">
                <a:solidFill>
                  <a:srgbClr val="C00000"/>
                </a:solidFill>
              </a:rPr>
            </a:br>
            <a:r>
              <a:rPr lang="ru-RU" sz="1600" b="1" i="1" dirty="0" smtClean="0">
                <a:solidFill>
                  <a:srgbClr val="C00000"/>
                </a:solidFill>
              </a:rPr>
              <a:t/>
            </a:r>
            <a:br>
              <a:rPr lang="ru-RU" sz="1600" b="1" i="1" dirty="0" smtClean="0">
                <a:solidFill>
                  <a:srgbClr val="C00000"/>
                </a:solidFill>
              </a:rPr>
            </a:br>
            <a:r>
              <a:rPr lang="ru-RU" sz="1600" b="1" i="1" dirty="0" smtClean="0"/>
              <a:t>Игра </a:t>
            </a:r>
            <a:r>
              <a:rPr lang="ru-RU" sz="1600" b="1" i="1" dirty="0"/>
              <a:t>для </a:t>
            </a:r>
            <a:r>
              <a:rPr lang="ru-RU" sz="1600" b="1" i="1" dirty="0" smtClean="0"/>
              <a:t>малышей «Сложи  </a:t>
            </a:r>
            <a:r>
              <a:rPr lang="ru-RU" sz="1600" b="1" i="1" dirty="0"/>
              <a:t>картинку»</a:t>
            </a:r>
            <a:br>
              <a:rPr lang="ru-RU" sz="1600" b="1" i="1" dirty="0"/>
            </a:br>
            <a:r>
              <a:rPr lang="ru-RU" sz="1600" dirty="0"/>
              <a:t>дети изготовили и научили детей младшей группы </a:t>
            </a:r>
            <a:br>
              <a:rPr lang="ru-RU" sz="1600" dirty="0"/>
            </a:br>
            <a:r>
              <a:rPr lang="ru-RU" sz="1600" dirty="0"/>
              <a:t>собирать картинки из 3 – 4 частей.</a:t>
            </a:r>
            <a:br>
              <a:rPr lang="ru-RU" sz="1600" dirty="0"/>
            </a:br>
            <a:r>
              <a:rPr lang="ru-RU" sz="1600" b="1" i="1" dirty="0" smtClean="0">
                <a:solidFill>
                  <a:srgbClr val="C00000"/>
                </a:solidFill>
              </a:rPr>
              <a:t/>
            </a:r>
            <a:br>
              <a:rPr lang="ru-RU" sz="1600" b="1" i="1" dirty="0" smtClean="0">
                <a:solidFill>
                  <a:srgbClr val="C00000"/>
                </a:solidFill>
              </a:rPr>
            </a:br>
            <a:endParaRPr lang="ru-RU" sz="1600" b="1" i="1" dirty="0">
              <a:solidFill>
                <a:srgbClr val="00B050"/>
              </a:solidFill>
            </a:endParaRPr>
          </a:p>
        </p:txBody>
      </p:sp>
      <p:pic>
        <p:nvPicPr>
          <p:cNvPr id="5" name="Picture 2" descr="C:\Users\1\Pictures\2018-08-21 РАЗВЛЕЧЕНИЕ ЛЕТО\РАЗВЛЕЧЕНИЕ ЛЕТО 03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1" t="20590"/>
          <a:stretch/>
        </p:blipFill>
        <p:spPr bwMode="auto">
          <a:xfrm>
            <a:off x="4788024" y="764704"/>
            <a:ext cx="3391699" cy="236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1\Desktop\DSC_00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265" y="764704"/>
            <a:ext cx="2592288" cy="2592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DSC_001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8" t="40844" r="24316"/>
          <a:stretch/>
        </p:blipFill>
        <p:spPr bwMode="auto">
          <a:xfrm>
            <a:off x="395536" y="3624955"/>
            <a:ext cx="2795505" cy="28803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1\Desktop\ЗОЛОТАЯ 1360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15"/>
          <a:stretch/>
        </p:blipFill>
        <p:spPr bwMode="auto">
          <a:xfrm>
            <a:off x="3707904" y="4689125"/>
            <a:ext cx="1949564" cy="19346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398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91264" cy="1858219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</a:rPr>
              <a:t>            </a:t>
            </a:r>
            <a:r>
              <a:rPr lang="ru-RU" sz="1600" b="1" i="1" dirty="0" smtClean="0">
                <a:solidFill>
                  <a:srgbClr val="FF0000"/>
                </a:solidFill>
              </a:rPr>
              <a:t>А</a:t>
            </a:r>
            <a:r>
              <a:rPr lang="ru-RU" sz="1600" b="1" i="1" dirty="0" smtClean="0">
                <a:solidFill>
                  <a:srgbClr val="FF0000"/>
                </a:solidFill>
              </a:rPr>
              <a:t>кции «</a:t>
            </a:r>
            <a:r>
              <a:rPr lang="ru-RU" sz="1600" b="1" i="1" dirty="0">
                <a:solidFill>
                  <a:srgbClr val="FF0000"/>
                </a:solidFill>
              </a:rPr>
              <a:t>Пристегни самое </a:t>
            </a:r>
            <a:br>
              <a:rPr lang="ru-RU" sz="1600" b="1" i="1" dirty="0">
                <a:solidFill>
                  <a:srgbClr val="FF0000"/>
                </a:solidFill>
              </a:rPr>
            </a:br>
            <a:r>
              <a:rPr lang="ru-RU" sz="1600" b="1" i="1" dirty="0" smtClean="0">
                <a:solidFill>
                  <a:srgbClr val="FF0000"/>
                </a:solidFill>
              </a:rPr>
              <a:t>                        дорогое</a:t>
            </a:r>
            <a:r>
              <a:rPr lang="ru-RU" sz="1600" b="1" i="1" dirty="0">
                <a:solidFill>
                  <a:srgbClr val="FF0000"/>
                </a:solidFill>
              </a:rPr>
              <a:t>»</a:t>
            </a:r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                                                  </a:t>
            </a:r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</a:rPr>
              <a:t>Наша </a:t>
            </a:r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</a:rPr>
              <a:t>акция </a:t>
            </a:r>
            <a:b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600" b="1" i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                                                                                            «Зелёный четверг</a:t>
            </a:r>
            <a:r>
              <a:rPr lang="ru-RU" sz="1600" b="1" i="1" dirty="0">
                <a:solidFill>
                  <a:schemeClr val="accent3">
                    <a:lumMod val="75000"/>
                  </a:schemeClr>
                </a:solidFill>
              </a:rPr>
              <a:t>»</a:t>
            </a:r>
            <a:endParaRPr lang="ru-RU" sz="1600" b="1" i="1" dirty="0"/>
          </a:p>
        </p:txBody>
      </p:sp>
      <p:pic>
        <p:nvPicPr>
          <p:cNvPr id="5" name="Picture 2" descr="C:\Users\1\Desktop\DSC_001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39"/>
          <a:stretch/>
        </p:blipFill>
        <p:spPr bwMode="auto">
          <a:xfrm>
            <a:off x="5436096" y="2132856"/>
            <a:ext cx="3072625" cy="3569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2" descr="C:\Users\1\Desktop\DSC_002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67" b="20420"/>
          <a:stretch/>
        </p:blipFill>
        <p:spPr bwMode="auto">
          <a:xfrm>
            <a:off x="395536" y="1744506"/>
            <a:ext cx="4464496" cy="4345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66366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</a:rPr>
              <a:t>Акция «Помогаем пернатым друзьям»</a:t>
            </a:r>
            <a:b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            </a:t>
            </a:r>
            <a:r>
              <a:rPr lang="ru-RU" sz="1600" b="1" i="1" dirty="0" smtClean="0">
                <a:solidFill>
                  <a:srgbClr val="7030A0"/>
                </a:solidFill>
              </a:rPr>
              <a:t>Акция </a:t>
            </a:r>
            <a:r>
              <a:rPr lang="ru-RU" sz="1600" b="1" i="1" dirty="0">
                <a:solidFill>
                  <a:srgbClr val="7030A0"/>
                </a:solidFill>
              </a:rPr>
              <a:t>«А это, братьям нашим меньшим!»</a:t>
            </a:r>
            <a:endParaRPr lang="ru-RU" sz="1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1\Desktop\лето 2018-2 0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3312368" cy="31683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Picture 2" descr="C:\Users\1\Desktop\кресло 09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7" r="19373"/>
          <a:stretch/>
        </p:blipFill>
        <p:spPr bwMode="auto">
          <a:xfrm>
            <a:off x="5364088" y="1196752"/>
            <a:ext cx="1728192" cy="237928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3" descr="C:\Users\1\Desktop\м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0" t="14957" r="38774"/>
          <a:stretch/>
        </p:blipFill>
        <p:spPr bwMode="auto">
          <a:xfrm>
            <a:off x="4860032" y="3861048"/>
            <a:ext cx="3233534" cy="28151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1869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102</Words>
  <Application>Microsoft Office PowerPoint</Application>
  <PresentationFormat>Экран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НАШИ ДОБРЫЕ  ДЕЛА 2018 год – год волонтёра и добровольца В старшей  группе «Конфетти» мы тоже  решили принять участия в организации волонтёрского движения.</vt:lpstr>
      <vt:lpstr>Игра «Пузыри для малышей»                    Акция «Учим малышей ходить парами»            Игра для малышей «Сложи  картинку» дети изготовили и научили детей младшей группы  собирать картинки из 3 – 4 частей.  </vt:lpstr>
      <vt:lpstr>             Акции «Пристегни самое                          дорогое»                                                                                                    Наша акция                                                                                                                                          «Зелёный четверг»</vt:lpstr>
      <vt:lpstr>Акция «Помогаем пернатым друзьям»                                                                                          Акция «А это, братьям нашим меньшим!»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НАШИ ДОБРЫЕ  ДЕЛА</dc:title>
  <dc:creator>1</dc:creator>
  <cp:lastModifiedBy>home</cp:lastModifiedBy>
  <cp:revision>19</cp:revision>
  <dcterms:created xsi:type="dcterms:W3CDTF">2018-11-07T06:37:14Z</dcterms:created>
  <dcterms:modified xsi:type="dcterms:W3CDTF">2020-09-06T14:53:46Z</dcterms:modified>
</cp:coreProperties>
</file>