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300" r:id="rId7"/>
    <p:sldId id="262" r:id="rId8"/>
    <p:sldId id="263" r:id="rId9"/>
    <p:sldId id="265" r:id="rId10"/>
    <p:sldId id="301" r:id="rId11"/>
    <p:sldId id="264" r:id="rId12"/>
    <p:sldId id="266" r:id="rId13"/>
    <p:sldId id="269" r:id="rId14"/>
    <p:sldId id="268" r:id="rId15"/>
    <p:sldId id="306" r:id="rId16"/>
    <p:sldId id="267" r:id="rId17"/>
    <p:sldId id="270" r:id="rId18"/>
    <p:sldId id="273" r:id="rId19"/>
    <p:sldId id="271" r:id="rId20"/>
    <p:sldId id="275" r:id="rId21"/>
    <p:sldId id="274" r:id="rId22"/>
    <p:sldId id="272" r:id="rId23"/>
    <p:sldId id="277" r:id="rId24"/>
    <p:sldId id="276" r:id="rId25"/>
    <p:sldId id="279" r:id="rId26"/>
    <p:sldId id="280" r:id="rId27"/>
    <p:sldId id="278" r:id="rId28"/>
    <p:sldId id="282" r:id="rId29"/>
    <p:sldId id="281" r:id="rId30"/>
    <p:sldId id="283" r:id="rId31"/>
    <p:sldId id="284" r:id="rId32"/>
    <p:sldId id="285" r:id="rId33"/>
    <p:sldId id="287" r:id="rId34"/>
    <p:sldId id="286" r:id="rId35"/>
    <p:sldId id="288" r:id="rId36"/>
    <p:sldId id="303" r:id="rId37"/>
    <p:sldId id="305" r:id="rId38"/>
    <p:sldId id="289" r:id="rId39"/>
    <p:sldId id="290" r:id="rId40"/>
    <p:sldId id="291" r:id="rId41"/>
    <p:sldId id="293" r:id="rId42"/>
    <p:sldId id="292" r:id="rId43"/>
    <p:sldId id="294" r:id="rId44"/>
    <p:sldId id="295" r:id="rId45"/>
    <p:sldId id="296" r:id="rId46"/>
    <p:sldId id="297" r:id="rId47"/>
    <p:sldId id="298" r:id="rId48"/>
    <p:sldId id="299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83" autoAdjust="0"/>
  </p:normalViewPr>
  <p:slideViewPr>
    <p:cSldViewPr>
      <p:cViewPr varScale="1">
        <p:scale>
          <a:sx n="68" d="100"/>
          <a:sy n="68" d="100"/>
        </p:scale>
        <p:origin x="-14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edu-time.ru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selch1lmb.schoolrm.ru/sveden/employees/36744/294225/" TargetMode="External"/><Relationship Id="rId2" Type="http://schemas.openxmlformats.org/officeDocument/2006/relationships/hyperlink" Target="https://nsportal.ru/bekshaeva-ekaterina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rassudariki.ru/" TargetMode="Externa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" TargetMode="External"/><Relationship Id="rId2" Type="http://schemas.openxmlformats.org/officeDocument/2006/relationships/hyperlink" Target="http://www.prodlenka.org/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anrom.edurm.ru/content/my.html" TargetMode="External"/><Relationship Id="rId4" Type="http://schemas.openxmlformats.org/officeDocument/2006/relationships/hyperlink" Target="http://imclmb.schoolrm.ru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50085" y="18864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Министерство образования </a:t>
            </a:r>
            <a:b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r>
              <a:rPr kumimoji="0" lang="ru-RU" sz="22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Республики Мордовия</a:t>
            </a:r>
            <a:endParaRPr kumimoji="0" lang="ru-RU" sz="2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982852"/>
            <a:ext cx="4572000" cy="52568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</a:rPr>
              <a:t>Портфолио</a:t>
            </a:r>
          </a:p>
          <a:p>
            <a:pPr algn="ctr">
              <a:defRPr/>
            </a:pP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Бекшаевой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Екатерины Сергеевны,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воспитателя МБДОУ «</a:t>
            </a:r>
            <a:r>
              <a:rPr lang="ru-RU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Большеелховский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детский сад №1</a:t>
            </a:r>
            <a:r>
              <a:rPr lang="en-US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вида»  </a:t>
            </a:r>
          </a:p>
          <a:p>
            <a:pPr algn="ctr">
              <a:lnSpc>
                <a:spcPct val="90000"/>
              </a:lnSpc>
              <a:defRPr/>
            </a:pPr>
            <a:endParaRPr lang="en-US" b="1" dirty="0">
              <a:solidFill>
                <a:srgbClr val="002060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Дата рождения: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06.04.1987г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.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Профессиональное образование: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учитель начальных классов,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МГПИ им. М.Е.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</a:rPr>
              <a:t>Евсевьева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,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 диплом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ВСА  0942486,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дата выдачи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30.06.2009г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. 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Профессиональная переподготовка: воспитатель,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ГБУ ДПО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«МРИО», диплом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132404937679,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дата выдачи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10.11.2017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г.</a:t>
            </a:r>
          </a:p>
          <a:p>
            <a:pPr algn="ctr">
              <a:lnSpc>
                <a:spcPct val="80000"/>
              </a:lnSpc>
              <a:defRPr/>
            </a:pP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</a:rPr>
              <a:t>Стаж педагогической работы (по специальности):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itchFamily="18" charset="0"/>
              </a:rPr>
              <a:t>7 </a:t>
            </a:r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</a:rPr>
              <a:t>лет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Общий трудовой стаж: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10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лет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Наличие квалификационной категории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:</a:t>
            </a:r>
          </a:p>
          <a:p>
            <a:pPr algn="ctr">
              <a:lnSpc>
                <a:spcPct val="80000"/>
              </a:lnSpc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оответствие занимаемой должности</a:t>
            </a:r>
            <a:endParaRPr lang="ru-RU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628800"/>
            <a:ext cx="3431308" cy="4354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389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34644"/>
            <a:ext cx="9144000" cy="4659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32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439" y="16317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Результаты участия воспитанников в: конкурсах, выставках, турнирах, соревнованиях, акциях, фестивалях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92587" y="2348880"/>
            <a:ext cx="61206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Internet-</a:t>
            </a: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конкурсы -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en-US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- 0</a:t>
            </a: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 - 2</a:t>
            </a: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уровень -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Международный уровень - 0 </a:t>
            </a:r>
          </a:p>
        </p:txBody>
      </p:sp>
    </p:spTree>
    <p:extLst>
      <p:ext uri="{BB962C8B-B14F-4D97-AF65-F5344CB8AC3E}">
        <p14:creationId xmlns:p14="http://schemas.microsoft.com/office/powerpoint/2010/main" val="240765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552655"/>
              </p:ext>
            </p:extLst>
          </p:nvPr>
        </p:nvGraphicFramePr>
        <p:xfrm>
          <a:off x="1782" y="-27384"/>
          <a:ext cx="9180512" cy="691276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07646"/>
                <a:gridCol w="3912834"/>
                <a:gridCol w="1434499"/>
                <a:gridCol w="1661845"/>
                <a:gridCol w="1763688"/>
              </a:tblGrid>
              <a:tr h="9707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участия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</a:tr>
              <a:tr h="250614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Сеть </a:t>
                      </a:r>
                      <a:r>
                        <a:rPr lang="en-US" alt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Internet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9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Всероссийская викторина «Время знаний» «Подготовка к школе. Математика»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hlinkClick r:id="rId2"/>
                        </a:rPr>
                        <a:t>https://edu-time.ru/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Абрамов</a:t>
                      </a:r>
                      <a:r>
                        <a:rPr lang="ru-RU" sz="15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Дмитрий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 место)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0222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502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 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597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Республиканский конкурс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исследова-тельских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и творческих работ «Россия – наш общий дом»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Ноябрь, 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МГПИ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им.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 Е. </a:t>
                      </a:r>
                      <a:r>
                        <a:rPr lang="ru-RU" sz="16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Евсевьева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Стукалов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Макар</a:t>
                      </a:r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Призер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в номинации «Оригинальное прочтение стихотворения»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8941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Профориентационный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проект Новогоднее письмо Деду Морозу «Моя профессия – мое будущее»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МГПИ им.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М. Е.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Евсевьева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Бекшаев</a:t>
                      </a:r>
                      <a:endParaRPr lang="ru-RU" sz="1600" b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Михаил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004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Российский  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5965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XVIII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Всероссийский конкурс детского рисунка «Волшебные ладошки»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Декабрь, 2019 г.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5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Центр выявления одаренных детей «</a:t>
                      </a:r>
                      <a:r>
                        <a:rPr lang="en-US" sz="15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SAPIENTI SAT</a:t>
                      </a:r>
                      <a:r>
                        <a:rPr lang="ru-RU" sz="15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» г. Бийск</a:t>
                      </a:r>
                      <a:endParaRPr lang="ru-RU" sz="15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Мартынова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Мария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III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степени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834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157" y="116632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заочных</a:t>
            </a:r>
            <a:r>
              <a:rPr lang="en-US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дистанционных  мероприятиях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сети «Интернет»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1846" y="1460977"/>
            <a:ext cx="3679566" cy="520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3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6553" y="8530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 </a:t>
            </a:r>
          </a:p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очных республиканских мероприятиях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36" y="1019636"/>
            <a:ext cx="3951344" cy="55892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997" y="1087472"/>
            <a:ext cx="3855431" cy="545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36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91" y="671800"/>
            <a:ext cx="4158671" cy="58825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925" y="671800"/>
            <a:ext cx="4077426" cy="57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4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9135" y="5283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Победы и призовые места </a:t>
            </a:r>
          </a:p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очных российских мероприятиях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980728"/>
            <a:ext cx="3849531" cy="54452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80728"/>
            <a:ext cx="3851920" cy="5448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7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284" y="36240"/>
            <a:ext cx="846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5.Наличие авторских программ, методических пособий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9859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1214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Выступление на научно-практических конференциях, педагогических чтениях, семинарах, секциях, методических объединениях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04864"/>
            <a:ext cx="7128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образовательной организации - 1 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-  1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 -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уровень - 0</a:t>
            </a: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Международный - 0</a:t>
            </a:r>
          </a:p>
        </p:txBody>
      </p:sp>
    </p:spTree>
    <p:extLst>
      <p:ext uri="{BB962C8B-B14F-4D97-AF65-F5344CB8AC3E}">
        <p14:creationId xmlns:p14="http://schemas.microsoft.com/office/powerpoint/2010/main" val="268491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453633"/>
              </p:ext>
            </p:extLst>
          </p:nvPr>
        </p:nvGraphicFramePr>
        <p:xfrm>
          <a:off x="0" y="0"/>
          <a:ext cx="9180512" cy="688538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59414"/>
                <a:gridCol w="2448272"/>
                <a:gridCol w="2304256"/>
                <a:gridCol w="3168570"/>
              </a:tblGrid>
              <a:tr h="8367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</a:tr>
              <a:tr h="46637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образовательной деятельности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28192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Октябрь,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МБДОУ «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Большеелховский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детский сад №1 комбинированного 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ви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-да»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</a:t>
                      </a:r>
                    </a:p>
                    <a:p>
                      <a:pPr algn="l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«Сохранение психи-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ческого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здоровья де-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тей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ДОУ и семье»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 Совет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педаго-гов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МБДОУ «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Большеелховс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-кий детский сад №1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комбини-рованного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вида»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4056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4036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Август, 2020 г.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СОШ «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Лямбирская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средняя школа № 2»,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отдел по работе с учреждениями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образо-вания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Выступление </a:t>
                      </a:r>
                    </a:p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Адвент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-календарь как инновационная игровая технология развития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-тельной активности дошкольников»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Районная предметная секция руководящих и педагоги-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ческих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работников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дошколь-ных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образовательных 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учреж-дений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тему «Ребенок в со-временном образовательном пространстве: проблемы, пути решения, перспективы»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5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476672"/>
            <a:ext cx="4391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Личный сайт педагога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1323791"/>
            <a:ext cx="50321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nsportal.ru/bekshaeva-ekaterina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3398" y="2132856"/>
            <a:ext cx="837280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Электронное </a:t>
            </a:r>
            <a:r>
              <a:rPr lang="ru-RU" alt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</a:p>
          <a:p>
            <a:pPr algn="ctr">
              <a:buFontTx/>
              <a:buNone/>
            </a:pPr>
            <a:endParaRPr lang="ru-RU" alt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https://dselch1lmb.schoolrm.ru/sveden/employees/36744/294225</a:t>
            </a:r>
            <a:r>
              <a:rPr lang="en-US" alt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alt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3398" y="3567499"/>
            <a:ext cx="82950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Описание собственного педагогического </a:t>
            </a:r>
            <a:r>
              <a:rPr lang="ru-RU" alt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опыта</a:t>
            </a:r>
          </a:p>
          <a:p>
            <a:pPr algn="ctr">
              <a:buFontTx/>
              <a:buNone/>
            </a:pPr>
            <a:endParaRPr lang="ru-RU" alt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https://dselch1lmb.schoolrm.ru/sveden/employees/36744/294225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Tx/>
              <a:buNone/>
            </a:pPr>
            <a:endParaRPr lang="ru-RU" alt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3397" y="4941168"/>
            <a:ext cx="83728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Видеофрагмент </a:t>
            </a:r>
            <a:r>
              <a:rPr lang="ru-RU" alt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занятия</a:t>
            </a:r>
          </a:p>
          <a:p>
            <a:pPr algn="ctr">
              <a:buFontTx/>
              <a:buNone/>
            </a:pPr>
            <a:endParaRPr lang="ru-RU" alt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en-US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https://dselch1lmb.schoolrm.ru/sveden/employees/36744/294225</a:t>
            </a:r>
            <a:r>
              <a:rPr lang="en-US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212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88640"/>
            <a:ext cx="5711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образовательной организации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8719"/>
            <a:ext cx="4054312" cy="5733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1253" y="908720"/>
            <a:ext cx="4054311" cy="573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9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5479" y="188640"/>
            <a:ext cx="38737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052736"/>
            <a:ext cx="3810849" cy="53882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908720"/>
            <a:ext cx="3087255" cy="43651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151" y="1210069"/>
            <a:ext cx="3712089" cy="5248563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5297989" y="2420888"/>
            <a:ext cx="51943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44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Проведение открытых занятий, мастер-классов, мероприятий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420888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образовательной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организации - 1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- 2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- 0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-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3322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6170762"/>
              </p:ext>
            </p:extLst>
          </p:nvPr>
        </p:nvGraphicFramePr>
        <p:xfrm>
          <a:off x="218" y="0"/>
          <a:ext cx="9180512" cy="6930405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59414"/>
                <a:gridCol w="2448272"/>
                <a:gridCol w="2304256"/>
                <a:gridCol w="3168570"/>
              </a:tblGrid>
              <a:tr h="8367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</a:tr>
              <a:tr h="250614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образовательной деятельности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895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Февраль,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МБДОУ «</a:t>
                      </a:r>
                      <a:r>
                        <a:rPr lang="ru-RU" sz="18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Большеелховский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детский сад №1 комбинированного 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ви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-да»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ООД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«23 февраля – День защитника Отечества»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Старшая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группа №2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30222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8597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Февраль,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МБДОУ «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Большеелховский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детский сад №1 комбинированного </a:t>
                      </a:r>
                      <a:r>
                        <a:rPr kumimoji="0" lang="ru-RU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ви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-да»</a:t>
                      </a: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ООД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«23 февраля – День защитника Отечества»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Методическое объединение педагогов дошкольного образования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Лямбирского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муниципального района на тему «Познавательная актив-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ность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как средство фор-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мирования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связной речи детей дошкольного возраста»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5002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Март,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cs typeface="+mn-cs"/>
                        </a:rPr>
                        <a:t>МБДОУ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cs typeface="+mn-cs"/>
                        </a:rPr>
                        <a:t> «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cs typeface="+mn-cs"/>
                        </a:rPr>
                        <a:t>Лямбирский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cs typeface="+mn-cs"/>
                        </a:rPr>
                        <a:t> детский сад №3 комбинированного </a:t>
                      </a:r>
                      <a:r>
                        <a:rPr lang="ru-RU" sz="18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cs typeface="+mn-cs"/>
                        </a:rPr>
                        <a:t>ви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cs typeface="+mn-cs"/>
                        </a:rPr>
                        <a:t>-да»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ООД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«9 мая – День Победы»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Районный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конкурс «</a:t>
                      </a:r>
                      <a:r>
                        <a:rPr lang="ru-RU" sz="1800" b="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Воспита-тель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года – 2020»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84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98667"/>
            <a:ext cx="5711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образовательной организации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947" y="1052736"/>
            <a:ext cx="3850628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2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188640"/>
            <a:ext cx="3796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36711"/>
            <a:ext cx="4006526" cy="56188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18891" y="1666916"/>
            <a:ext cx="5472608" cy="4104692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4932040" y="5301208"/>
            <a:ext cx="432048" cy="86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66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99657"/>
            <a:ext cx="4222655" cy="597045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7514" y="575962"/>
            <a:ext cx="4222654" cy="5970457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5076056" y="5877272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4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47219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Экспертная деятельность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905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6631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Общественная педагогическая активность педагога: участие в комиссиях, педагогических сообществах, в жюри конкурсов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80828" y="2636912"/>
            <a:ext cx="5238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- 1  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-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уровень -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41627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18516"/>
            <a:ext cx="4388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943919"/>
            <a:ext cx="4030814" cy="5700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78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6632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инновационной (экспериментальной) деятельности</a:t>
            </a:r>
            <a:endParaRPr lang="ru-RU" sz="2400" dirty="0"/>
          </a:p>
        </p:txBody>
      </p:sp>
      <p:pic>
        <p:nvPicPr>
          <p:cNvPr id="4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001627"/>
            <a:ext cx="4032250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76159"/>
            <a:ext cx="3996434" cy="5651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40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Позитивные результаты с воспитанниками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80728"/>
            <a:ext cx="3890120" cy="55010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4203" y="985312"/>
            <a:ext cx="3901549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917" y="630088"/>
            <a:ext cx="3933658" cy="55626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017" y="630088"/>
            <a:ext cx="3933657" cy="5562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1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685" y="210093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Качество взаимодействия с родителями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6271" y="980728"/>
            <a:ext cx="3799707" cy="537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63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 Работа с детьми из социально-неблагополучных семей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3405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9751" y="260648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 Участие педагога в профессиональных конкурсах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53617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Internet </a:t>
            </a: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конкурсы -  3</a:t>
            </a:r>
            <a:endParaRPr lang="en-US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уровень: </a:t>
            </a:r>
          </a:p>
          <a:p>
            <a:pPr lvl="1"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Призовые места -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уровень: </a:t>
            </a:r>
          </a:p>
          <a:p>
            <a:pPr lvl="1"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-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Призовые места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1</a:t>
            </a:r>
          </a:p>
          <a:p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уровень:</a:t>
            </a:r>
          </a:p>
          <a:p>
            <a:pPr lvl="1">
              <a:buFont typeface="Wingdings" pitchFamily="2" charset="2"/>
              <a:buChar char="§"/>
            </a:pP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Призовые места – 1   </a:t>
            </a:r>
          </a:p>
        </p:txBody>
      </p:sp>
    </p:spTree>
    <p:extLst>
      <p:ext uri="{BB962C8B-B14F-4D97-AF65-F5344CB8AC3E}">
        <p14:creationId xmlns:p14="http://schemas.microsoft.com/office/powerpoint/2010/main" val="14018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4364306"/>
              </p:ext>
            </p:extLst>
          </p:nvPr>
        </p:nvGraphicFramePr>
        <p:xfrm>
          <a:off x="0" y="0"/>
          <a:ext cx="9180512" cy="688538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07646"/>
                <a:gridCol w="3912834"/>
                <a:gridCol w="1434499"/>
                <a:gridCol w="1985373"/>
                <a:gridCol w="1440160"/>
              </a:tblGrid>
              <a:tr h="6206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участия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</a:tr>
              <a:tr h="317572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Сеть </a:t>
                      </a:r>
                      <a:r>
                        <a:rPr lang="en-US" alt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Internet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39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Всероссийский творческий конкурс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«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Рассударики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»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</a:p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Номинация «Декоративно-прикладное творчество» «Занимательная рыбалка»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hlinkClick r:id="rId2"/>
                        </a:rPr>
                        <a:t>http://rassudariki.ru/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 место)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8012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Всероссийский творческий конкурс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«</a:t>
                      </a:r>
                      <a:r>
                        <a:rPr kumimoji="0" lang="ru-RU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Рассударики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»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Номинация «Декоративно-прикладное творчество» «Котенок»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  <a:hlinkClick r:id="rId2"/>
                        </a:rPr>
                        <a:t>http://rassudariki.ru/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Лауреат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2260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Всероссийский творческий конкурс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«</a:t>
                      </a:r>
                      <a:r>
                        <a:rPr kumimoji="0" lang="ru-RU" sz="1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Рассударики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»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Номинация «Декоративно-прикладное творчество» «Вредный кот»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  <a:hlinkClick r:id="rId2"/>
                        </a:rPr>
                        <a:t>http://rassudariki.ru/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(1 место)</a:t>
                      </a:r>
                    </a:p>
                    <a:p>
                      <a:pPr algn="ctr"/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45975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уровень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08445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Районный конкурс «Воспитатель года – 2020»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МКУ «ЦИМО – МОУ»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Лямбирского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муниципаль-ного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района РМ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Районный конкурс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«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Понарошкин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мир»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Номинация «Грамотейка»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МКУ «ЦИМО – МОУ»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Лямбирского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муниципаль-ного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района РМ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17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988383"/>
              </p:ext>
            </p:extLst>
          </p:nvPr>
        </p:nvGraphicFramePr>
        <p:xfrm>
          <a:off x="0" y="-27384"/>
          <a:ext cx="9180512" cy="6912768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07646"/>
                <a:gridCol w="3912834"/>
                <a:gridCol w="1434499"/>
                <a:gridCol w="2057381"/>
                <a:gridCol w="1368152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участия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</a:tr>
              <a:tr h="360040">
                <a:tc gridSpan="5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Муниципальный уровень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352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Муниципальный конкурс «Поиск. Технология. Успех»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МКУ «ЦИМО – МОУ»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Лямбирского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муниципального района РМ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Призер</a:t>
                      </a:r>
                    </a:p>
                    <a:p>
                      <a:pPr algn="ctr"/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67640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уровень</a:t>
                      </a:r>
                      <a:endParaRPr lang="ru-RU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0151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Республиканский конкурс творческих работ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«Идея –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prof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Номинация «Педагогическое мастерство»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Ноябрь,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2019 г.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ГБУ ДПО РМ «Центр 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непрерыв-ного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повышения профессионального мастерства педагоги-</a:t>
                      </a:r>
                      <a:r>
                        <a:rPr kumimoji="0" lang="ru-RU" sz="16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ческих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/>
                          <a:ea typeface="Calibri"/>
                          <a:cs typeface="+mn-cs"/>
                        </a:rPr>
                        <a:t> работников – «Педагог13.ру»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396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Республиканский конкурс учебно-методических разработок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«Родной язык – душа мордовского народа!»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МГПИ им.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М. Е. </a:t>
                      </a:r>
                      <a:r>
                        <a:rPr lang="ru-RU" sz="1600" baseline="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Евсевьева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4321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Республиканский конкурс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600" b="1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Педаго-гический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дебют»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Номинация «Молодые воспитатели дошкольных образовательных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орга-низаций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"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Декабрь,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2019 г.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ГБУ ДПО РМ «Центр 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непрерыв-ного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повышения профессионального мастерства педагоги-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ческих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 работников – «Педагог13.ру»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Призер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14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696432"/>
              </p:ext>
            </p:extLst>
          </p:nvPr>
        </p:nvGraphicFramePr>
        <p:xfrm>
          <a:off x="0" y="-27384"/>
          <a:ext cx="9180512" cy="254981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07646"/>
                <a:gridCol w="3912834"/>
                <a:gridCol w="1434499"/>
                <a:gridCol w="1985373"/>
                <a:gridCol w="1440160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участия</a:t>
                      </a:r>
                      <a:endParaRPr lang="ru-RU" sz="16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43" marR="57643" marT="0" marB="0" anchor="ctr"/>
                </a:tc>
              </a:tr>
              <a:tr h="389579">
                <a:tc gridSpan="5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Российский уровень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Большой фестиваль дошкольного образования 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Номинация «Открытое занятие»</a:t>
                      </a:r>
                      <a:endParaRPr kumimoji="0" 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Июнь,</a:t>
                      </a:r>
                    </a:p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Calibri"/>
                        </a:rPr>
                        <a:t>Всероссийская общественная организация «Воспитатели России»</a:t>
                      </a:r>
                      <a:endParaRPr lang="ru-RU" sz="1600" dirty="0" smtClean="0">
                        <a:solidFill>
                          <a:srgbClr val="00206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</a:t>
                      </a:r>
                    </a:p>
                    <a:p>
                      <a:pPr algn="ctr"/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степени</a:t>
                      </a:r>
                      <a:endParaRPr lang="ru-RU" sz="16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30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188640"/>
            <a:ext cx="51830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Призовые места в сети « Интернет»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9955">
            <a:off x="-71292" y="1337307"/>
            <a:ext cx="3409230" cy="4822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6362">
            <a:off x="5850050" y="1392367"/>
            <a:ext cx="3504736" cy="49575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152032"/>
            <a:ext cx="3404894" cy="481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19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88640"/>
            <a:ext cx="65527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очных муниципальных конкурсах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1050" y="908720"/>
            <a:ext cx="4137923" cy="551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77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03848" y="332656"/>
            <a:ext cx="2770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Наставничество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3352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Призовые места в муниципальных конкурсах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1106" y="836712"/>
            <a:ext cx="4140764" cy="588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8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7215">
            <a:off x="-45624" y="1116938"/>
            <a:ext cx="3361076" cy="47542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34308">
            <a:off x="5740980" y="1262222"/>
            <a:ext cx="3353946" cy="47442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928735"/>
            <a:ext cx="3396235" cy="4804029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 rot="775154">
            <a:off x="5930287" y="1532171"/>
            <a:ext cx="432048" cy="72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очных конкурсах </a:t>
            </a:r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республиканского </a:t>
            </a:r>
            <a:r>
              <a:rPr lang="ru-RU" alt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уровня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08720"/>
            <a:ext cx="4045526" cy="57224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214" y="963541"/>
            <a:ext cx="400225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4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Призовые места в очных конкурсах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республиканского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836712"/>
            <a:ext cx="3894061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35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Призовые места в очных конкурсах российского уровня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819815"/>
            <a:ext cx="4091062" cy="5786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 Награды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поощрения педагога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132856"/>
            <a:ext cx="55983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Internet-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сайты -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- 0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 -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уровень -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99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52438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Поощрения с порталов сети </a:t>
            </a:r>
            <a:r>
              <a:rPr lang="en-US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Internet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180" y="836712"/>
            <a:ext cx="4018459" cy="56605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836712"/>
            <a:ext cx="3951344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2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88640"/>
            <a:ext cx="3837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91" y="671800"/>
            <a:ext cx="4158671" cy="58825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925" y="671800"/>
            <a:ext cx="4077426" cy="576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4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88640"/>
            <a:ext cx="30097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Российский уровень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816287"/>
            <a:ext cx="4104063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8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3265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3. Наличие публикаций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276872"/>
            <a:ext cx="53823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Internet-</a:t>
            </a:r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публикации - 2</a:t>
            </a: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Муниципальный уровень –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Республиканский уровень –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уровень - </a:t>
            </a:r>
            <a:r>
              <a:rPr lang="ru-RU" alt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alt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46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1363" y="117693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963835"/>
              </p:ext>
            </p:extLst>
          </p:nvPr>
        </p:nvGraphicFramePr>
        <p:xfrm>
          <a:off x="-36513" y="-27384"/>
          <a:ext cx="9180512" cy="6885384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202763"/>
                <a:gridCol w="3369238"/>
                <a:gridCol w="4608511"/>
              </a:tblGrid>
              <a:tr h="760229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Сайт, периодическое издание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901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Internet-</a:t>
                      </a: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публикации 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329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 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alt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Мастер-класс «Изготовление </a:t>
                      </a:r>
                      <a:r>
                        <a:rPr lang="ru-RU" altLang="ru-RU" sz="16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адвент</a:t>
                      </a:r>
                      <a:r>
                        <a:rPr lang="ru-RU" alt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-календаря»</a:t>
                      </a:r>
                      <a:endParaRPr lang="ru-RU" sz="1600" u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http://www.prodlenka.org</a:t>
                      </a:r>
                      <a:endParaRPr lang="ru-RU" sz="16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 «</a:t>
                      </a:r>
                      <a:r>
                        <a:rPr lang="ru-RU" sz="16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Адвент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-календарь ко Дню Победы»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600" b="1" u="sng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https://nsportal.ru/</a:t>
                      </a:r>
                      <a:r>
                        <a:rPr lang="ru-RU" altLang="ru-RU" sz="1600" b="1" u="sng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Муниципальный уровень</a:t>
                      </a: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235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Конспект интегрированного занятия для детей подготовительной к школе группы «9 мая – День Победы»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b="1" u="sng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http://imclmb.schoolrm.ru/</a:t>
                      </a:r>
                      <a:endParaRPr lang="ru-RU" altLang="ru-RU" sz="1600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7768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 уровень</a:t>
                      </a:r>
                      <a:endParaRPr lang="ru-RU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1365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г.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Профессия - археолог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alt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Сопровождение профессионального самоопределения обучающихся в условиях муниципальной образовательной среды: опыт и перспектива развития: сборник материалов научно-</a:t>
                      </a:r>
                      <a:r>
                        <a:rPr lang="ru-RU" altLang="ru-RU" sz="16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практ</a:t>
                      </a:r>
                      <a:r>
                        <a:rPr lang="ru-RU" alt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конференции/ сост.: Т.Г. Ерохина, О. В. </a:t>
                      </a:r>
                      <a:r>
                        <a:rPr lang="ru-RU" altLang="ru-RU" sz="16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Кручинкина</a:t>
                      </a:r>
                      <a:r>
                        <a:rPr lang="ru-RU" altLang="ru-RU" sz="16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; под общ. ред. Т.В. </a:t>
                      </a:r>
                      <a:r>
                        <a:rPr lang="ru-RU" altLang="ru-RU" sz="16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Шатиной</a:t>
                      </a:r>
                      <a:endParaRPr lang="ru-RU" sz="16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23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</a:p>
                    <a:p>
                      <a:pPr algn="ctr"/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Статья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6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Адвент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-календарь как инновационная игровая технология развития познавательной актив-</a:t>
                      </a:r>
                      <a:r>
                        <a:rPr lang="ru-RU" sz="16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ности</a:t>
                      </a:r>
                      <a:r>
                        <a:rPr lang="ru-RU" sz="16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дошкольников»</a:t>
                      </a:r>
                      <a:endParaRPr lang="ru-RU" sz="16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ru-RU" sz="16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http://anrom.edurm.ru/content/my.html</a:t>
                      </a:r>
                      <a:endParaRPr lang="ru-RU" altLang="ru-RU" sz="1600" b="1" dirty="0" smtClean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48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57789"/>
            <a:ext cx="3523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Internet-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публикации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7741" y="785665"/>
            <a:ext cx="4136733" cy="58467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55" y="764704"/>
            <a:ext cx="4148218" cy="58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3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116632"/>
            <a:ext cx="4388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</a:rPr>
              <a:t>Муниципальный уровень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412776"/>
            <a:ext cx="8573090" cy="4011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57789"/>
            <a:ext cx="44378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</a:rPr>
              <a:t>Республиканский уровень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18469">
            <a:off x="179511" y="1487438"/>
            <a:ext cx="3424948" cy="47574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0947" y="962105"/>
            <a:ext cx="3646127" cy="50851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6844">
            <a:off x="5795474" y="1257896"/>
            <a:ext cx="3495087" cy="4942736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6371309" y="1844824"/>
            <a:ext cx="28803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1212</TotalTime>
  <Words>1274</Words>
  <Application>Microsoft Office PowerPoint</Application>
  <PresentationFormat>Экран (4:3)</PresentationFormat>
  <Paragraphs>310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Бекшаева</dc:creator>
  <cp:lastModifiedBy>Екатерина Бекшаева</cp:lastModifiedBy>
  <cp:revision>53</cp:revision>
  <dcterms:created xsi:type="dcterms:W3CDTF">2020-08-17T09:38:46Z</dcterms:created>
  <dcterms:modified xsi:type="dcterms:W3CDTF">2020-09-07T17:11:05Z</dcterms:modified>
</cp:coreProperties>
</file>