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4" r:id="rId7"/>
    <p:sldId id="266" r:id="rId8"/>
    <p:sldId id="268" r:id="rId9"/>
    <p:sldId id="271" r:id="rId10"/>
    <p:sldId id="290" r:id="rId11"/>
    <p:sldId id="28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02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94755" autoAdjust="0"/>
  </p:normalViewPr>
  <p:slideViewPr>
    <p:cSldViewPr>
      <p:cViewPr>
        <p:scale>
          <a:sx n="77" d="100"/>
          <a:sy n="77" d="100"/>
        </p:scale>
        <p:origin x="-1200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F59F0F-2C9E-4DCB-90E1-42D0FB2062D9}" type="datetimeFigureOut">
              <a:rPr lang="ru-RU" smtClean="0"/>
              <a:pPr/>
              <a:t>07.09.2020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2E9BC4-00A9-4206-B908-54CC083176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AEFD26-CE7E-4365-8549-79C152A75101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1753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56b0a10c63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571625"/>
            <a:ext cx="9144000" cy="528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noFill/>
          <a:ln>
            <a:noFill/>
          </a:ln>
        </p:spPr>
        <p:txBody>
          <a:bodyPr/>
          <a:lstStyle>
            <a:lvl1pPr>
              <a:defRPr sz="5400" b="1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  <a:ln>
            <a:noFill/>
          </a:ln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2410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49DB5-3F9B-410C-851A-3B0C06942E84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4916F-EA1A-419A-AFD8-F5CBD9AF1CF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9821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F12D9-9415-4AB5-A596-2218C5921973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1FE37-35D3-49B2-8BD6-F14F1C973EE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1954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9CED1-E039-459A-A041-1FDD47C1C737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7B479-206E-4F8E-A1E2-B6FBC38A84B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220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56b0a10c63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571625"/>
            <a:ext cx="9144000" cy="5286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noFill/>
          <a:ln>
            <a:noFill/>
          </a:ln>
        </p:spPr>
        <p:txBody>
          <a:bodyPr anchor="t"/>
          <a:lstStyle>
            <a:lvl1pPr algn="l">
              <a:defRPr sz="5400" b="1" cap="none" spc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708156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82AEC-C694-4DE6-B254-C2FD096B7E0B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9A3385-1D2A-441E-868A-DA11FA88BEA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5464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00D73-2EEA-4E14-8BA8-D16B35C607C4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C3DA9-2190-4278-AAAB-1D41B4BD620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5422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77046-2ACA-41A4-9159-67DAA8F717A9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3A2871-2AE9-4745-9B6E-C44CC8D1AAE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6621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1D329-DC4F-437E-9555-8A7DB2154F48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FA636-E5D5-4808-A047-FBE4D61C6A4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7118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AF800-C39F-46B0-A622-1724F90CDB9C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2BD7C-1405-490B-AD89-90A1C5B38A7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0157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5F8E5-BE83-4474-A021-049232D34593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D676B-47FA-45B5-9BD0-8C05E93A6D9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6204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/>
            </a:gs>
            <a:gs pos="50000">
              <a:srgbClr val="9CB86E"/>
            </a:gs>
            <a:gs pos="100000">
              <a:srgbClr val="156B13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142875" y="142875"/>
            <a:ext cx="1428750" cy="121443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214313"/>
            <a:ext cx="6858000" cy="1143000"/>
          </a:xfrm>
          <a:prstGeom prst="rect">
            <a:avLst/>
          </a:prstGeom>
          <a:solidFill>
            <a:schemeClr val="lt1">
              <a:alpha val="46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 lIns="91440" tIns="45720" rIns="91440" bIns="45720" rtlCol="0" anchor="ctr"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chemeClr val="lt1">
              <a:alpha val="68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5F7F28-521E-4129-A931-DAE5D7C6C27E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9C7DF5E0-35E3-4335-8CCD-B5B5189273CD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7" name="Рисунок 6" descr="bf55d717cbe0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85750" y="214313"/>
            <a:ext cx="1093788" cy="10715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5400" b="1" kern="1200">
          <a:ln/>
          <a:solidFill>
            <a:srgbClr val="00602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5400" b="1">
          <a:solidFill>
            <a:srgbClr val="00602B"/>
          </a:solidFill>
          <a:latin typeface="Calibri" panose="020F050202020403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b="1" kern="1200">
          <a:solidFill>
            <a:srgbClr val="4F62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b="1" kern="1200">
          <a:solidFill>
            <a:srgbClr val="4F6228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b="1" kern="1200">
          <a:solidFill>
            <a:srgbClr val="4F6228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b="1" kern="1200">
          <a:solidFill>
            <a:srgbClr val="4F6228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b="1" kern="1200">
          <a:solidFill>
            <a:srgbClr val="4F6228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412776"/>
            <a:ext cx="7595728" cy="4896544"/>
          </a:xfrm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ru-RU" sz="3100" b="0" dirty="0" smtClean="0">
                <a:effectLst/>
                <a:latin typeface="Arial Narrow" panose="020B0606020202030204" pitchFamily="34" charset="0"/>
              </a:rPr>
              <a:t/>
            </a:r>
            <a:br>
              <a:rPr lang="ru-RU" sz="3100" b="0" dirty="0" smtClean="0">
                <a:effectLst/>
                <a:latin typeface="Arial Narrow" panose="020B0606020202030204" pitchFamily="34" charset="0"/>
              </a:rPr>
            </a:br>
            <a:r>
              <a:rPr lang="ru-RU" sz="3100" b="0" dirty="0" smtClean="0">
                <a:effectLst/>
                <a:latin typeface="Arial Narrow" panose="020B0606020202030204" pitchFamily="34" charset="0"/>
              </a:rPr>
              <a:t/>
            </a:r>
            <a:br>
              <a:rPr lang="ru-RU" sz="3100" b="0" dirty="0" smtClean="0">
                <a:effectLst/>
                <a:latin typeface="Arial Narrow" panose="020B0606020202030204" pitchFamily="34" charset="0"/>
              </a:rPr>
            </a:br>
            <a:r>
              <a:rPr lang="ru-RU" sz="5300" b="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5300" b="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 </a:t>
            </a:r>
            <a:r>
              <a:rPr lang="ru-RU" sz="5300" b="0" i="1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подходы </a:t>
            </a:r>
            <a:r>
              <a:rPr lang="ru-RU" sz="5300" b="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b="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5300" b="0" i="1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трудовому воспитанию   дошкольников </a:t>
            </a:r>
            <a:r>
              <a:rPr lang="ru-RU" sz="5300" b="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b="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5300" b="0" i="1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свете </a:t>
            </a:r>
            <a:r>
              <a:rPr lang="ru-RU" sz="5300" b="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ДО»</a:t>
            </a:r>
            <a:br>
              <a:rPr lang="ru-RU" sz="5300" b="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воспитатель  высшей квалификационной категории</a:t>
            </a:r>
            <a:br>
              <a:rPr lang="ru-RU" sz="3100" b="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Долгополова</a:t>
            </a:r>
            <a:br>
              <a:rPr lang="ru-RU" sz="3100" b="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Ирина Сергеевна</a:t>
            </a:r>
            <a:r>
              <a:rPr lang="ru-RU" sz="5100" b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Arial Narrow" panose="020B0606020202030204" pitchFamily="34" charset="0"/>
              </a:rPr>
              <a:t/>
            </a:r>
            <a:br>
              <a:rPr lang="ru-RU" sz="5100" b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Arial Narrow" panose="020B0606020202030204" pitchFamily="34" charset="0"/>
              </a:rPr>
            </a:br>
            <a:r>
              <a:rPr lang="ru-RU" sz="5100" b="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Arial Narrow" panose="020B0606020202030204" pitchFamily="34" charset="0"/>
              </a:rPr>
              <a:t>       </a:t>
            </a:r>
            <a:r>
              <a:rPr lang="ru-RU" b="0" i="1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                                                     </a:t>
            </a:r>
            <a:r>
              <a:rPr lang="ru-RU" b="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</a:rPr>
              <a:t>    </a:t>
            </a:r>
            <a:r>
              <a:rPr lang="ru-RU" b="0" dirty="0" smtClean="0">
                <a:effectLst/>
              </a:rPr>
              <a:t>                           </a:t>
            </a:r>
            <a:endParaRPr lang="ru-RU" sz="2200" b="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3" y="5877272"/>
            <a:ext cx="3739733" cy="3277716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ru-RU" sz="2400" dirty="0" smtClean="0"/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70012"/>
            <a:ext cx="86362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МДОАУ «Детский сад  № 105 «</a:t>
            </a:r>
            <a:r>
              <a:rPr lang="ru-RU" sz="24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Дюймовочка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г.Орска»</a:t>
            </a:r>
            <a:endParaRPr lang="ru-RU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11560" y="1524724"/>
            <a:ext cx="684076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Труд становится великим воспитателем, когда он входит в жизнь наших воспитанников, дает радость дружбы и товарищества, развивает пытливость и любознательность, рождает новую красоту в окружающем мире, пробуждает первое гражданское чувство –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чувство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  <a:ea typeface="Calibri" pitchFamily="34" charset="0"/>
                <a:cs typeface="Times New Roman" pitchFamily="18" charset="0"/>
              </a:rPr>
              <a:t> созидателя материальных благ, без которых невозможна жизнь человека».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>                        В.А.Сухомлинский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71600" y="1916832"/>
            <a:ext cx="7632847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7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7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761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88640"/>
            <a:ext cx="6858000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Трудовая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в 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свете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300" dirty="0"/>
              <a:t>	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формированию позитивных установок к различным видам труда и творчества у детей дошкольного возраста отражены в Федеральных государственных образовательных стандартах дошкольного образования в области «Социально-коммуникативное развитие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 algn="just">
              <a:buNone/>
            </a:pP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3.1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ДО определены  требования к условиям реализации </a:t>
            </a:r>
            <a:r>
              <a:rPr lang="ru-RU" sz="2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</a:t>
            </a:r>
            <a:r>
              <a:rPr lang="ru-RU" sz="2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дошкольного образования. Для успешного решения задач, предусмотренных программой по формированию у детей дошкольного возраста позитивных установок к различным видам труда и творчества, первостепенное значение имеет создание необходимых условий. Только при хорошей организации ребенок испытывает радость от труда</a:t>
            </a:r>
            <a:r>
              <a:rPr lang="ru-RU" sz="2300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102747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404664"/>
            <a:ext cx="7005464" cy="612068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ФГОС трудовое воспитание - одно из важных направлений в работе дошкольных учреждений, главной целью которого является </a:t>
            </a:r>
            <a:r>
              <a:rPr lang="ru-RU" sz="23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положительного отношения к труду</a:t>
            </a:r>
            <a:r>
              <a:rPr lang="ru-RU" sz="23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решение следующих </a:t>
            </a:r>
            <a:r>
              <a:rPr lang="ru-RU" sz="23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задач:</a:t>
            </a:r>
            <a:endParaRPr lang="ru-RU" sz="23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позитивных установок к различным видам труда и творчества;</a:t>
            </a:r>
          </a:p>
          <a:p>
            <a:pPr lvl="0" algn="just"/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ценностного отношения к собственному труду, труду других людей и его результатам; воспитание личности ребенка в аспекте труда и творчества.</a:t>
            </a:r>
          </a:p>
          <a:p>
            <a:pPr lvl="0" algn="just"/>
            <a:r>
              <a:rPr lang="ru-RU" sz="23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творческой инициативы, способности самостоятельно себя реализовать в различных видах труда и творчества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5804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2000" y="19835"/>
            <a:ext cx="6935144" cy="936104"/>
          </a:xfrm>
        </p:spPr>
        <p:txBody>
          <a:bodyPr>
            <a:noAutofit/>
          </a:bodyPr>
          <a:lstStyle/>
          <a:p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300" dirty="0" smtClean="0">
                <a:solidFill>
                  <a:srgbClr val="C00000"/>
                </a:solidFill>
              </a:rPr>
              <a:t>Принципы </a:t>
            </a:r>
            <a:r>
              <a:rPr lang="ru-RU" sz="2300" dirty="0">
                <a:solidFill>
                  <a:srgbClr val="C00000"/>
                </a:solidFill>
              </a:rPr>
              <a:t>воспитания у детей позитивного отношения к труду</a:t>
            </a:r>
            <a:br>
              <a:rPr lang="ru-RU" sz="2300" dirty="0">
                <a:solidFill>
                  <a:srgbClr val="C00000"/>
                </a:solidFill>
              </a:rPr>
            </a:br>
            <a:endParaRPr lang="ru-RU" sz="23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256584"/>
          </a:xfrm>
        </p:spPr>
        <p:txBody>
          <a:bodyPr>
            <a:noAutofit/>
          </a:bodyPr>
          <a:lstStyle/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Поддержка инициативы детей в различных видах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детей и взрослых, признание ребенка полноценным участником образовательных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отношений;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образовательной деятельности на основе индивидуальных особенностей каждого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ребенка;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Полноценное проживание ребенком всех этапов детства,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обогащение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(амплификация) детского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развития;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познавательных интересов и познавательных действий ребенка в различных видах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Возрастная адекватность дошкольного образования (соответствие условий, требований, методов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возрасту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особенностям 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развития);</a:t>
            </a:r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ринцип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развивающего образования (системности и последовательности);</a:t>
            </a:r>
          </a:p>
          <a:p>
            <a:pPr marL="0" lvl="0" algn="just">
              <a:spcBef>
                <a:spcPts val="0"/>
              </a:spcBef>
            </a:pP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ринцип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новизны (использование новейших информационных технологий);</a:t>
            </a:r>
          </a:p>
          <a:p>
            <a:pPr marL="0" lvl="0" algn="just">
              <a:spcBef>
                <a:spcPts val="0"/>
              </a:spcBef>
            </a:pPr>
            <a:r>
              <a:rPr lang="ru-RU" sz="19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интеграции (взаимопроникновение разделов программы и видов деятельности друг в друга, взаимное совмещение различных задач и образовательных технологий</a:t>
            </a:r>
            <a:r>
              <a:rPr lang="ru-RU" sz="1900" dirty="0" smtClean="0">
                <a:solidFill>
                  <a:schemeClr val="tx1"/>
                </a:solidFill>
              </a:rPr>
              <a:t>)</a:t>
            </a:r>
            <a:endParaRPr lang="ru-RU" sz="1900" dirty="0">
              <a:solidFill>
                <a:schemeClr val="tx1"/>
              </a:solidFill>
            </a:endParaRPr>
          </a:p>
          <a:p>
            <a:r>
              <a:rPr lang="ru-RU" sz="1900" dirty="0"/>
              <a:t> 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97578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1374" y="188640"/>
            <a:ext cx="68580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  </a:t>
            </a: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 в ДОУ</a:t>
            </a: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Самообслуживание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Хозяйственно - бытовой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природе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Ручной труд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10574" y="1581758"/>
            <a:ext cx="1800535" cy="12711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04248" y="2636912"/>
            <a:ext cx="1538089" cy="15076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35637" y="3984239"/>
            <a:ext cx="2075472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3806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83096"/>
            <a:ext cx="741682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Самообслуживание</a:t>
            </a:r>
            <a:r>
              <a:rPr lang="ru-RU" sz="2700" dirty="0" smtClean="0">
                <a:solidFill>
                  <a:srgbClr val="C00000"/>
                </a:solidFill>
              </a:rPr>
              <a:t> </a:t>
            </a:r>
            <a:r>
              <a:rPr lang="ru-RU" sz="2700" dirty="0" smtClean="0">
                <a:solidFill>
                  <a:schemeClr val="tx1"/>
                </a:solidFill>
              </a:rPr>
              <a:t>- труд, направленный на удовлетворение повседневных личных потребностей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Lenovo\Desktop\05-09-2019_09-57-25\IMG_20190905_1147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628800"/>
            <a:ext cx="2525755" cy="4741268"/>
          </a:xfrm>
          <a:prstGeom prst="rect">
            <a:avLst/>
          </a:prstGeom>
          <a:noFill/>
        </p:spPr>
      </p:pic>
      <p:pic>
        <p:nvPicPr>
          <p:cNvPr id="1029" name="Picture 5" descr="C:\Users\Lenovo\Desktop\сам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700808"/>
            <a:ext cx="3149578" cy="47251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9806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290048" cy="1143000"/>
          </a:xfrm>
        </p:spPr>
        <p:txBody>
          <a:bodyPr>
            <a:noAutofit/>
          </a:bodyPr>
          <a:lstStyle/>
          <a:p>
            <a:r>
              <a:rPr lang="ru-RU" sz="21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Хозяйственно-бытовой труд </a:t>
            </a:r>
            <a:r>
              <a:rPr lang="ru-RU" sz="2100" dirty="0">
                <a:solidFill>
                  <a:schemeClr val="tx1"/>
                </a:solidFill>
              </a:rPr>
              <a:t>направлен на поддержание чистоты и порядка в помещении и на участке, помощь взрослым при организации режимных процессов.</a:t>
            </a:r>
            <a:endParaRPr lang="ru-RU" sz="2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Lenovo\Desktop\Августовка по труду\Труд в ДОУ\IMG_97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556792"/>
            <a:ext cx="3993307" cy="3993307"/>
          </a:xfrm>
          <a:prstGeom prst="rect">
            <a:avLst/>
          </a:prstGeom>
          <a:noFill/>
        </p:spPr>
      </p:pic>
      <p:pic>
        <p:nvPicPr>
          <p:cNvPr id="2052" name="Picture 4" descr="C:\Users\Lenovo\Desktop\Августовка по труду\Труд в ДОУ\IMG_97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1392" y="2420888"/>
            <a:ext cx="4077072" cy="40770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7114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38" y="214313"/>
            <a:ext cx="6858000" cy="910431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tx1"/>
                </a:solidFill>
              </a:rPr>
              <a:t/>
            </a:r>
            <a:br>
              <a:rPr lang="ru-RU" sz="2400" i="1" dirty="0" smtClean="0">
                <a:solidFill>
                  <a:schemeClr val="tx1"/>
                </a:solidFill>
              </a:rPr>
            </a:br>
            <a:r>
              <a:rPr lang="ru-RU" sz="2400" i="1" dirty="0" smtClean="0">
                <a:solidFill>
                  <a:srgbClr val="C00000"/>
                </a:solidFill>
              </a:rPr>
              <a:t>Труд </a:t>
            </a:r>
            <a:r>
              <a:rPr lang="ru-RU" sz="2400" i="1" dirty="0">
                <a:solidFill>
                  <a:srgbClr val="C00000"/>
                </a:solidFill>
              </a:rPr>
              <a:t>в природе </a:t>
            </a:r>
            <a:r>
              <a:rPr lang="ru-RU" sz="2400" i="1" dirty="0" smtClean="0">
                <a:solidFill>
                  <a:srgbClr val="C00000"/>
                </a:solidFill>
              </a:rPr>
              <a:t> </a:t>
            </a:r>
            <a:r>
              <a:rPr lang="ru-RU" sz="2400" i="1" dirty="0" smtClean="0">
                <a:solidFill>
                  <a:schemeClr val="tx1"/>
                </a:solidFill>
              </a:rPr>
              <a:t>-</a:t>
            </a:r>
            <a:r>
              <a:rPr lang="ru-RU" sz="2400" i="1" dirty="0" smtClean="0">
                <a:solidFill>
                  <a:srgbClr val="C00000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в </a:t>
            </a:r>
            <a:r>
              <a:rPr lang="ru-RU" sz="2400" dirty="0">
                <a:solidFill>
                  <a:schemeClr val="tx1"/>
                </a:solidFill>
              </a:rPr>
              <a:t>уголке природы, в цветнике, на </a:t>
            </a:r>
            <a:r>
              <a:rPr lang="ru-RU" sz="2400" dirty="0" smtClean="0">
                <a:solidFill>
                  <a:schemeClr val="tx1"/>
                </a:solidFill>
              </a:rPr>
              <a:t>огороде</a:t>
            </a: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Lenovo\Desktop\Августовка по труду\Труд в ДОУ\IMG_97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674" y="1792410"/>
            <a:ext cx="2925150" cy="3210990"/>
          </a:xfrm>
          <a:prstGeom prst="rect">
            <a:avLst/>
          </a:prstGeom>
          <a:noFill/>
        </p:spPr>
      </p:pic>
      <p:pic>
        <p:nvPicPr>
          <p:cNvPr id="3075" name="Picture 3" descr="C:\Users\Lenovo\Desktop\Августовка по труду\Труд в ДОУ\IMG_969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2132856"/>
            <a:ext cx="3168351" cy="2376264"/>
          </a:xfrm>
          <a:prstGeom prst="rect">
            <a:avLst/>
          </a:prstGeom>
          <a:noFill/>
        </p:spPr>
      </p:pic>
      <p:pic>
        <p:nvPicPr>
          <p:cNvPr id="3" name="Picture 4" descr="C:\Users\Lenovo\Desktop\Августовка по труду\Труд в ДОУ\IMG_970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5941588" y="3041001"/>
            <a:ext cx="3390477" cy="30143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3012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8640"/>
            <a:ext cx="7524328" cy="1143000"/>
          </a:xfrm>
        </p:spPr>
        <p:txBody>
          <a:bodyPr>
            <a:normAutofit fontScale="90000"/>
          </a:bodyPr>
          <a:lstStyle/>
          <a:p>
            <a:r>
              <a:rPr lang="ru-RU" sz="2400" i="1" dirty="0">
                <a:solidFill>
                  <a:srgbClr val="C00000"/>
                </a:solidFill>
              </a:rPr>
              <a:t>Ручной труд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/>
              <a:t>- развивает конструктивные способности детей, полезные практические навыки и ориентировки, формирует интерес к работе, </a:t>
            </a:r>
            <a:r>
              <a:rPr lang="ru-RU" sz="2400" dirty="0" smtClean="0"/>
              <a:t>готовность справиться </a:t>
            </a:r>
            <a:r>
              <a:rPr lang="ru-RU" sz="2400" dirty="0"/>
              <a:t>с </a:t>
            </a:r>
            <a:r>
              <a:rPr lang="ru-RU" sz="2400" dirty="0" smtClean="0"/>
              <a:t>ней </a:t>
            </a:r>
            <a:endParaRPr lang="ru-RU" sz="2400" dirty="0"/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700808"/>
            <a:ext cx="2502131" cy="33334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2492896"/>
            <a:ext cx="2283718" cy="304495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12160" y="2708920"/>
            <a:ext cx="2625756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377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bkorovka</Template>
  <TotalTime>1207</TotalTime>
  <Words>313</Words>
  <Application>Microsoft Office PowerPoint</Application>
  <PresentationFormat>Экран (4:3)</PresentationFormat>
  <Paragraphs>37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«Современные  подходы  к трудовому воспитанию   дошкольников  в свете ФГОС ДО» старший воспитатель  высшей квалификационной категории   Долгополова Ирина Сергеевна                                                                                            </vt:lpstr>
      <vt:lpstr> Трудовая деятельность в  ДОУ в свете ФГОС </vt:lpstr>
      <vt:lpstr>Слайд 3</vt:lpstr>
      <vt:lpstr> Принципы воспитания у детей позитивного отношения к труду </vt:lpstr>
      <vt:lpstr> Виды   труда в ДОУ </vt:lpstr>
      <vt:lpstr> Самообслуживание - труд, направленный на удовлетворение повседневных личных потребностей </vt:lpstr>
      <vt:lpstr>Хозяйственно-бытовой труд направлен на поддержание чистоты и порядка в помещении и на участке, помощь взрослым при организации режимных процессов.</vt:lpstr>
      <vt:lpstr> Труд в природе  - в уголке природы, в цветнике, на огороде </vt:lpstr>
      <vt:lpstr>Ручной труд - развивает конструктивные способности детей, полезные практические навыки и ориентировки, формирует интерес к работе, готовность справиться с ней </vt:lpstr>
      <vt:lpstr>Слайд 10</vt:lpstr>
      <vt:lpstr>  Спасибо за внимание!</vt:lpstr>
    </vt:vector>
  </TitlesOfParts>
  <Company>Департамент Образования города Липецка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«Современные  подходы к трудовому воспитанию   дошкольников в свете ФГОС».</dc:title>
  <dc:creator>Пользователь</dc:creator>
  <cp:lastModifiedBy>Lenovo</cp:lastModifiedBy>
  <cp:revision>91</cp:revision>
  <dcterms:created xsi:type="dcterms:W3CDTF">2014-10-07T13:01:36Z</dcterms:created>
  <dcterms:modified xsi:type="dcterms:W3CDTF">2020-09-07T09:58:24Z</dcterms:modified>
</cp:coreProperties>
</file>