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1" r:id="rId4"/>
    <p:sldId id="257" r:id="rId5"/>
    <p:sldId id="260" r:id="rId6"/>
    <p:sldId id="263" r:id="rId7"/>
    <p:sldId id="262" r:id="rId8"/>
    <p:sldId id="271" r:id="rId9"/>
    <p:sldId id="267" r:id="rId10"/>
    <p:sldId id="268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3A52"/>
    <a:srgbClr val="3B2C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3727A17-D872-41AD-B8CF-2F287F46A011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3453CAA-797D-4B71-881C-D9382D708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7683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F2A56B-68FA-4490-9610-47CEEDE1AB6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2544" y="2130425"/>
            <a:ext cx="8178912" cy="1470025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rgbClr val="3B2C1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9E9F3-AABF-4324-89B6-05C85A17CC8D}" type="datetimeFigureOut">
              <a:rPr lang="ru-RU"/>
              <a:pPr>
                <a:defRPr/>
              </a:pPr>
              <a:t>07.09.2020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6444B-8647-4E12-B382-CE712C8D9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dirty="0" smtClean="0"/>
              <a:t>Click to edit Master text styles</a:t>
            </a:r>
          </a:p>
          <a:p>
            <a:pPr lvl="1"/>
            <a:r>
              <a:rPr lang="ru-RU" dirty="0" smtClean="0"/>
              <a:t>Second level</a:t>
            </a:r>
          </a:p>
          <a:p>
            <a:pPr lvl="2"/>
            <a:r>
              <a:rPr lang="ru-RU" dirty="0" smtClean="0"/>
              <a:t>Third level</a:t>
            </a:r>
          </a:p>
          <a:p>
            <a:pPr lvl="3"/>
            <a:r>
              <a:rPr lang="ru-RU" dirty="0" smtClean="0"/>
              <a:t>Fourth level</a:t>
            </a:r>
          </a:p>
          <a:p>
            <a:pPr lvl="4"/>
            <a:r>
              <a:rPr lang="ru-RU" dirty="0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D5784-5D9D-4472-BD37-9DDB12850E1D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040FB-C725-4190-92E5-9A6909E349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AEB3A-04EB-4504-AE5E-0722AE2530C7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BADAC3-A277-440E-9560-34D7AB4E5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131491-D426-408D-B418-534A3D22528C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595B8F-791B-4C35-9C19-6413811F9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5BEB6-0275-49AA-817B-7341FA48DF90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032EF-2957-4098-BDC1-E69E8EC25F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123A5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405D66-07C7-4E72-BB74-6540C29D6D1A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B1173-7FCD-425C-8819-FD97E4C450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BE9D9-32D5-4B80-8296-6BA6F7ED2B20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58BDC-1703-4306-9BED-F6E2C2D376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88425-392D-4A7D-8A79-0A23D608A9C2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390C5D-1AD6-46D1-8BD7-F4875C36F8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8F2CF-51AC-443D-8D10-9F52198AB78A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5B42C-B695-49CC-90D2-A4D5282A9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48DAE-4F9D-421D-BAD4-C7CC1194DB25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CA956-A456-4342-9920-8462208CE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33AD4-BD61-45B2-B8F2-0415AD6C9498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E4485-E379-4AC8-913E-78B76E4565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Click icon to add picture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B308C-F358-4797-BFCE-EFC8646521C9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8629C-20BE-48C4-A055-05F4AF114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Click to edit Master title style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Click to edit Master text styles</a:t>
            </a:r>
          </a:p>
          <a:p>
            <a:pPr lvl="1"/>
            <a:r>
              <a:rPr lang="ru-RU" dirty="0" smtClean="0"/>
              <a:t>Second level</a:t>
            </a:r>
          </a:p>
          <a:p>
            <a:pPr lvl="2"/>
            <a:r>
              <a:rPr lang="ru-RU" dirty="0" smtClean="0"/>
              <a:t>Third level</a:t>
            </a:r>
          </a:p>
          <a:p>
            <a:pPr lvl="3"/>
            <a:r>
              <a:rPr lang="ru-RU" dirty="0" smtClean="0"/>
              <a:t>Fourth level</a:t>
            </a:r>
          </a:p>
          <a:p>
            <a:pPr lvl="4"/>
            <a:r>
              <a:rPr lang="ru-RU" dirty="0" smtClean="0"/>
              <a:t>Fifth level</a:t>
            </a:r>
          </a:p>
          <a:p>
            <a:pPr lvl="5"/>
            <a:endParaRPr lang="ru-RU" dirty="0" smtClean="0"/>
          </a:p>
          <a:p>
            <a:pPr lvl="6"/>
            <a:endParaRPr lang="ru-RU" dirty="0" smtClean="0"/>
          </a:p>
          <a:p>
            <a:pPr lvl="7"/>
            <a:endParaRPr lang="ru-RU" dirty="0" smtClean="0"/>
          </a:p>
          <a:p>
            <a:pPr lvl="8"/>
            <a:endParaRPr lang="ru-RU" dirty="0" smtClean="0"/>
          </a:p>
          <a:p>
            <a:pPr lvl="8"/>
            <a:endParaRPr lang="ru-RU" dirty="0" smtClean="0"/>
          </a:p>
          <a:p>
            <a:pPr lvl="5"/>
            <a:endParaRPr lang="ru-RU" dirty="0" smtClean="0"/>
          </a:p>
          <a:p>
            <a:pPr lvl="6"/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2400"/>
            <a:ext cx="2133600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1" cap="none" spc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7B8C7A32-C698-4CCF-A3FC-5F1E870BEF8A}" type="datetimeFigureOut">
              <a:rPr lang="ru-RU"/>
              <a:pPr>
                <a:defRPr/>
              </a:pPr>
              <a:t>07.09.2020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2400"/>
            <a:ext cx="2895600" cy="322263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cap="none" spc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2400"/>
            <a:ext cx="2133600" cy="3222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cap="none" spc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38E31102-A4F6-4537-AF14-52FAB9D817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771F28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1F28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1F28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1F28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771F28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771F28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771F28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771F28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771F28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 kern="1200">
          <a:solidFill>
            <a:srgbClr val="123A5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800" kern="1200">
          <a:solidFill>
            <a:srgbClr val="123A5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400" kern="1200">
          <a:solidFill>
            <a:srgbClr val="123A5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000" kern="1200">
          <a:solidFill>
            <a:srgbClr val="123A5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rgbClr val="123A5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1800" kern="1200">
          <a:solidFill>
            <a:srgbClr val="123A52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123A5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1600" kern="1200">
          <a:solidFill>
            <a:srgbClr val="123A52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400" kern="1200">
          <a:solidFill>
            <a:srgbClr val="123A52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287524" y="1557338"/>
            <a:ext cx="8568952" cy="14700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«Использование проблемно- поисковых ситуаций в различных видах музыкальной деятельности»</a:t>
            </a: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 bwMode="auto">
          <a:xfrm>
            <a:off x="4572000" y="4977173"/>
            <a:ext cx="4319873" cy="972108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</a:pPr>
            <a:r>
              <a:rPr lang="ru-RU" sz="1600" dirty="0" smtClean="0">
                <a:latin typeface="Arial" charset="0"/>
              </a:rPr>
              <a:t>Подготовила : музыкальный руководитель </a:t>
            </a:r>
          </a:p>
          <a:p>
            <a:pPr eaLnBrk="1" hangingPunct="1">
              <a:lnSpc>
                <a:spcPct val="90000"/>
              </a:lnSpc>
            </a:pPr>
            <a:r>
              <a:rPr lang="ru-RU" sz="1600" dirty="0" err="1" smtClean="0">
                <a:latin typeface="Arial" charset="0"/>
              </a:rPr>
              <a:t>Бужина</a:t>
            </a:r>
            <a:r>
              <a:rPr lang="ru-RU" sz="1600" dirty="0" smtClean="0">
                <a:latin typeface="Arial" charset="0"/>
              </a:rPr>
              <a:t> Евгения Сергеевна</a:t>
            </a:r>
          </a:p>
          <a:p>
            <a:pPr eaLnBrk="1" hangingPunct="1">
              <a:lnSpc>
                <a:spcPct val="90000"/>
              </a:lnSpc>
            </a:pPr>
            <a:endParaRPr lang="ru-RU" sz="1600" dirty="0" smtClean="0"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332656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Муниципальное бюджетное детское образовательное учреждение                                                                         </a:t>
            </a:r>
          </a:p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                                         «Детский сад №27»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82600" y="1881188"/>
            <a:ext cx="8229600" cy="1143000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mtClean="0">
                <a:effectLst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 bwMode="auto">
          <a:xfrm>
            <a:off x="503548" y="728700"/>
            <a:ext cx="8110537" cy="10668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>
                <a:effectLst/>
              </a:rPr>
              <a:t>В.Г. Белинский </a:t>
            </a:r>
            <a:endParaRPr lang="ru-RU" dirty="0" smtClean="0">
              <a:effectLst/>
              <a:latin typeface="Arial" charset="0"/>
            </a:endParaRP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 bwMode="auto">
          <a:xfrm>
            <a:off x="467545" y="1232756"/>
            <a:ext cx="3996443" cy="5076564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</a:pPr>
            <a:endParaRPr lang="ru-RU" sz="2800" dirty="0" smtClean="0"/>
          </a:p>
          <a:p>
            <a:pPr eaLnBrk="1" hangingPunct="1">
              <a:lnSpc>
                <a:spcPct val="90000"/>
              </a:lnSpc>
            </a:pPr>
            <a:endParaRPr lang="ru-RU" sz="2800" dirty="0"/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«</a:t>
            </a:r>
            <a:r>
              <a:rPr lang="ru-RU" sz="2800" dirty="0"/>
              <a:t>Влияние музыки на детей благодатно, и чем раньше они начнут испытывать его на себе, тем лучше для них. Они не переведут на свой детский язык ее не выговариваемых глаголов, но запечатлеют их в сердце,- не перетолкуют их по-своему, не будут о ней резонировать; но она наполнит гармонией их юные души.» </a:t>
            </a:r>
            <a:endParaRPr lang="ru-RU" sz="2800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028" y="1844824"/>
            <a:ext cx="3924436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 bwMode="auto">
          <a:xfrm>
            <a:off x="457200" y="476250"/>
            <a:ext cx="8229600" cy="11430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3200" dirty="0">
                <a:effectLst/>
              </a:rPr>
              <a:t>Методическими основами проблемного обучения на музыкальных занятиях являются:</a:t>
            </a:r>
            <a:br>
              <a:rPr lang="ru-RU" sz="3200" dirty="0">
                <a:effectLst/>
              </a:rPr>
            </a:br>
            <a:endParaRPr lang="ru-RU" sz="3200" dirty="0" smtClean="0">
              <a:effectLst/>
            </a:endParaRP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 </a:t>
            </a:r>
            <a:r>
              <a:rPr lang="ru-RU" dirty="0"/>
              <a:t>Самостоятельность музыкального мышления воспитанников, которые включаются в процесс активного познания музыкального искусства.</a:t>
            </a:r>
          </a:p>
          <a:p>
            <a:r>
              <a:rPr lang="ru-RU" dirty="0" smtClean="0"/>
              <a:t> </a:t>
            </a:r>
            <a:r>
              <a:rPr lang="ru-RU" dirty="0"/>
              <a:t>Открытие неизвестного, нового.</a:t>
            </a:r>
          </a:p>
          <a:p>
            <a:pPr marL="0" indent="0" eaLnBrk="1" hangingPunct="1">
              <a:buNone/>
            </a:pPr>
            <a:endParaRPr lang="ru-RU" dirty="0" smtClean="0"/>
          </a:p>
          <a:p>
            <a:pPr marL="0" indent="0" eaLnBrk="1" hangingPunct="1">
              <a:buNone/>
            </a:pPr>
            <a:r>
              <a:rPr lang="ru-RU" dirty="0" smtClean="0"/>
              <a:t> 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 bwMode="auto">
          <a:xfrm>
            <a:off x="431800" y="584200"/>
            <a:ext cx="8208963" cy="5048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2800" dirty="0" smtClean="0">
                <a:effectLst/>
                <a:latin typeface="Arial" charset="0"/>
              </a:rPr>
              <a:t>Три основных компонента:</a:t>
            </a:r>
            <a:endParaRPr lang="ru-RU" sz="1600" dirty="0" smtClean="0">
              <a:effectLst/>
              <a:latin typeface="Arial" charset="0"/>
            </a:endParaRP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 bwMode="auto">
          <a:xfrm>
            <a:off x="358775" y="1376363"/>
            <a:ext cx="8255000" cy="5000625"/>
          </a:xfrm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800" dirty="0"/>
              <a:t>потребность в поисковой деятельности</a:t>
            </a:r>
            <a:endParaRPr lang="ru-RU" sz="2800" dirty="0" smtClean="0"/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неизвестное</a:t>
            </a:r>
            <a:r>
              <a:rPr lang="ru-RU" sz="2800" dirty="0"/>
              <a:t>, которое должно быть открыто в возникшей проблемной ситуации</a:t>
            </a:r>
            <a:endParaRPr lang="ru-RU" sz="2800" dirty="0" smtClean="0"/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доступность </a:t>
            </a:r>
            <a:r>
              <a:rPr lang="ru-RU" sz="2800" dirty="0"/>
              <a:t>в выполнении проблемного музыкального задания.</a:t>
            </a:r>
            <a:endParaRPr lang="ru-RU" sz="28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573016"/>
            <a:ext cx="4428492" cy="26282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4000" dirty="0">
                <a:effectLst/>
              </a:rPr>
              <a:t>Достоинства  применения проблемных ситуаций в музыкальной деятельности:</a:t>
            </a:r>
            <a:endParaRPr lang="ru-RU" sz="4000" dirty="0" smtClean="0">
              <a:effectLst/>
            </a:endParaRP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lvl="0" eaLnBrk="1" hangingPunct="1"/>
            <a:r>
              <a:rPr lang="ru-RU" b="1" i="1" dirty="0" smtClean="0"/>
              <a:t> </a:t>
            </a:r>
            <a:r>
              <a:rPr lang="ru-RU" dirty="0"/>
              <a:t>Способствует развитию умственных сил воспитанников (заставляет задумываться , искать выход из ситуации, затруднения)</a:t>
            </a:r>
          </a:p>
          <a:p>
            <a:pPr lvl="0" eaLnBrk="1" hangingPunct="1"/>
            <a:r>
              <a:rPr lang="ru-RU" dirty="0"/>
              <a:t>Способствует развитию самостоятельности (самостоятельное виденье проблемы, выбор плана решения)</a:t>
            </a:r>
          </a:p>
          <a:p>
            <a:pPr lvl="0" eaLnBrk="1" hangingPunct="1"/>
            <a:r>
              <a:rPr lang="ru-RU" dirty="0"/>
              <a:t>Способствует развитию творческого мышления (поиск самостоятельного творческого решения) </a:t>
            </a:r>
          </a:p>
          <a:p>
            <a:pPr lvl="0" eaLnBrk="1" hangingPunct="1"/>
            <a:r>
              <a:rPr lang="ru-RU" dirty="0"/>
              <a:t>Развитие аналитического мышления (проводиться анализ условий, оценка возможных вариантов решений) </a:t>
            </a:r>
          </a:p>
          <a:p>
            <a:pPr lvl="0"/>
            <a:r>
              <a:rPr lang="ru-RU" dirty="0"/>
              <a:t>Способствует развитию логического мышления (требует доказательств правильности выбираемого решения, аргументации</a:t>
            </a:r>
            <a:r>
              <a:rPr lang="ru-RU" dirty="0" smtClean="0"/>
              <a:t>)</a:t>
            </a:r>
          </a:p>
          <a:p>
            <a:pPr marL="0" indent="0">
              <a:buNone/>
            </a:pPr>
            <a:endParaRPr lang="ru-RU" b="1" i="1" dirty="0" smtClean="0"/>
          </a:p>
          <a:p>
            <a:pPr eaLnBrk="1" hangingPunct="1"/>
            <a:endParaRPr lang="ru-RU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4"/>
          <p:cNvSpPr>
            <a:spLocks noGrp="1"/>
          </p:cNvSpPr>
          <p:nvPr>
            <p:ph type="title"/>
          </p:nvPr>
        </p:nvSpPr>
        <p:spPr bwMode="auto">
          <a:xfrm>
            <a:off x="467544" y="1160748"/>
            <a:ext cx="8229600" cy="1143000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l" eaLnBrk="1" hangingPunct="1"/>
            <a:r>
              <a:rPr lang="ru-RU" sz="4000" dirty="0">
                <a:effectLst/>
              </a:rPr>
              <a:t>Проблемные задания составляются с учетом всех видов деятельности на музыкальных занятиях</a:t>
            </a:r>
            <a:r>
              <a:rPr lang="ru-RU" sz="4000" dirty="0" smtClean="0">
                <a:effectLst/>
              </a:rPr>
              <a:t>:</a:t>
            </a:r>
            <a:br>
              <a:rPr lang="ru-RU" sz="4000" dirty="0" smtClean="0">
                <a:effectLst/>
              </a:rPr>
            </a:br>
            <a:r>
              <a:rPr lang="ru-RU" sz="4000" dirty="0" smtClean="0">
                <a:effectLst/>
              </a:rPr>
              <a:t> </a:t>
            </a:r>
            <a:r>
              <a:rPr lang="ru-RU" sz="4000" dirty="0">
                <a:effectLst/>
              </a:rPr>
              <a:t/>
            </a:r>
            <a:br>
              <a:rPr lang="ru-RU" sz="4000" dirty="0">
                <a:effectLst/>
              </a:rPr>
            </a:br>
            <a:endParaRPr lang="ru-RU" sz="4000" b="0" dirty="0" smtClean="0">
              <a:effectLst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132857"/>
            <a:ext cx="4032448" cy="4267944"/>
          </a:xfrm>
        </p:spPr>
        <p:txBody>
          <a:bodyPr/>
          <a:lstStyle/>
          <a:p>
            <a:r>
              <a:rPr lang="ru-RU" dirty="0" smtClean="0"/>
              <a:t>Пение</a:t>
            </a:r>
          </a:p>
          <a:p>
            <a:r>
              <a:rPr lang="ru-RU" dirty="0" smtClean="0"/>
              <a:t>Восприятие</a:t>
            </a:r>
          </a:p>
          <a:p>
            <a:r>
              <a:rPr lang="ru-RU" dirty="0" smtClean="0"/>
              <a:t>Музыкально-ритмические движения</a:t>
            </a:r>
          </a:p>
          <a:p>
            <a:r>
              <a:rPr lang="ru-RU" dirty="0" smtClean="0"/>
              <a:t>Игра на Д.М.И.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132856"/>
            <a:ext cx="3602360" cy="3924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 bwMode="auto">
          <a:xfrm>
            <a:off x="647700" y="692150"/>
            <a:ext cx="7848736" cy="669925"/>
          </a:xfrm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algn="l" eaLnBrk="1" hangingPunct="1"/>
            <a:r>
              <a:rPr lang="ru-RU" sz="3600" dirty="0">
                <a:effectLst/>
              </a:rPr>
              <a:t>Ч</a:t>
            </a:r>
            <a:r>
              <a:rPr lang="ru-RU" sz="3600" dirty="0" smtClean="0">
                <a:effectLst/>
              </a:rPr>
              <a:t>етыре </a:t>
            </a:r>
            <a:r>
              <a:rPr lang="ru-RU" sz="3600" dirty="0">
                <a:effectLst/>
              </a:rPr>
              <a:t>уровня проблемно-поисковых ситуаций в музыкальной деятельности:</a:t>
            </a:r>
            <a:br>
              <a:rPr lang="ru-RU" sz="3600" dirty="0">
                <a:effectLst/>
              </a:rPr>
            </a:br>
            <a:endParaRPr lang="ru-RU" sz="4000" b="0" dirty="0" smtClean="0">
              <a:effectLst/>
            </a:endParaRP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 bwMode="auto">
          <a:xfrm>
            <a:off x="468313" y="1484313"/>
            <a:ext cx="7883525" cy="4140200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lvl="0"/>
            <a:r>
              <a:rPr lang="ru-RU" dirty="0"/>
              <a:t>Музыкальный руководитель сам ставит проблемно-поисковую ситуацию, и сам решает ее (Дети помогают)</a:t>
            </a:r>
          </a:p>
          <a:p>
            <a:pPr lvl="0"/>
            <a:r>
              <a:rPr lang="ru-RU" dirty="0"/>
              <a:t>Музыкальный руководитель предоставляет проблемно- поисковую ситуацию, дети сами ее решают.</a:t>
            </a:r>
          </a:p>
          <a:p>
            <a:pPr lvl="0"/>
            <a:r>
              <a:rPr lang="ru-RU" dirty="0"/>
              <a:t>Дети сами ставят проблемную ситуацию, воспитатель помогает ее решить.</a:t>
            </a:r>
          </a:p>
          <a:p>
            <a:pPr lvl="0"/>
            <a:r>
              <a:rPr lang="ru-RU" dirty="0"/>
              <a:t>Дети сами находят проблемную ситуацию, сами ищут ее решение.</a:t>
            </a:r>
          </a:p>
          <a:p>
            <a:pPr marL="0" indent="0" eaLnBrk="1" hangingPunct="1">
              <a:buNone/>
            </a:pPr>
            <a:endParaRPr lang="ru-RU" dirty="0" smtClean="0"/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967" name="Group 223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878786385"/>
              </p:ext>
            </p:extLst>
          </p:nvPr>
        </p:nvGraphicFramePr>
        <p:xfrm>
          <a:off x="575556" y="656692"/>
          <a:ext cx="7787208" cy="5389728"/>
        </p:xfrm>
        <a:graphic>
          <a:graphicData uri="http://schemas.openxmlformats.org/drawingml/2006/table">
            <a:tbl>
              <a:tblPr/>
              <a:tblGrid>
                <a:gridCol w="2099892"/>
                <a:gridCol w="2859427"/>
                <a:gridCol w="2827889"/>
              </a:tblGrid>
              <a:tr h="3429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Виды деятельности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Примеры проблемно-поисковых ситуаций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523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Пение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23A5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Песенка рассыпала свои нотки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23A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Детям предлагается выстроить мелодический  рисунок самостоятельно.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732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Музыкально-ритмические движения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23A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Придумывание танца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23A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Детям приходит письмо от красной шапочки с картинкой танцующей пары. Она просит детей помочь ей придумать танец на праздник для бабушки.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8427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Игра на детских музыкальных инструментах</a:t>
                      </a:r>
                      <a:endParaRPr kumimoji="0" 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23A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Озвучивание сказки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23A5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сказки убежали все звуки, детям предлагается распределить музыкальные инструменты, озвучить сказку.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3"/>
          <p:cNvSpPr>
            <a:spLocks noGrp="1"/>
          </p:cNvSpPr>
          <p:nvPr>
            <p:ph type="body" idx="1"/>
          </p:nvPr>
        </p:nvSpPr>
        <p:spPr bwMode="auto">
          <a:xfrm>
            <a:off x="89693" y="623094"/>
            <a:ext cx="8316913" cy="3635375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dirty="0" smtClean="0">
                <a:solidFill>
                  <a:srgbClr val="C00000"/>
                </a:solidFill>
              </a:rPr>
              <a:t>«То </a:t>
            </a:r>
            <a:r>
              <a:rPr lang="ru-RU" dirty="0">
                <a:solidFill>
                  <a:srgbClr val="C00000"/>
                </a:solidFill>
              </a:rPr>
              <a:t>что сегодня ребенок может делать в сотрудничестве, завтра он сможет сделать самостоятельно</a:t>
            </a:r>
            <a:r>
              <a:rPr lang="ru-RU" dirty="0" smtClean="0">
                <a:solidFill>
                  <a:srgbClr val="C00000"/>
                </a:solidFill>
              </a:rPr>
              <a:t>.»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132856"/>
            <a:ext cx="3852428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348880"/>
            <a:ext cx="3638364" cy="3564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cademic_ID02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385</Words>
  <Application>Microsoft Office PowerPoint</Application>
  <PresentationFormat>Экран (4:3)</PresentationFormat>
  <Paragraphs>49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Academic_ID02</vt:lpstr>
      <vt:lpstr>«Использование проблемно- поисковых ситуаций в различных видах музыкальной деятельности»</vt:lpstr>
      <vt:lpstr>В.Г. Белинский </vt:lpstr>
      <vt:lpstr>Методическими основами проблемного обучения на музыкальных занятиях являются: </vt:lpstr>
      <vt:lpstr>Три основных компонента:</vt:lpstr>
      <vt:lpstr>Достоинства  применения проблемных ситуаций в музыкальной деятельности:</vt:lpstr>
      <vt:lpstr>Проблемные задания составляются с учетом всех видов деятельности на музыкальных занятиях:   </vt:lpstr>
      <vt:lpstr>Четыре уровня проблемно-поисковых ситуаций в музыкальной деятельности: </vt:lpstr>
      <vt:lpstr>Презентация PowerPoint</vt:lpstr>
      <vt:lpstr>Презентация PowerPoint</vt:lpstr>
      <vt:lpstr>Спасибо за внимание!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технологии музыкального воспитания дошкольников</dc:title>
  <dc:subject/>
  <dc:creator/>
  <cp:keywords/>
  <dc:description/>
  <cp:lastModifiedBy/>
  <cp:revision>12</cp:revision>
  <dcterms:modified xsi:type="dcterms:W3CDTF">2020-09-07T10:27:47Z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TC103626409990</vt:lpwstr>
  </property>
</Properties>
</file>