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1" r:id="rId2"/>
    <p:sldId id="265" r:id="rId3"/>
    <p:sldId id="264" r:id="rId4"/>
    <p:sldId id="266" r:id="rId5"/>
    <p:sldId id="267" r:id="rId6"/>
    <p:sldId id="270" r:id="rId7"/>
    <p:sldId id="273" r:id="rId8"/>
    <p:sldId id="274" r:id="rId9"/>
    <p:sldId id="275" r:id="rId10"/>
    <p:sldId id="276" r:id="rId11"/>
    <p:sldId id="268" r:id="rId12"/>
    <p:sldId id="260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1446" y="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097EA-1ACC-45E9-AAF0-6BEE50112788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2CB0A-4F33-4FB6-9AAD-A8892F3390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2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836712"/>
            <a:ext cx="734481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FF000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Использование мультимедийных средств и технологий в повышении интереса детей в ознакомлении с геометрическими фигурами</a:t>
            </a:r>
            <a:endParaRPr lang="ru-RU" sz="2400" b="1" dirty="0" smtClean="0">
              <a:solidFill>
                <a:srgbClr val="FF000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lnSpc>
                <a:spcPct val="150000"/>
              </a:lnSpc>
            </a:pPr>
            <a:endParaRPr lang="ru-RU" b="1" dirty="0">
              <a:solidFill>
                <a:srgbClr val="7030A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                                                                  Выполнила: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Яшугина О.В.</a:t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                                                                  воспитатель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высшей категории </a:t>
            </a:r>
            <a:endParaRPr lang="ru-RU" dirty="0" smtClean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                                                                  квалификационной категории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                                                                 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МДОАУ №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105</a:t>
            </a:r>
          </a:p>
          <a:p>
            <a:pPr>
              <a:lnSpc>
                <a:spcPct val="150000"/>
              </a:lnSpc>
            </a:pPr>
            <a:endParaRPr lang="ru-RU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rial Unicode MS" pitchFamily="34" charset="-128"/>
              <a:cs typeface="Arial Unicode MS" pitchFamily="34" charset="-128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                                                           г. Орск, 2017г.</a:t>
            </a:r>
            <a:endParaRPr lang="ru-RU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lnSpc>
                <a:spcPct val="150000"/>
              </a:lnSpc>
            </a:pPr>
            <a:endParaRPr lang="ru-RU" b="1" dirty="0" smtClean="0">
              <a:solidFill>
                <a:srgbClr val="7030A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0"/>
            <a:ext cx="1571636" cy="1470025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00B050"/>
                </a:solidFill>
              </a:rPr>
              <a:t>Зеленыйквадрат</a:t>
            </a:r>
            <a:endParaRPr lang="ru-RU" sz="2800" dirty="0">
              <a:solidFill>
                <a:srgbClr val="00B050"/>
              </a:solidFill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85720" y="0"/>
            <a:ext cx="164307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Зеленый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круг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786182" y="0"/>
            <a:ext cx="264320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Зеленый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прямоугольник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357950" y="0"/>
            <a:ext cx="24288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Зеленый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треугольник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49271" y="2750339"/>
            <a:ext cx="2499536" cy="79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</p:cNvCxnSpPr>
          <p:nvPr/>
        </p:nvCxnSpPr>
        <p:spPr>
          <a:xfrm rot="5400000">
            <a:off x="1556529" y="2770984"/>
            <a:ext cx="2601919" cy="1588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072728" y="2715414"/>
            <a:ext cx="2499536" cy="7064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572267" y="2786061"/>
            <a:ext cx="2786080" cy="71434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57158" y="4286256"/>
            <a:ext cx="1357322" cy="1357322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4357694"/>
            <a:ext cx="1428760" cy="128588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357694"/>
            <a:ext cx="2428892" cy="128588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143768" y="4357694"/>
            <a:ext cx="1714512" cy="1214446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769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88641"/>
            <a:ext cx="8784976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Результаты применения ИКТ: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 smtClean="0"/>
              <a:t>дети </a:t>
            </a:r>
            <a:r>
              <a:rPr lang="ru-RU" sz="2000" dirty="0"/>
              <a:t>легче усваивают понятия формы, цвета и величины;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/>
              <a:t>глубже постигаются понятия числа и множества;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/>
              <a:t>быстрее возникает умение ориентироваться на плоскости и в пространстве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/>
              <a:t>тренируется эффективность внимания и память;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/>
              <a:t>раньше овладевают чтением и письмом;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/>
              <a:t>активно пополняется словарный запас;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/>
              <a:t>развивается мелкая моторика, формируется тончайшая координация движений глаз.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/>
              <a:t>уменьшается время, как простой реакции, так и реакции выбора;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/>
              <a:t>воспитывается целеустремлённость и сосредоточенность;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/>
              <a:t>развивается воображение и творческие способности;</a:t>
            </a:r>
          </a:p>
          <a:p>
            <a:pPr marL="285750" lvl="0" indent="-285750">
              <a:buFont typeface="Wingdings" pitchFamily="2" charset="2"/>
              <a:buChar char="v"/>
            </a:pPr>
            <a:r>
              <a:rPr lang="ru-RU" sz="2000" dirty="0"/>
              <a:t>развиваются элементы наглядно-образного и теоретического мышления.</a:t>
            </a:r>
          </a:p>
          <a:p>
            <a:pPr marL="285750" indent="-285750" algn="ctr">
              <a:lnSpc>
                <a:spcPct val="150000"/>
              </a:lnSpc>
              <a:buFont typeface="Wingdings" pitchFamily="2" charset="2"/>
              <a:buChar char="v"/>
            </a:pPr>
            <a:endParaRPr lang="ru-RU" b="1" dirty="0">
              <a:solidFill>
                <a:srgbClr val="7030A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>
              <a:lnSpc>
                <a:spcPct val="150000"/>
              </a:lnSpc>
            </a:pPr>
            <a:endParaRPr lang="ru-RU" b="1" dirty="0" smtClean="0">
              <a:solidFill>
                <a:srgbClr val="7030A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b="1" dirty="0" smtClean="0">
              <a:solidFill>
                <a:srgbClr val="7030A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endParaRPr lang="ru-RU" b="1" dirty="0">
              <a:solidFill>
                <a:srgbClr val="7030A0"/>
              </a:solidFill>
              <a:latin typeface="Arial Narrow" pitchFamily="34" charset="0"/>
              <a:ea typeface="Arial Unicode MS" pitchFamily="34" charset="-128"/>
              <a:cs typeface="Arial Unicode MS" pitchFamily="34" charset="-128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Arial Narrow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414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4382" y="2111035"/>
            <a:ext cx="6803168" cy="38884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3671" y="692696"/>
            <a:ext cx="74045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578797"/>
            <a:ext cx="698477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</a:rPr>
              <a:t>Что такое ИКТ: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i="1" dirty="0"/>
              <a:t>Компьютер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i="1" dirty="0"/>
              <a:t>Интернет – ресурсы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i="1" dirty="0"/>
              <a:t>Телевизор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i="1" dirty="0"/>
              <a:t>CD</a:t>
            </a:r>
            <a:r>
              <a:rPr lang="ru-RU" sz="3600" i="1" dirty="0"/>
              <a:t> и</a:t>
            </a:r>
            <a:r>
              <a:rPr lang="en-US" sz="3600" i="1" dirty="0"/>
              <a:t> DVD</a:t>
            </a:r>
            <a:r>
              <a:rPr lang="ru-RU" sz="3600" i="1" dirty="0"/>
              <a:t> проигрыватели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i="1" dirty="0"/>
              <a:t>Мультимедиа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i="1" dirty="0"/>
              <a:t>Аудиовизуальное оборудование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329" y="332656"/>
            <a:ext cx="81369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600" dirty="0" smtClean="0"/>
              <a:t> Задачи </a:t>
            </a:r>
            <a:r>
              <a:rPr lang="ru-RU" sz="3600" dirty="0" smtClean="0"/>
              <a:t>использования ИКТ:</a:t>
            </a:r>
            <a:endParaRPr lang="ru-RU" sz="3600" dirty="0" smtClean="0"/>
          </a:p>
          <a:p>
            <a:pPr marL="285750" indent="-285750" fontAlgn="base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систематизация, обновление и пополнение информационных ресурсов </a:t>
            </a:r>
          </a:p>
          <a:p>
            <a:pPr marL="285750" indent="-285750" fontAlgn="base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разработка и апробация технологий мультимедийного сопровождения </a:t>
            </a:r>
          </a:p>
          <a:p>
            <a:pPr marL="285750" indent="-285750" fontAlgn="base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расширение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использования информационно-компьютерных </a:t>
            </a: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технологий</a:t>
            </a:r>
          </a:p>
          <a:p>
            <a:pPr marL="285750" indent="-285750" fontAlgn="base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создание банка компьютерных обучающих программ, дидактических и методических материалов по использованию информационных технологий в работе ДОУ;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</a:rPr>
              <a:t>   создание комплексной модели информационно-методического обеспечения </a:t>
            </a:r>
            <a:endParaRPr lang="ru-RU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260648"/>
            <a:ext cx="6408712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/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Преимущества ИКТ:</a:t>
            </a:r>
          </a:p>
          <a:p>
            <a:pPr marL="457200" lvl="0" indent="-457200" fontAlgn="base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Дает 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возможность расширения использования электронных средств 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обучения;</a:t>
            </a:r>
          </a:p>
          <a:p>
            <a:pPr marL="457200" lvl="0" indent="-457200" fontAlgn="base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позволяют 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увеличить восприятие 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материала; </a:t>
            </a:r>
          </a:p>
          <a:p>
            <a:pPr marL="457200" lvl="0" indent="-457200" fontAlgn="base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позволяют 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делать поправки во время 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занятия; </a:t>
            </a:r>
          </a:p>
          <a:p>
            <a:pPr marL="457200" lvl="0" indent="-457200" fontAlgn="base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выполняется совместная работа 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детей во 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взаимодействии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со взрослыми;</a:t>
            </a:r>
          </a:p>
          <a:p>
            <a:pPr marL="457200" lvl="0" indent="-457200" fontAlgn="base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осуществляется интерактивная 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взаимосвязь ребенок – педагог;</a:t>
            </a:r>
          </a:p>
          <a:p>
            <a:pPr marL="457200" lvl="0" indent="-457200" fontAlgn="base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обеспечивает наглядность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;</a:t>
            </a:r>
            <a:endParaRPr lang="ru-RU" sz="2000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457200" lvl="0" indent="-457200" fontAlgn="base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одновременно 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используется графическая, текстовая, аудиовизуальная информация;</a:t>
            </a:r>
          </a:p>
          <a:p>
            <a:pPr marL="457200" lvl="0" indent="-457200" fontAlgn="base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дает возможность моделировать  жизненные </a:t>
            </a:r>
          </a:p>
          <a:p>
            <a:pPr marL="457200" lvl="0" indent="-457200" fontAlgn="base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побуждает 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детей к поисковой и познавательной 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   деятельности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;</a:t>
            </a:r>
          </a:p>
          <a:p>
            <a:pPr marL="342900" lvl="0" indent="-342900" fontAlgn="base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10.  способствует 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эффективному усвоению </a:t>
            </a: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материала,</a:t>
            </a:r>
          </a:p>
          <a:p>
            <a:pPr marL="342900" lvl="0" indent="-342900" fontAlgn="base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развитию 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</a:rPr>
              <a:t>памяти, воображения, творчества детей;</a:t>
            </a:r>
          </a:p>
          <a:p>
            <a:pPr marL="342900" lvl="0" indent="-342900" fontAlgn="base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11.  предоставляет возможность индивидуализации</a:t>
            </a:r>
          </a:p>
          <a:p>
            <a:pPr marL="342900" lvl="0" indent="-342900" fontAlgn="base">
              <a:buFont typeface="Wingdings" pitchFamily="2" charset="2"/>
              <a:buChar char="v"/>
            </a:pPr>
            <a:r>
              <a:rPr lang="ru-RU" sz="2000" b="1" i="1" dirty="0" smtClean="0">
                <a:solidFill>
                  <a:schemeClr val="bg2">
                    <a:lumMod val="10000"/>
                  </a:schemeClr>
                </a:solidFill>
              </a:rPr>
              <a:t>       обучения.</a:t>
            </a:r>
          </a:p>
          <a:p>
            <a:pPr lvl="0" fontAlgn="base"/>
            <a:endParaRPr lang="ru-RU" sz="2000" dirty="0" smtClean="0"/>
          </a:p>
          <a:p>
            <a:pPr lvl="0" fontAlgn="base"/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val="151927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280958"/>
            <a:ext cx="9217024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Возможности ИКТ</a:t>
            </a:r>
          </a:p>
          <a:p>
            <a:pPr marL="342900" lvl="0" indent="-342900" fontAlgn="base">
              <a:buFont typeface="Wingdings" pitchFamily="2" charset="2"/>
              <a:buChar char="v"/>
            </a:pPr>
            <a:r>
              <a:rPr lang="ru-RU" sz="2000" i="1" dirty="0"/>
              <a:t>Компьютер – это средство выравнивания возможностей детей.</a:t>
            </a:r>
          </a:p>
          <a:p>
            <a:pPr marL="342900" lvl="0" indent="-342900" fontAlgn="base">
              <a:buFont typeface="Wingdings" pitchFamily="2" charset="2"/>
              <a:buChar char="v"/>
            </a:pPr>
            <a:r>
              <a:rPr lang="ru-RU" sz="2000" i="1" dirty="0"/>
              <a:t>Система сама обеспечивает контроль, коррекцию, дает возможность самопроверки.</a:t>
            </a:r>
          </a:p>
          <a:p>
            <a:pPr marL="342900" lvl="0" indent="-342900" fontAlgn="base">
              <a:buFont typeface="Wingdings" pitchFamily="2" charset="2"/>
              <a:buChar char="v"/>
            </a:pPr>
            <a:r>
              <a:rPr lang="ru-RU" sz="2000" i="1" dirty="0"/>
              <a:t>Расширение профессиональных контактов педагогов и </a:t>
            </a:r>
            <a:r>
              <a:rPr lang="ru-RU" sz="2000" i="1" dirty="0" smtClean="0"/>
              <a:t>повышение </a:t>
            </a:r>
            <a:r>
              <a:rPr lang="ru-RU" sz="2000" i="1" dirty="0"/>
              <a:t>качества обучения детей.</a:t>
            </a:r>
          </a:p>
          <a:p>
            <a:pPr marL="342900" lvl="0" indent="-342900" fontAlgn="base">
              <a:buFont typeface="Wingdings" pitchFamily="2" charset="2"/>
              <a:buChar char="v"/>
            </a:pPr>
            <a:r>
              <a:rPr lang="ru-RU" sz="2000" i="1" dirty="0"/>
              <a:t>Повышение качества демонстрационных материалов-иллюстраций, возможности показа видеофрагментов.</a:t>
            </a:r>
          </a:p>
          <a:p>
            <a:pPr marL="342900" lvl="0" indent="-342900" fontAlgn="base">
              <a:buFont typeface="Wingdings" pitchFamily="2" charset="2"/>
              <a:buChar char="v"/>
            </a:pPr>
            <a:r>
              <a:rPr lang="ru-RU" sz="2000" i="1" dirty="0"/>
              <a:t>Тесный контакт в цепи педагог–ребенок–родитель.</a:t>
            </a:r>
          </a:p>
          <a:p>
            <a:pPr marL="342900" lvl="0" indent="-342900" fontAlgn="base">
              <a:buFont typeface="Wingdings" pitchFamily="2" charset="2"/>
              <a:buChar char="v"/>
            </a:pPr>
            <a:r>
              <a:rPr lang="ru-RU" sz="2000" i="1" dirty="0"/>
              <a:t>Индивидуализация образовательного процесса по темпу, скорости, содержанию.</a:t>
            </a:r>
          </a:p>
          <a:p>
            <a:pPr marL="342900" lvl="0" indent="-342900" fontAlgn="base">
              <a:buFont typeface="Wingdings" pitchFamily="2" charset="2"/>
              <a:buChar char="v"/>
            </a:pPr>
            <a:r>
              <a:rPr lang="ru-RU" sz="2000" i="1" dirty="0"/>
              <a:t>Высокая скорость обновления дидактического материала на экране значительно экономит время на занятии.</a:t>
            </a:r>
          </a:p>
          <a:p>
            <a:pPr marL="342900" lvl="0" indent="-342900" fontAlgn="base">
              <a:buFont typeface="Wingdings" pitchFamily="2" charset="2"/>
              <a:buChar char="v"/>
            </a:pPr>
            <a:r>
              <a:rPr lang="ru-RU" sz="2000" i="1" dirty="0"/>
              <a:t>Эффективное игровое средство отработки навыков чтения, счета и т. п., развития творческих способностей дошкольников.</a:t>
            </a:r>
          </a:p>
          <a:p>
            <a:pPr marL="342900" lvl="0" indent="-342900" fontAlgn="base">
              <a:buFont typeface="Wingdings" pitchFamily="2" charset="2"/>
              <a:buChar char="v"/>
            </a:pPr>
            <a:r>
              <a:rPr lang="ru-RU" sz="2000" i="1" dirty="0"/>
              <a:t>Оперативность управления и возможность компактного хранения больших объемов информации в текстовой и образной форме.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2000" i="1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909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66"/>
            <a:ext cx="8358246" cy="4079946"/>
          </a:xfrm>
          <a:solidFill>
            <a:srgbClr val="FFFF00"/>
          </a:solidFill>
          <a:ln w="76200">
            <a:solidFill>
              <a:schemeClr val="accent5"/>
            </a:solidFill>
          </a:ln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Знакомим </a:t>
            </a:r>
            <a:r>
              <a:rPr lang="ru-RU" sz="5400" dirty="0" smtClean="0">
                <a:solidFill>
                  <a:srgbClr val="FF0000"/>
                </a:solidFill>
              </a:rPr>
              <a:t>дошкольников 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с цветом</a:t>
            </a:r>
            <a:r>
              <a:rPr lang="ru-RU" sz="5400" dirty="0">
                <a:solidFill>
                  <a:srgbClr val="FF0000"/>
                </a:solidFill>
              </a:rPr>
              <a:t> </a:t>
            </a:r>
            <a:r>
              <a:rPr lang="ru-RU" sz="5400" dirty="0" smtClean="0">
                <a:solidFill>
                  <a:srgbClr val="FF0000"/>
                </a:solidFill>
              </a:rPr>
              <a:t>и  формой</a:t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>
                <a:solidFill>
                  <a:srgbClr val="FF0000"/>
                </a:solidFill>
              </a:rPr>
              <a:t/>
            </a:r>
            <a:br>
              <a:rPr lang="ru-RU" sz="5400" dirty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964381" y="3071810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3177536"/>
            <a:ext cx="642942" cy="57150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22033" y="3177536"/>
            <a:ext cx="1214446" cy="57150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7236296" y="3143248"/>
            <a:ext cx="857256" cy="571504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11560" y="4725144"/>
            <a:ext cx="792088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</a:rPr>
              <a:t>Дидактическая игра «Найди по описанию»</a:t>
            </a:r>
          </a:p>
          <a:p>
            <a:r>
              <a:rPr lang="ru-RU" b="1" dirty="0" smtClean="0"/>
              <a:t>Цель: </a:t>
            </a:r>
            <a:r>
              <a:rPr lang="ru-RU" dirty="0" smtClean="0"/>
              <a:t>продолжать знакомить детей </a:t>
            </a:r>
            <a:r>
              <a:rPr lang="ru-RU" dirty="0"/>
              <a:t>с</a:t>
            </a:r>
            <a:r>
              <a:rPr lang="ru-RU" dirty="0" smtClean="0"/>
              <a:t> формой</a:t>
            </a:r>
          </a:p>
          <a:p>
            <a:r>
              <a:rPr lang="ru-RU" dirty="0"/>
              <a:t> </a:t>
            </a:r>
            <a:r>
              <a:rPr lang="ru-RU" dirty="0" smtClean="0"/>
              <a:t>           закреплять знания об основных цветах</a:t>
            </a:r>
          </a:p>
          <a:p>
            <a:r>
              <a:rPr lang="ru-RU" b="1" dirty="0" smtClean="0"/>
              <a:t>Ход: </a:t>
            </a:r>
            <a:r>
              <a:rPr lang="ru-RU" dirty="0" smtClean="0"/>
              <a:t>Взрослый называет цвет и форму фигуры, ребенок подбирает по описанию фигуру, показывает. Взрослый открывает правильный ответ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663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0"/>
            <a:ext cx="1571636" cy="1470025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/>
                </a:solidFill>
              </a:rPr>
              <a:t>Синий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2"/>
                </a:solidFill>
              </a:rPr>
              <a:t>квадрат</a:t>
            </a:r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14282" y="0"/>
            <a:ext cx="164307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Синий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круг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786182" y="0"/>
            <a:ext cx="264320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Синий прямоугольник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357950" y="0"/>
            <a:ext cx="24288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Синий треугольник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49271" y="2750339"/>
            <a:ext cx="2499536" cy="7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</p:cNvCxnSpPr>
          <p:nvPr/>
        </p:nvCxnSpPr>
        <p:spPr>
          <a:xfrm rot="5400000">
            <a:off x="1556529" y="2770984"/>
            <a:ext cx="2601919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071934" y="2714620"/>
            <a:ext cx="2500330" cy="7143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572267" y="2786061"/>
            <a:ext cx="2786080" cy="7143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57158" y="4286256"/>
            <a:ext cx="135732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4357694"/>
            <a:ext cx="1428760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357694"/>
            <a:ext cx="2428892" cy="12858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143768" y="4429132"/>
            <a:ext cx="1714512" cy="121444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2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0"/>
            <a:ext cx="1571636" cy="147002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Желтый квадрат</a:t>
            </a:r>
            <a:endParaRPr lang="ru-RU" sz="2800" b="1" dirty="0">
              <a:ln w="12700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14282" y="0"/>
            <a:ext cx="164307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normalizeH="0" baseline="0" noProof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Желтый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normalizeH="0" baseline="0" noProof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круг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786182" y="0"/>
            <a:ext cx="264320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Желтый </a:t>
            </a:r>
            <a:r>
              <a:rPr kumimoji="0" lang="ru-RU" sz="2800" b="1" i="0" u="none" strike="noStrike" kern="1200" normalizeH="0" baseline="0" noProof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прямоугольник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357950" y="0"/>
            <a:ext cx="24288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Желтый </a:t>
            </a:r>
            <a:r>
              <a:rPr kumimoji="0" lang="ru-RU" sz="2800" b="1" i="0" u="none" strike="noStrike" kern="1200" normalizeH="0" baseline="0" noProof="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треугольник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49271" y="2750339"/>
            <a:ext cx="2499536" cy="794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</p:cNvCxnSpPr>
          <p:nvPr/>
        </p:nvCxnSpPr>
        <p:spPr>
          <a:xfrm rot="5400000">
            <a:off x="1556529" y="2770984"/>
            <a:ext cx="2601919" cy="158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071934" y="2714620"/>
            <a:ext cx="2500330" cy="71438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572267" y="2786061"/>
            <a:ext cx="2786080" cy="71434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57158" y="4286256"/>
            <a:ext cx="1357322" cy="135732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4357694"/>
            <a:ext cx="1428760" cy="128588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357694"/>
            <a:ext cx="2428892" cy="128588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143768" y="4429132"/>
            <a:ext cx="1714512" cy="1214446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406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71670" y="0"/>
            <a:ext cx="1571636" cy="1470025"/>
          </a:xfrm>
        </p:spPr>
        <p:txBody>
          <a:bodyPr>
            <a:normAutofit/>
          </a:bodyPr>
          <a:lstStyle/>
          <a:p>
            <a:r>
              <a:rPr lang="ru-RU" sz="2800" dirty="0" err="1" smtClean="0">
                <a:solidFill>
                  <a:srgbClr val="FF0000"/>
                </a:solidFill>
              </a:rPr>
              <a:t>Красныйквадрат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214282" y="0"/>
            <a:ext cx="164307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Красный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круг</a:t>
            </a:r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3786182" y="0"/>
            <a:ext cx="2643206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Красный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прямоугольник</a:t>
            </a: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6357950" y="0"/>
            <a:ext cx="2428892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Красный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треугольник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-249271" y="2750339"/>
            <a:ext cx="2499536" cy="79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</p:cNvCxnSpPr>
          <p:nvPr/>
        </p:nvCxnSpPr>
        <p:spPr>
          <a:xfrm rot="5400000">
            <a:off x="1556529" y="2770984"/>
            <a:ext cx="2601919" cy="15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071934" y="2714620"/>
            <a:ext cx="2500330" cy="7143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6572267" y="2786061"/>
            <a:ext cx="2786080" cy="7143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57158" y="4286256"/>
            <a:ext cx="1357322" cy="135732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143108" y="4357694"/>
            <a:ext cx="1428760" cy="128588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2" y="4357694"/>
            <a:ext cx="2428892" cy="128588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7143768" y="4429132"/>
            <a:ext cx="1714512" cy="1214446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18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464</Words>
  <Application>Microsoft Office PowerPoint</Application>
  <PresentationFormat>Экран (4:3)</PresentationFormat>
  <Paragraphs>97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 Unicode MS</vt:lpstr>
      <vt:lpstr>Arial</vt:lpstr>
      <vt:lpstr>Arial Narrow</vt:lpstr>
      <vt:lpstr>Bookman Old Style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Знакомим дошкольников  с цветом и  формой    </vt:lpstr>
      <vt:lpstr>Синий квадрат</vt:lpstr>
      <vt:lpstr>Желтый квадрат</vt:lpstr>
      <vt:lpstr>Красныйквадрат</vt:lpstr>
      <vt:lpstr>Зеленыйквадрат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yavor</cp:lastModifiedBy>
  <cp:revision>23</cp:revision>
  <dcterms:created xsi:type="dcterms:W3CDTF">2014-05-12T04:44:22Z</dcterms:created>
  <dcterms:modified xsi:type="dcterms:W3CDTF">2020-09-07T14:58:20Z</dcterms:modified>
</cp:coreProperties>
</file>