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media/image1.jpeg" ContentType="image/jpeg"/>
  <Override PartName="/ppt/media/image9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gif" ContentType="image/gif"/>
  <Override PartName="/ppt/media/image22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3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comments/comment7.xml" ContentType="application/vnd.openxmlformats-officedocument.presentationml.comments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37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38.xml.rels" ContentType="application/vnd.openxmlformats-package.relationships+xml"/>
  <Override PartName="/ppt/slides/_rels/slide5.xml.rels" ContentType="application/vnd.openxmlformats-package.relationships+xml"/>
  <Override PartName="/ppt/slides/_rels/slide39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notesSlides/_rels/notesSlide10.xml.rels" ContentType="application/vnd.openxmlformats-package.relationships+xml"/>
  <Override PartName="/ppt/notesSlides/notesSlide10.xml" ContentType="application/vnd.openxmlformats-officedocument.presentationml.notesSlide+xml"/>
  <Override PartName="/ppt/commentAuthors.xml" ContentType="application/vnd.openxmlformats-officedocument.presentationml.commentAuthor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</p:sldIdLst>
  <p:sldSz cx="9144000" cy="6858000"/>
  <p:notesSz cx="6858000" cy="9144000"/>
</p:presentation>
</file>

<file path=ppt/commentAuthors.xml><?xml version="1.0" encoding="utf-8"?>
<p:cmAuthorLst xmlns:p="http://schemas.openxmlformats.org/presentationml/2006/main">
  <p:cmAuthor id="0" name="&lt;b" initials="&lt;" lastIdx="1" clrIdx="0"/>
</p:cmAuthorLst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commentAuthors" Target="commentAuthors.xml"/>
</Relationships>
</file>

<file path=ppt/comments/comment7.xml><?xml version="1.0" encoding="utf-8"?>
<p:cmLst xmlns:p="http://schemas.openxmlformats.org/presentationml/2006/main">
  <p:cm authorId="0" dt="2010-12-08T11:40:27.937000000" idx="1">
    <p:pos x="0" y="0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2401B8-B4DD-491A-BAE1-49563CB3145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B2EFC1-CA22-40C4-B1FC-780CB1F3FF76}">
      <dgm:prSet phldrT="[Текст]"/>
      <dgm:spPr/>
      <dgm:t>
        <a:bodyPr/>
        <a:lstStyle/>
        <a:p>
          <a:r>
            <a:rPr lang="ru-RU" dirty="0" smtClean="0"/>
            <a:t>Покой семян</a:t>
          </a:r>
          <a:endParaRPr lang="ru-RU" dirty="0"/>
        </a:p>
      </dgm:t>
    </dgm:pt>
    <dgm:pt modelId="{B4182E11-4E20-4EF1-BD44-A58C0EAB55A0}" type="parTrans" cxnId="{3232E1FE-AD70-42DE-AD68-6900095C5DAB}">
      <dgm:prSet/>
      <dgm:spPr/>
      <dgm:t>
        <a:bodyPr/>
        <a:lstStyle/>
        <a:p>
          <a:endParaRPr lang="ru-RU"/>
        </a:p>
      </dgm:t>
    </dgm:pt>
    <dgm:pt modelId="{EEC91A44-BEE0-473B-9C9C-79B7AD2E01D3}" type="sibTrans" cxnId="{3232E1FE-AD70-42DE-AD68-6900095C5DAB}">
      <dgm:prSet/>
      <dgm:spPr/>
      <dgm:t>
        <a:bodyPr/>
        <a:lstStyle/>
        <a:p>
          <a:endParaRPr lang="ru-RU"/>
        </a:p>
      </dgm:t>
    </dgm:pt>
    <dgm:pt modelId="{0E7063E2-5D1A-4341-BB80-D1109BA2E6FD}">
      <dgm:prSet phldrT="[Текст]"/>
      <dgm:spPr/>
      <dgm:t>
        <a:bodyPr/>
        <a:lstStyle/>
        <a:p>
          <a:r>
            <a:rPr lang="ru-RU" dirty="0" smtClean="0"/>
            <a:t>Глубокий</a:t>
          </a:r>
          <a:endParaRPr lang="ru-RU" dirty="0"/>
        </a:p>
      </dgm:t>
    </dgm:pt>
    <dgm:pt modelId="{EF000F2E-A94F-407D-9FD2-03381BC494A9}" type="parTrans" cxnId="{C0B9C89D-07BA-4C13-B8BE-9C5295235AE8}">
      <dgm:prSet/>
      <dgm:spPr/>
      <dgm:t>
        <a:bodyPr/>
        <a:lstStyle/>
        <a:p>
          <a:endParaRPr lang="ru-RU"/>
        </a:p>
      </dgm:t>
    </dgm:pt>
    <dgm:pt modelId="{2C466F5E-0166-44F4-B89E-5F44BE7D3A6E}" type="sibTrans" cxnId="{C0B9C89D-07BA-4C13-B8BE-9C5295235AE8}">
      <dgm:prSet/>
      <dgm:spPr/>
      <dgm:t>
        <a:bodyPr/>
        <a:lstStyle/>
        <a:p>
          <a:endParaRPr lang="ru-RU"/>
        </a:p>
      </dgm:t>
    </dgm:pt>
    <dgm:pt modelId="{A3467738-4F25-4CAD-B81C-C55F66EF6D65}">
      <dgm:prSet phldrT="[Текст]"/>
      <dgm:spPr/>
      <dgm:t>
        <a:bodyPr/>
        <a:lstStyle/>
        <a:p>
          <a:r>
            <a:rPr lang="ru-RU" dirty="0" smtClean="0"/>
            <a:t>Вынужденный</a:t>
          </a:r>
          <a:endParaRPr lang="ru-RU" dirty="0"/>
        </a:p>
      </dgm:t>
    </dgm:pt>
    <dgm:pt modelId="{C694C7D9-776A-469B-ADDF-A7E7679C3376}" type="parTrans" cxnId="{D1F53265-3CCB-4784-9AC6-0BF7765291DF}">
      <dgm:prSet/>
      <dgm:spPr/>
      <dgm:t>
        <a:bodyPr/>
        <a:lstStyle/>
        <a:p>
          <a:endParaRPr lang="ru-RU"/>
        </a:p>
      </dgm:t>
    </dgm:pt>
    <dgm:pt modelId="{ABCD5093-0B2F-46F7-8134-566130F6D2D7}" type="sibTrans" cxnId="{D1F53265-3CCB-4784-9AC6-0BF7765291DF}">
      <dgm:prSet/>
      <dgm:spPr/>
      <dgm:t>
        <a:bodyPr/>
        <a:lstStyle/>
        <a:p>
          <a:endParaRPr lang="ru-RU"/>
        </a:p>
      </dgm:t>
    </dgm:pt>
    <dgm:pt modelId="{DC06BD02-FF73-4EC2-9481-A094F6AF4A89}" type="pres">
      <dgm:prSet presAssocID="{632401B8-B4DD-491A-BAE1-49563CB3145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ABAAF2C-1A23-481A-AA2E-2817F605E767}" type="pres">
      <dgm:prSet presAssocID="{29B2EFC1-CA22-40C4-B1FC-780CB1F3FF76}" presName="hierRoot1" presStyleCnt="0">
        <dgm:presLayoutVars>
          <dgm:hierBranch val="init"/>
        </dgm:presLayoutVars>
      </dgm:prSet>
      <dgm:spPr/>
    </dgm:pt>
    <dgm:pt modelId="{FB8BFC67-A3B8-4F2C-BDC2-EA0442A7DC5B}" type="pres">
      <dgm:prSet presAssocID="{29B2EFC1-CA22-40C4-B1FC-780CB1F3FF76}" presName="rootComposite1" presStyleCnt="0"/>
      <dgm:spPr/>
    </dgm:pt>
    <dgm:pt modelId="{12AFDEE5-DFCF-4D5A-82F8-3055B724202A}" type="pres">
      <dgm:prSet presAssocID="{29B2EFC1-CA22-40C4-B1FC-780CB1F3FF7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5EB04B-D9FC-4347-A061-CDEED1F49359}" type="pres">
      <dgm:prSet presAssocID="{29B2EFC1-CA22-40C4-B1FC-780CB1F3FF7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3EE9743-0869-4D20-8220-2977DECBC3A9}" type="pres">
      <dgm:prSet presAssocID="{29B2EFC1-CA22-40C4-B1FC-780CB1F3FF76}" presName="hierChild2" presStyleCnt="0"/>
      <dgm:spPr/>
    </dgm:pt>
    <dgm:pt modelId="{2DCCA2FE-4F31-4D5A-B61F-42699F746759}" type="pres">
      <dgm:prSet presAssocID="{EF000F2E-A94F-407D-9FD2-03381BC494A9}" presName="Name37" presStyleLbl="parChTrans1D2" presStyleIdx="0" presStyleCnt="2"/>
      <dgm:spPr/>
      <dgm:t>
        <a:bodyPr/>
        <a:lstStyle/>
        <a:p>
          <a:endParaRPr lang="ru-RU"/>
        </a:p>
      </dgm:t>
    </dgm:pt>
    <dgm:pt modelId="{E8E3183D-D936-40A1-9146-AB13AF1CFA56}" type="pres">
      <dgm:prSet presAssocID="{0E7063E2-5D1A-4341-BB80-D1109BA2E6FD}" presName="hierRoot2" presStyleCnt="0">
        <dgm:presLayoutVars>
          <dgm:hierBranch val="init"/>
        </dgm:presLayoutVars>
      </dgm:prSet>
      <dgm:spPr/>
    </dgm:pt>
    <dgm:pt modelId="{C371BF67-4C7F-4A31-AD53-C21107B6725E}" type="pres">
      <dgm:prSet presAssocID="{0E7063E2-5D1A-4341-BB80-D1109BA2E6FD}" presName="rootComposite" presStyleCnt="0"/>
      <dgm:spPr/>
    </dgm:pt>
    <dgm:pt modelId="{8C15FF08-338C-4B08-BD73-FBD6B270A94B}" type="pres">
      <dgm:prSet presAssocID="{0E7063E2-5D1A-4341-BB80-D1109BA2E6FD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64FD71-A109-4E2C-A854-1860CC292095}" type="pres">
      <dgm:prSet presAssocID="{0E7063E2-5D1A-4341-BB80-D1109BA2E6FD}" presName="rootConnector" presStyleLbl="node2" presStyleIdx="0" presStyleCnt="2"/>
      <dgm:spPr/>
      <dgm:t>
        <a:bodyPr/>
        <a:lstStyle/>
        <a:p>
          <a:endParaRPr lang="ru-RU"/>
        </a:p>
      </dgm:t>
    </dgm:pt>
    <dgm:pt modelId="{BCB8968C-FD82-477A-9A00-EB42B88D678F}" type="pres">
      <dgm:prSet presAssocID="{0E7063E2-5D1A-4341-BB80-D1109BA2E6FD}" presName="hierChild4" presStyleCnt="0"/>
      <dgm:spPr/>
    </dgm:pt>
    <dgm:pt modelId="{109FFF3D-9B71-4B64-A670-A5B7B37ADD4D}" type="pres">
      <dgm:prSet presAssocID="{0E7063E2-5D1A-4341-BB80-D1109BA2E6FD}" presName="hierChild5" presStyleCnt="0"/>
      <dgm:spPr/>
    </dgm:pt>
    <dgm:pt modelId="{73854743-577C-4C4E-AE50-D88395D82417}" type="pres">
      <dgm:prSet presAssocID="{C694C7D9-776A-469B-ADDF-A7E7679C3376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3AD4994-AA7E-41E4-9227-47BFEA18A070}" type="pres">
      <dgm:prSet presAssocID="{A3467738-4F25-4CAD-B81C-C55F66EF6D65}" presName="hierRoot2" presStyleCnt="0">
        <dgm:presLayoutVars>
          <dgm:hierBranch val="init"/>
        </dgm:presLayoutVars>
      </dgm:prSet>
      <dgm:spPr/>
    </dgm:pt>
    <dgm:pt modelId="{082E9EDC-D3EC-4BAD-9380-935EBDE9CA6F}" type="pres">
      <dgm:prSet presAssocID="{A3467738-4F25-4CAD-B81C-C55F66EF6D65}" presName="rootComposite" presStyleCnt="0"/>
      <dgm:spPr/>
    </dgm:pt>
    <dgm:pt modelId="{08577D5C-EFD6-4094-9392-A91DA8A517DC}" type="pres">
      <dgm:prSet presAssocID="{A3467738-4F25-4CAD-B81C-C55F66EF6D65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64D8D00-663E-4C38-AFF6-D69B34CB24F9}" type="pres">
      <dgm:prSet presAssocID="{A3467738-4F25-4CAD-B81C-C55F66EF6D65}" presName="rootConnector" presStyleLbl="node2" presStyleIdx="1" presStyleCnt="2"/>
      <dgm:spPr/>
      <dgm:t>
        <a:bodyPr/>
        <a:lstStyle/>
        <a:p>
          <a:endParaRPr lang="ru-RU"/>
        </a:p>
      </dgm:t>
    </dgm:pt>
    <dgm:pt modelId="{3D1CCD8F-8253-4B6F-8FE6-C9A8F57FFD87}" type="pres">
      <dgm:prSet presAssocID="{A3467738-4F25-4CAD-B81C-C55F66EF6D65}" presName="hierChild4" presStyleCnt="0"/>
      <dgm:spPr/>
    </dgm:pt>
    <dgm:pt modelId="{B9E2863F-C252-430E-B4CB-98F621FC2F8B}" type="pres">
      <dgm:prSet presAssocID="{A3467738-4F25-4CAD-B81C-C55F66EF6D65}" presName="hierChild5" presStyleCnt="0"/>
      <dgm:spPr/>
    </dgm:pt>
    <dgm:pt modelId="{CD855BA4-CC7E-419B-8A63-1BF4C5A335FC}" type="pres">
      <dgm:prSet presAssocID="{29B2EFC1-CA22-40C4-B1FC-780CB1F3FF76}" presName="hierChild3" presStyleCnt="0"/>
      <dgm:spPr/>
    </dgm:pt>
  </dgm:ptLst>
  <dgm:cxnLst>
    <dgm:cxn modelId="{1C59891B-F4F3-4406-8E02-F9E035330200}" type="presOf" srcId="{EF000F2E-A94F-407D-9FD2-03381BC494A9}" destId="{2DCCA2FE-4F31-4D5A-B61F-42699F746759}" srcOrd="0" destOrd="0" presId="urn:microsoft.com/office/officeart/2005/8/layout/orgChart1"/>
    <dgm:cxn modelId="{A97155A1-4BCC-4CD3-B638-2E3E495AE43C}" type="presOf" srcId="{0E7063E2-5D1A-4341-BB80-D1109BA2E6FD}" destId="{8C15FF08-338C-4B08-BD73-FBD6B270A94B}" srcOrd="0" destOrd="0" presId="urn:microsoft.com/office/officeart/2005/8/layout/orgChart1"/>
    <dgm:cxn modelId="{EECCF1B1-CA48-402C-B11E-14F20478851B}" type="presOf" srcId="{A3467738-4F25-4CAD-B81C-C55F66EF6D65}" destId="{08577D5C-EFD6-4094-9392-A91DA8A517DC}" srcOrd="0" destOrd="0" presId="urn:microsoft.com/office/officeart/2005/8/layout/orgChart1"/>
    <dgm:cxn modelId="{3232E1FE-AD70-42DE-AD68-6900095C5DAB}" srcId="{632401B8-B4DD-491A-BAE1-49563CB3145D}" destId="{29B2EFC1-CA22-40C4-B1FC-780CB1F3FF76}" srcOrd="0" destOrd="0" parTransId="{B4182E11-4E20-4EF1-BD44-A58C0EAB55A0}" sibTransId="{EEC91A44-BEE0-473B-9C9C-79B7AD2E01D3}"/>
    <dgm:cxn modelId="{1664471E-E479-4843-BAF8-9DD31677717A}" type="presOf" srcId="{29B2EFC1-CA22-40C4-B1FC-780CB1F3FF76}" destId="{12AFDEE5-DFCF-4D5A-82F8-3055B724202A}" srcOrd="0" destOrd="0" presId="urn:microsoft.com/office/officeart/2005/8/layout/orgChart1"/>
    <dgm:cxn modelId="{BD4565A3-C439-48A5-9320-A844CD1AF280}" type="presOf" srcId="{A3467738-4F25-4CAD-B81C-C55F66EF6D65}" destId="{264D8D00-663E-4C38-AFF6-D69B34CB24F9}" srcOrd="1" destOrd="0" presId="urn:microsoft.com/office/officeart/2005/8/layout/orgChart1"/>
    <dgm:cxn modelId="{C0B9C89D-07BA-4C13-B8BE-9C5295235AE8}" srcId="{29B2EFC1-CA22-40C4-B1FC-780CB1F3FF76}" destId="{0E7063E2-5D1A-4341-BB80-D1109BA2E6FD}" srcOrd="0" destOrd="0" parTransId="{EF000F2E-A94F-407D-9FD2-03381BC494A9}" sibTransId="{2C466F5E-0166-44F4-B89E-5F44BE7D3A6E}"/>
    <dgm:cxn modelId="{038E255B-A9D3-4916-8945-49962749AA10}" type="presOf" srcId="{0E7063E2-5D1A-4341-BB80-D1109BA2E6FD}" destId="{AF64FD71-A109-4E2C-A854-1860CC292095}" srcOrd="1" destOrd="0" presId="urn:microsoft.com/office/officeart/2005/8/layout/orgChart1"/>
    <dgm:cxn modelId="{D1F53265-3CCB-4784-9AC6-0BF7765291DF}" srcId="{29B2EFC1-CA22-40C4-B1FC-780CB1F3FF76}" destId="{A3467738-4F25-4CAD-B81C-C55F66EF6D65}" srcOrd="1" destOrd="0" parTransId="{C694C7D9-776A-469B-ADDF-A7E7679C3376}" sibTransId="{ABCD5093-0B2F-46F7-8134-566130F6D2D7}"/>
    <dgm:cxn modelId="{ABEAEA5E-1D7D-404D-9FB0-20BCF98FED57}" type="presOf" srcId="{29B2EFC1-CA22-40C4-B1FC-780CB1F3FF76}" destId="{595EB04B-D9FC-4347-A061-CDEED1F49359}" srcOrd="1" destOrd="0" presId="urn:microsoft.com/office/officeart/2005/8/layout/orgChart1"/>
    <dgm:cxn modelId="{E507FF5C-E721-4243-ADED-6C91FEE4C1F8}" type="presOf" srcId="{C694C7D9-776A-469B-ADDF-A7E7679C3376}" destId="{73854743-577C-4C4E-AE50-D88395D82417}" srcOrd="0" destOrd="0" presId="urn:microsoft.com/office/officeart/2005/8/layout/orgChart1"/>
    <dgm:cxn modelId="{5B674019-2F0F-4C89-8545-500A01118426}" type="presOf" srcId="{632401B8-B4DD-491A-BAE1-49563CB3145D}" destId="{DC06BD02-FF73-4EC2-9481-A094F6AF4A89}" srcOrd="0" destOrd="0" presId="urn:microsoft.com/office/officeart/2005/8/layout/orgChart1"/>
    <dgm:cxn modelId="{2F27FB66-037A-4A6B-8F67-B9B5E065B2A2}" type="presParOf" srcId="{DC06BD02-FF73-4EC2-9481-A094F6AF4A89}" destId="{AABAAF2C-1A23-481A-AA2E-2817F605E767}" srcOrd="0" destOrd="0" presId="urn:microsoft.com/office/officeart/2005/8/layout/orgChart1"/>
    <dgm:cxn modelId="{F3A8D78B-DF4C-4485-8F76-61B120A9931D}" type="presParOf" srcId="{AABAAF2C-1A23-481A-AA2E-2817F605E767}" destId="{FB8BFC67-A3B8-4F2C-BDC2-EA0442A7DC5B}" srcOrd="0" destOrd="0" presId="urn:microsoft.com/office/officeart/2005/8/layout/orgChart1"/>
    <dgm:cxn modelId="{F3BFB76F-FA13-4435-8C83-468C9C546760}" type="presParOf" srcId="{FB8BFC67-A3B8-4F2C-BDC2-EA0442A7DC5B}" destId="{12AFDEE5-DFCF-4D5A-82F8-3055B724202A}" srcOrd="0" destOrd="0" presId="urn:microsoft.com/office/officeart/2005/8/layout/orgChart1"/>
    <dgm:cxn modelId="{68B0DEA1-E455-4EE2-BCBC-6B1CF82E89BA}" type="presParOf" srcId="{FB8BFC67-A3B8-4F2C-BDC2-EA0442A7DC5B}" destId="{595EB04B-D9FC-4347-A061-CDEED1F49359}" srcOrd="1" destOrd="0" presId="urn:microsoft.com/office/officeart/2005/8/layout/orgChart1"/>
    <dgm:cxn modelId="{1710021B-EBB6-4A4C-A0F4-654876DA18B2}" type="presParOf" srcId="{AABAAF2C-1A23-481A-AA2E-2817F605E767}" destId="{83EE9743-0869-4D20-8220-2977DECBC3A9}" srcOrd="1" destOrd="0" presId="urn:microsoft.com/office/officeart/2005/8/layout/orgChart1"/>
    <dgm:cxn modelId="{9FA2B455-0559-4AA3-B405-45E9621CE827}" type="presParOf" srcId="{83EE9743-0869-4D20-8220-2977DECBC3A9}" destId="{2DCCA2FE-4F31-4D5A-B61F-42699F746759}" srcOrd="0" destOrd="0" presId="urn:microsoft.com/office/officeart/2005/8/layout/orgChart1"/>
    <dgm:cxn modelId="{0C29A3DC-DA55-492B-81FC-3FACBB3EA3E7}" type="presParOf" srcId="{83EE9743-0869-4D20-8220-2977DECBC3A9}" destId="{E8E3183D-D936-40A1-9146-AB13AF1CFA56}" srcOrd="1" destOrd="0" presId="urn:microsoft.com/office/officeart/2005/8/layout/orgChart1"/>
    <dgm:cxn modelId="{65B33B24-AC07-45FB-A787-C579D9C53B66}" type="presParOf" srcId="{E8E3183D-D936-40A1-9146-AB13AF1CFA56}" destId="{C371BF67-4C7F-4A31-AD53-C21107B6725E}" srcOrd="0" destOrd="0" presId="urn:microsoft.com/office/officeart/2005/8/layout/orgChart1"/>
    <dgm:cxn modelId="{8227B134-1C4C-4D5C-B281-55CA99CAD06A}" type="presParOf" srcId="{C371BF67-4C7F-4A31-AD53-C21107B6725E}" destId="{8C15FF08-338C-4B08-BD73-FBD6B270A94B}" srcOrd="0" destOrd="0" presId="urn:microsoft.com/office/officeart/2005/8/layout/orgChart1"/>
    <dgm:cxn modelId="{0DA48359-D0E1-46D4-91AD-518771D6B830}" type="presParOf" srcId="{C371BF67-4C7F-4A31-AD53-C21107B6725E}" destId="{AF64FD71-A109-4E2C-A854-1860CC292095}" srcOrd="1" destOrd="0" presId="urn:microsoft.com/office/officeart/2005/8/layout/orgChart1"/>
    <dgm:cxn modelId="{CD7019E9-E290-4FCA-ABD6-F2E4B76F429B}" type="presParOf" srcId="{E8E3183D-D936-40A1-9146-AB13AF1CFA56}" destId="{BCB8968C-FD82-477A-9A00-EB42B88D678F}" srcOrd="1" destOrd="0" presId="urn:microsoft.com/office/officeart/2005/8/layout/orgChart1"/>
    <dgm:cxn modelId="{B8784E31-5147-48A4-8232-95E54F3B47E9}" type="presParOf" srcId="{E8E3183D-D936-40A1-9146-AB13AF1CFA56}" destId="{109FFF3D-9B71-4B64-A670-A5B7B37ADD4D}" srcOrd="2" destOrd="0" presId="urn:microsoft.com/office/officeart/2005/8/layout/orgChart1"/>
    <dgm:cxn modelId="{68EAD987-B84C-4471-B494-79400D9D87CD}" type="presParOf" srcId="{83EE9743-0869-4D20-8220-2977DECBC3A9}" destId="{73854743-577C-4C4E-AE50-D88395D82417}" srcOrd="2" destOrd="0" presId="urn:microsoft.com/office/officeart/2005/8/layout/orgChart1"/>
    <dgm:cxn modelId="{C62D6499-4C5F-4391-B5CE-8B9CF935112F}" type="presParOf" srcId="{83EE9743-0869-4D20-8220-2977DECBC3A9}" destId="{03AD4994-AA7E-41E4-9227-47BFEA18A070}" srcOrd="3" destOrd="0" presId="urn:microsoft.com/office/officeart/2005/8/layout/orgChart1"/>
    <dgm:cxn modelId="{B02EBFEA-9DC5-49C4-BE98-44F1A42AC359}" type="presParOf" srcId="{03AD4994-AA7E-41E4-9227-47BFEA18A070}" destId="{082E9EDC-D3EC-4BAD-9380-935EBDE9CA6F}" srcOrd="0" destOrd="0" presId="urn:microsoft.com/office/officeart/2005/8/layout/orgChart1"/>
    <dgm:cxn modelId="{21EE0487-7CC2-405D-9CF5-4D122291F2EC}" type="presParOf" srcId="{082E9EDC-D3EC-4BAD-9380-935EBDE9CA6F}" destId="{08577D5C-EFD6-4094-9392-A91DA8A517DC}" srcOrd="0" destOrd="0" presId="urn:microsoft.com/office/officeart/2005/8/layout/orgChart1"/>
    <dgm:cxn modelId="{8C1EC7AE-4E9D-4A0A-8C6D-52BCA170C9FF}" type="presParOf" srcId="{082E9EDC-D3EC-4BAD-9380-935EBDE9CA6F}" destId="{264D8D00-663E-4C38-AFF6-D69B34CB24F9}" srcOrd="1" destOrd="0" presId="urn:microsoft.com/office/officeart/2005/8/layout/orgChart1"/>
    <dgm:cxn modelId="{66B6E24C-618A-4819-AC36-CD59C4B57950}" type="presParOf" srcId="{03AD4994-AA7E-41E4-9227-47BFEA18A070}" destId="{3D1CCD8F-8253-4B6F-8FE6-C9A8F57FFD87}" srcOrd="1" destOrd="0" presId="urn:microsoft.com/office/officeart/2005/8/layout/orgChart1"/>
    <dgm:cxn modelId="{56688E4A-0F15-4EDC-B149-637C510DF62E}" type="presParOf" srcId="{03AD4994-AA7E-41E4-9227-47BFEA18A070}" destId="{B9E2863F-C252-430E-B4CB-98F621FC2F8B}" srcOrd="2" destOrd="0" presId="urn:microsoft.com/office/officeart/2005/8/layout/orgChart1"/>
    <dgm:cxn modelId="{2637A116-2168-41AD-BF24-2213EC060689}" type="presParOf" srcId="{AABAAF2C-1A23-481A-AA2E-2817F605E767}" destId="{CD855BA4-CC7E-419B-8A63-1BF4C5A335FC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854743-577C-4C4E-AE50-D88395D82417}">
      <dsp:nvSpPr>
        <dsp:cNvPr id="0" name=""/>
        <dsp:cNvSpPr/>
      </dsp:nvSpPr>
      <dsp:spPr>
        <a:xfrm>
          <a:off x="2088232" y="1565862"/>
          <a:ext cx="1142779" cy="3966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333"/>
              </a:lnTo>
              <a:lnTo>
                <a:pt x="1142779" y="198333"/>
              </a:lnTo>
              <a:lnTo>
                <a:pt x="1142779" y="3966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CCA2FE-4F31-4D5A-B61F-42699F746759}">
      <dsp:nvSpPr>
        <dsp:cNvPr id="0" name=""/>
        <dsp:cNvSpPr/>
      </dsp:nvSpPr>
      <dsp:spPr>
        <a:xfrm>
          <a:off x="945452" y="1565862"/>
          <a:ext cx="1142779" cy="396667"/>
        </a:xfrm>
        <a:custGeom>
          <a:avLst/>
          <a:gdLst/>
          <a:ahLst/>
          <a:cxnLst/>
          <a:rect l="0" t="0" r="0" b="0"/>
          <a:pathLst>
            <a:path>
              <a:moveTo>
                <a:pt x="1142779" y="0"/>
              </a:moveTo>
              <a:lnTo>
                <a:pt x="1142779" y="198333"/>
              </a:lnTo>
              <a:lnTo>
                <a:pt x="0" y="198333"/>
              </a:lnTo>
              <a:lnTo>
                <a:pt x="0" y="3966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AFDEE5-DFCF-4D5A-82F8-3055B724202A}">
      <dsp:nvSpPr>
        <dsp:cNvPr id="0" name=""/>
        <dsp:cNvSpPr/>
      </dsp:nvSpPr>
      <dsp:spPr>
        <a:xfrm>
          <a:off x="1143786" y="621416"/>
          <a:ext cx="1888891" cy="9444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Покой семян</a:t>
          </a:r>
          <a:endParaRPr lang="ru-RU" sz="2300" kern="1200" dirty="0"/>
        </a:p>
      </dsp:txBody>
      <dsp:txXfrm>
        <a:off x="1143786" y="621416"/>
        <a:ext cx="1888891" cy="944445"/>
      </dsp:txXfrm>
    </dsp:sp>
    <dsp:sp modelId="{8C15FF08-338C-4B08-BD73-FBD6B270A94B}">
      <dsp:nvSpPr>
        <dsp:cNvPr id="0" name=""/>
        <dsp:cNvSpPr/>
      </dsp:nvSpPr>
      <dsp:spPr>
        <a:xfrm>
          <a:off x="1006" y="1962529"/>
          <a:ext cx="1888891" cy="9444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Глубокий</a:t>
          </a:r>
          <a:endParaRPr lang="ru-RU" sz="2300" kern="1200" dirty="0"/>
        </a:p>
      </dsp:txBody>
      <dsp:txXfrm>
        <a:off x="1006" y="1962529"/>
        <a:ext cx="1888891" cy="944445"/>
      </dsp:txXfrm>
    </dsp:sp>
    <dsp:sp modelId="{08577D5C-EFD6-4094-9392-A91DA8A517DC}">
      <dsp:nvSpPr>
        <dsp:cNvPr id="0" name=""/>
        <dsp:cNvSpPr/>
      </dsp:nvSpPr>
      <dsp:spPr>
        <a:xfrm>
          <a:off x="2286565" y="1962529"/>
          <a:ext cx="1888891" cy="9444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Вынужденный</a:t>
          </a:r>
          <a:endParaRPr lang="ru-RU" sz="2300" kern="1200" dirty="0"/>
        </a:p>
      </dsp:txBody>
      <dsp:txXfrm>
        <a:off x="2286565" y="1962529"/>
        <a:ext cx="1888891" cy="9444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ffffff"/>
                </a:solidFill>
                <a:latin typeface="Book Antiqua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0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1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21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575DA710-6E48-4DA0-BC64-3741CFDBB319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37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372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56CE296-4E03-4B81-9BBE-D204BC7A5850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406008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406008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406008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24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08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67424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57200" y="406008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467424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45720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23964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02208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467424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457200" y="406008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8" name="PlaceHolder 5"/>
          <p:cNvSpPr>
            <a:spLocks noGrp="1"/>
          </p:cNvSpPr>
          <p:nvPr>
            <p:ph type="body"/>
          </p:nvPr>
        </p:nvSpPr>
        <p:spPr>
          <a:xfrm>
            <a:off x="467424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 type="body"/>
          </p:nvPr>
        </p:nvSpPr>
        <p:spPr>
          <a:xfrm>
            <a:off x="45720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4" name="PlaceHolder 6"/>
          <p:cNvSpPr>
            <a:spLocks noGrp="1"/>
          </p:cNvSpPr>
          <p:nvPr>
            <p:ph type="body"/>
          </p:nvPr>
        </p:nvSpPr>
        <p:spPr>
          <a:xfrm>
            <a:off x="323964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5" name="PlaceHolder 7"/>
          <p:cNvSpPr>
            <a:spLocks noGrp="1"/>
          </p:cNvSpPr>
          <p:nvPr>
            <p:ph type="body"/>
          </p:nvPr>
        </p:nvSpPr>
        <p:spPr>
          <a:xfrm>
            <a:off x="6022080" y="4060080"/>
            <a:ext cx="26496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708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406008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4060080"/>
            <a:ext cx="8229240" cy="224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21920" y="1371600"/>
            <a:ext cx="8229240" cy="1828440"/>
          </a:xfrm>
          <a:prstGeom prst="rect">
            <a:avLst/>
          </a:prstGeom>
        </p:spPr>
        <p:txBody>
          <a:bodyPr lIns="45720" rIns="45720" tIns="0" bIns="0" anchor="b">
            <a:norm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 cap="all">
                <a:solidFill>
                  <a:srgbClr val="e9d596"/>
                </a:solidFill>
                <a:latin typeface="Lucida Sans"/>
              </a:rPr>
              <a:t>Образец заголовка</a:t>
            </a:r>
            <a:endParaRPr b="0" lang="ru-RU" sz="4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fld id="{20E6CDBA-F362-44E6-9D4B-9210483DB9E3}" type="datetime1">
              <a:rPr b="0" lang="ru-RU" sz="1200" spc="-1" strike="noStrike">
                <a:solidFill>
                  <a:srgbClr val="bcbcbc"/>
                </a:solidFill>
                <a:latin typeface="Book Antiqua"/>
              </a:rPr>
              <a:t>07.09.2020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5DB3C36F-CD87-43C0-AAAE-0763F62E9323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200" spc="-1" strike="noStrike">
                <a:solidFill>
                  <a:srgbClr val="ffffff"/>
                </a:solidFill>
                <a:latin typeface="Book Antiqua"/>
              </a:rPr>
              <a:t>Второй уровень структуры</a:t>
            </a:r>
            <a:endParaRPr b="0" lang="ru-RU" sz="2200" spc="-1" strike="noStrike">
              <a:solidFill>
                <a:srgbClr val="ffffff"/>
              </a:solidFill>
              <a:latin typeface="Book Antiqu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Третий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Четвёртый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Пятый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Шестой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Седьмой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</a:rPr>
              <a:t>Образец заголовка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548640" indent="-41112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Образец текста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lvl="1" marL="868680" indent="-28296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400" spc="-1" strike="noStrike">
                <a:solidFill>
                  <a:srgbClr val="ffffff"/>
                </a:solidFill>
                <a:latin typeface="Book Antiqua"/>
              </a:rPr>
              <a:t>Второй уровень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lvl="2" marL="1134000" indent="-228240">
              <a:lnSpc>
                <a:spcPct val="100000"/>
              </a:lnSpc>
              <a:spcBef>
                <a:spcPts val="439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2200" spc="-1" strike="noStrike">
                <a:solidFill>
                  <a:srgbClr val="ffffff"/>
                </a:solidFill>
                <a:latin typeface="Book Antiqua"/>
              </a:rPr>
              <a:t>Третий уровень</a:t>
            </a:r>
            <a:endParaRPr b="0" lang="ru-RU" sz="2200" spc="-1" strike="noStrike">
              <a:solidFill>
                <a:srgbClr val="ffffff"/>
              </a:solidFill>
              <a:latin typeface="Book Antiqua"/>
            </a:endParaRPr>
          </a:p>
          <a:p>
            <a:pPr lvl="3" marL="1353240" indent="-18252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4" marL="1545480" indent="-18252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Пятый уровень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fld id="{EC491EAD-6D25-47FB-8FE7-5BBF21C92EAF}" type="datetime1">
              <a:rPr b="0" lang="ru-RU" sz="1200" spc="-1" strike="noStrike">
                <a:solidFill>
                  <a:srgbClr val="bcbcbc"/>
                </a:solidFill>
                <a:latin typeface="Book Antiqua"/>
              </a:rPr>
              <a:t>07.09.2020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121B986B-882E-4FF2-BAFB-FF6E77430DE2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</a:rPr>
              <a:t>Образец заголовка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fld id="{1E137F60-C250-4F26-94ED-6564E2B8C36E}" type="datetime1">
              <a:rPr b="0" lang="ru-RU" sz="1200" spc="-1" strike="noStrike">
                <a:solidFill>
                  <a:srgbClr val="bcbcbc"/>
                </a:solidFill>
                <a:latin typeface="Book Antiqua"/>
              </a:rPr>
              <a:t>07.09.2020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B635B191-8AFC-46D6-B85C-8045D9BB001C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200" spc="-1" strike="noStrike">
                <a:solidFill>
                  <a:srgbClr val="ffffff"/>
                </a:solidFill>
                <a:latin typeface="Book Antiqua"/>
              </a:rPr>
              <a:t>Второй уровень структуры</a:t>
            </a:r>
            <a:endParaRPr b="0" lang="ru-RU" sz="2200" spc="-1" strike="noStrike">
              <a:solidFill>
                <a:srgbClr val="ffffff"/>
              </a:solidFill>
              <a:latin typeface="Book Antiqu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Третий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Четвёртый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Пятый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Шестой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Седьмой уровень структуры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</a:rPr>
              <a:t>Образец заголовка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548640" indent="-41112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Образец текста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lvl="1" marL="868680" indent="-28296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400" spc="-1" strike="noStrike">
                <a:solidFill>
                  <a:srgbClr val="ffffff"/>
                </a:solidFill>
                <a:latin typeface="Book Antiqua"/>
              </a:rPr>
              <a:t>Второй уровень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lvl="2" marL="1134000" indent="-228240">
              <a:lnSpc>
                <a:spcPct val="100000"/>
              </a:lnSpc>
              <a:spcBef>
                <a:spcPts val="439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2200" spc="-1" strike="noStrike">
                <a:solidFill>
                  <a:srgbClr val="ffffff"/>
                </a:solidFill>
                <a:latin typeface="Book Antiqua"/>
              </a:rPr>
              <a:t>Третий уровень</a:t>
            </a:r>
            <a:endParaRPr b="0" lang="ru-RU" sz="2200" spc="-1" strike="noStrike">
              <a:solidFill>
                <a:srgbClr val="ffffff"/>
              </a:solidFill>
              <a:latin typeface="Book Antiqua"/>
            </a:endParaRPr>
          </a:p>
          <a:p>
            <a:pPr lvl="3" marL="1353240" indent="-18252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4" marL="1545480" indent="-18252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Пятый уровень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fld id="{DCD4900F-71F6-43A0-BA44-A13164CBCAB8}" type="datetime1">
              <a:rPr b="0" lang="ru-RU" sz="1200" spc="-1" strike="noStrike">
                <a:solidFill>
                  <a:srgbClr val="bcbcbc"/>
                </a:solidFill>
                <a:latin typeface="Book Antiqua"/>
              </a:rPr>
              <a:t>07.09.2020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5BD22439-3979-4956-9232-C2EDC6B4C6CD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e9d596"/>
                </a:solidFill>
                <a:latin typeface="Lucida Sans"/>
              </a:rPr>
              <a:t>Образец заголовка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548640" indent="-411120">
              <a:lnSpc>
                <a:spcPct val="100000"/>
              </a:lnSpc>
              <a:spcBef>
                <a:spcPts val="519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600" spc="-1" strike="noStrike">
                <a:solidFill>
                  <a:srgbClr val="ffffff"/>
                </a:solidFill>
                <a:latin typeface="Book Antiqua"/>
              </a:rPr>
              <a:t>Образец текста</a:t>
            </a: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  <a:p>
            <a:pPr lvl="1" marL="868680" indent="-28296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400" spc="-1" strike="noStrike">
                <a:solidFill>
                  <a:srgbClr val="ffffff"/>
                </a:solidFill>
                <a:latin typeface="Book Antiqua"/>
              </a:rPr>
              <a:t>Второй уровень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lvl="2" marL="1134000" indent="-22824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Третий уровень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3" marL="1353240" indent="-18252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1800" spc="-1" strike="noStrike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  <a:p>
            <a:pPr lvl="4" marL="1545480" indent="-18252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1800" spc="-1" strike="noStrike">
                <a:solidFill>
                  <a:srgbClr val="ffffff"/>
                </a:solidFill>
                <a:latin typeface="Book Antiqua"/>
              </a:rPr>
              <a:t>Пятый уровень</a:t>
            </a: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548640" indent="-411120">
              <a:lnSpc>
                <a:spcPct val="100000"/>
              </a:lnSpc>
              <a:spcBef>
                <a:spcPts val="519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lang="ru-RU" sz="2600" spc="-1" strike="noStrike">
                <a:solidFill>
                  <a:srgbClr val="ffffff"/>
                </a:solidFill>
                <a:latin typeface="Book Antiqua"/>
              </a:rPr>
              <a:t>Образец текста</a:t>
            </a: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  <a:p>
            <a:pPr lvl="1" marL="868680" indent="-28296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b="0" lang="ru-RU" sz="2400" spc="-1" strike="noStrike">
                <a:solidFill>
                  <a:srgbClr val="ffffff"/>
                </a:solidFill>
                <a:latin typeface="Book Antiqua"/>
              </a:rPr>
              <a:t>Второй уровень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lvl="2" marL="1134000" indent="-22824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b="0" lang="ru-RU" sz="2000" spc="-1" strike="noStrike">
                <a:solidFill>
                  <a:srgbClr val="ffffff"/>
                </a:solidFill>
                <a:latin typeface="Book Antiqua"/>
              </a:rPr>
              <a:t>Третий уровень</a:t>
            </a:r>
            <a:endParaRPr b="0" lang="ru-RU" sz="2000" spc="-1" strike="noStrike">
              <a:solidFill>
                <a:srgbClr val="ffffff"/>
              </a:solidFill>
              <a:latin typeface="Book Antiqua"/>
            </a:endParaRPr>
          </a:p>
          <a:p>
            <a:pPr lvl="3" marL="1353240" indent="-18252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b="0" lang="ru-RU" sz="1800" spc="-1" strike="noStrike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  <a:p>
            <a:pPr lvl="4" marL="1545480" indent="-18252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b="0" lang="ru-RU" sz="1800" spc="-1" strike="noStrike">
                <a:solidFill>
                  <a:srgbClr val="ffffff"/>
                </a:solidFill>
                <a:latin typeface="Book Antiqua"/>
              </a:rPr>
              <a:t>Пятый уровень</a:t>
            </a:r>
            <a:endParaRPr b="0" lang="ru-RU" sz="1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fld id="{DE7B861F-25C2-47A7-B73B-E733F3030B58}" type="datetime1">
              <a:rPr b="0" lang="ru-RU" sz="1200" spc="-1" strike="noStrike">
                <a:solidFill>
                  <a:srgbClr val="bcbcbc"/>
                </a:solidFill>
                <a:latin typeface="Book Antiqua"/>
              </a:rPr>
              <a:t>07.09.2020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rIns="90000" tIns="45000" bIns="4500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69" name="PlaceHolder 6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1398A462-4FF6-4E00-B4BB-C7C9E867C6B1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52.xml"/><Relationship Id="rId3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5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52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52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2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3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52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52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52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2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hyperlink" Target="file:///E:/&#1050;&#1083;&#1072;&#1089;&#1089;&#1080;&#1092;&#1080;&#1082;&#1072;&#1094;&#1080;&#1103;%20&#1089;&#1086;&#1088;&#1085;&#1099;&#1093;%20&#1088;&#1072;&#1089;&#1090;&#1077;&#1085;&#1080;1.doc" TargetMode="External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52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18.gif"/><Relationship Id="rId2" Type="http://schemas.openxmlformats.org/officeDocument/2006/relationships/slideLayout" Target="../slideLayouts/slideLayout5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52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52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52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52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52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52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image" Target="../media/image26.jpeg"/><Relationship Id="rId3" Type="http://schemas.openxmlformats.org/officeDocument/2006/relationships/slideLayout" Target="../slideLayouts/slideLayout5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jpeg"/><Relationship Id="rId3" Type="http://schemas.openxmlformats.org/officeDocument/2006/relationships/slideLayout" Target="../slideLayouts/slideLayout52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2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52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52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comments" Target="../comments/comment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5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5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395640" y="1989000"/>
            <a:ext cx="8568720" cy="1797120"/>
          </a:xfrm>
          <a:prstGeom prst="rect">
            <a:avLst/>
          </a:prstGeom>
          <a:noFill/>
          <a:ln>
            <a:noFill/>
          </a:ln>
        </p:spPr>
        <p:txBody>
          <a:bodyPr lIns="45720" rIns="45720" tIns="0" bIns="0" anchor="b">
            <a:normAutofit/>
          </a:bodyPr>
          <a:p>
            <a:pPr>
              <a:lnSpc>
                <a:spcPct val="100000"/>
              </a:lnSpc>
            </a:pPr>
            <a:r>
              <a:rPr b="1" lang="ru-RU" sz="5800" spc="-1" strike="noStrike" cap="all">
                <a:solidFill>
                  <a:srgbClr val="00b050"/>
                </a:solidFill>
                <a:latin typeface="Lucida Sans"/>
              </a:rPr>
              <a:t>«Сорные Растения»</a:t>
            </a:r>
            <a:endParaRPr b="0" lang="ru-RU" sz="5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13" name="CustomShape 2"/>
          <p:cNvSpPr/>
          <p:nvPr/>
        </p:nvSpPr>
        <p:spPr>
          <a:xfrm>
            <a:off x="428760" y="357120"/>
            <a:ext cx="8143560" cy="7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СПб ГБПОУ «Садово-Архитектурный колледж»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14" name="TextShape 3"/>
          <p:cNvSpPr txBox="1"/>
          <p:nvPr/>
        </p:nvSpPr>
        <p:spPr>
          <a:xfrm>
            <a:off x="2952000" y="1862640"/>
            <a:ext cx="5040000" cy="657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ru-RU" sz="4000" spc="-1" strike="noStrike">
                <a:latin typeface="Arial"/>
              </a:rPr>
              <a:t>Презентация 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215" name="TextShape 4"/>
          <p:cNvSpPr txBox="1"/>
          <p:nvPr/>
        </p:nvSpPr>
        <p:spPr>
          <a:xfrm>
            <a:off x="1080000" y="6120000"/>
            <a:ext cx="7200000" cy="34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ru-RU" sz="1800" spc="-1" strike="noStrike">
                <a:latin typeface="Arial"/>
              </a:rPr>
              <a:t>Автор : Новикова Тамара Владимировна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7" dur="8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8" dur="8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160"/>
                            </p:stCondLst>
                            <p:childTnLst>
                              <p:par>
                                <p:cTn id="11" nodeType="after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5" dur="1000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41000"/>
          </a:bodyPr>
          <a:p>
            <a:pPr algn="ctr">
              <a:lnSpc>
                <a:spcPct val="100000"/>
              </a:lnSpc>
            </a:pPr>
            <a:br/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Подорожник большой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43" name="CustomShape 2"/>
          <p:cNvSpPr/>
          <p:nvPr/>
        </p:nvSpPr>
        <p:spPr>
          <a:xfrm>
            <a:off x="2915640" y="1700640"/>
            <a:ext cx="3528000" cy="4656960"/>
          </a:xfrm>
          <a:prstGeom prst="roundRect">
            <a:avLst>
              <a:gd name="adj" fmla="val 4167"/>
            </a:avLst>
          </a:prstGeom>
          <a:blipFill rotWithShape="0">
            <a:blip r:embed="rId1"/>
            <a:stretch>
              <a:fillRect/>
            </a:stretch>
          </a:blipFill>
          <a:ln cap="sq" w="76320">
            <a:solidFill>
              <a:srgbClr val="eaeaea"/>
            </a:solidFill>
            <a:miter/>
          </a:ln>
          <a:effectLst>
            <a:reflection algn="bl" blurRad="12700" dir="5400000" dist="5000" endPos="28000" rotWithShape="0" stA="33000" sy="-100000"/>
          </a:effectLst>
          <a:scene3d>
            <a:camera prst="orthographicFront"/>
            <a:lightRig dir="t" rig="threeP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style>
          <a:lnRef idx="0"/>
          <a:fillRef idx="0"/>
          <a:effectRef idx="0"/>
          <a:fontRef idx="minor"/>
        </p:style>
      </p:sp>
      <p:sp>
        <p:nvSpPr>
          <p:cNvPr id="244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4CCA7E07-07E2-4418-AFFE-6BBA8C1371B6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10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41000"/>
          </a:bodyPr>
          <a:p>
            <a:pPr algn="ctr">
              <a:lnSpc>
                <a:spcPct val="100000"/>
              </a:lnSpc>
            </a:pPr>
            <a:br/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Пустырник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46" name="CustomShape 2"/>
          <p:cNvSpPr/>
          <p:nvPr/>
        </p:nvSpPr>
        <p:spPr>
          <a:xfrm>
            <a:off x="2627640" y="1628640"/>
            <a:ext cx="3807000" cy="4525560"/>
          </a:xfrm>
          <a:prstGeom prst="snip2DiagRect">
            <a:avLst>
              <a:gd name="adj1" fmla="val 0"/>
              <a:gd name="adj2" fmla="val 16667"/>
            </a:avLst>
          </a:prstGeom>
          <a:blipFill rotWithShape="0">
            <a:blip r:embed="rId1"/>
            <a:stretch>
              <a:fillRect/>
            </a:stretch>
          </a:blipFill>
          <a:ln cap="sq" w="88920">
            <a:solidFill>
              <a:srgbClr val="ffffff"/>
            </a:solidFill>
            <a:miter/>
          </a:ln>
          <a:effectLst>
            <a:outerShdw algn="tl" blurRad="88900" rotWithShape="0">
              <a:srgbClr val="000000">
                <a:alpha val="4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0"/>
          <a:fillRef idx="0"/>
          <a:effectRef idx="0"/>
          <a:fontRef idx="minor"/>
        </p:style>
      </p:sp>
      <p:sp>
        <p:nvSpPr>
          <p:cNvPr id="247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22F3C490-5779-4BDA-AF0E-4D1B1AD02955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11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41000"/>
          </a:bodyPr>
          <a:p>
            <a:pPr algn="ctr">
              <a:lnSpc>
                <a:spcPct val="100000"/>
              </a:lnSpc>
            </a:pPr>
            <a:br/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Душица обыкновенная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249" name="Picture 2" descr=""/>
          <p:cNvPicPr/>
          <p:nvPr/>
        </p:nvPicPr>
        <p:blipFill>
          <a:blip r:embed="rId1"/>
          <a:stretch/>
        </p:blipFill>
        <p:spPr>
          <a:xfrm>
            <a:off x="2843640" y="1496520"/>
            <a:ext cx="3672000" cy="51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0" name="TextShape 2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BF828F70-34F6-4366-94C0-29B2663EEFE7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12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41000"/>
          </a:bodyPr>
          <a:p>
            <a:pPr algn="ctr">
              <a:lnSpc>
                <a:spcPct val="100000"/>
              </a:lnSpc>
            </a:pPr>
            <a:br/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Полынь горькая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252" name="Picture 2" descr=""/>
          <p:cNvPicPr/>
          <p:nvPr/>
        </p:nvPicPr>
        <p:blipFill>
          <a:blip r:embed="rId1"/>
          <a:stretch/>
        </p:blipFill>
        <p:spPr>
          <a:xfrm>
            <a:off x="2275920" y="1845000"/>
            <a:ext cx="3942360" cy="43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3" name="TextShape 2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73AC20F8-909F-463D-9928-241AAB71226B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13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26000"/>
          </a:bodyPr>
          <a:p>
            <a:pPr algn="ctr">
              <a:lnSpc>
                <a:spcPct val="100000"/>
              </a:lnSpc>
            </a:pPr>
            <a:br/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Боярышник кроваво-красный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55" name="CustomShape 2"/>
          <p:cNvSpPr/>
          <p:nvPr/>
        </p:nvSpPr>
        <p:spPr>
          <a:xfrm>
            <a:off x="1359360" y="1556640"/>
            <a:ext cx="6452640" cy="4839480"/>
          </a:xfrm>
          <a:prstGeom prst="round2DiagRect">
            <a:avLst>
              <a:gd name="adj1" fmla="val 16667"/>
              <a:gd name="adj2" fmla="val 0"/>
            </a:avLst>
          </a:prstGeom>
          <a:blipFill rotWithShape="0">
            <a:blip r:embed="rId1"/>
            <a:stretch>
              <a:fillRect/>
            </a:stretch>
          </a:blipFill>
          <a:ln cap="sq" w="88920">
            <a:solidFill>
              <a:srgbClr val="ffffff"/>
            </a:solidFill>
            <a:miter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256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883A6494-F8D8-4775-961F-51509EA86970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14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gradFill rotWithShape="0">
            <a:gsLst>
              <a:gs pos="0">
                <a:srgbClr val="fbf9f6"/>
              </a:gs>
              <a:gs pos="100000">
                <a:srgbClr val="ded1a8"/>
              </a:gs>
            </a:gsLst>
            <a:path path="circle"/>
          </a:gradFill>
          <a:ln w="9360">
            <a:solidFill>
              <a:srgbClr val="998846"/>
            </a:solidFill>
            <a:round/>
          </a:ln>
          <a:effectLst>
            <a:outerShdw dist="101314" dir="2700000">
              <a:srgbClr val="000000">
                <a:alpha val="35000"/>
              </a:srgbClr>
            </a:outerShdw>
          </a:effectLst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0000"/>
                </a:solidFill>
                <a:latin typeface="Book Antiqua"/>
              </a:rPr>
              <a:t>Сорные ядовитые растения</a:t>
            </a:r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58" name="TextShape 2"/>
          <p:cNvSpPr txBox="1"/>
          <p:nvPr/>
        </p:nvSpPr>
        <p:spPr>
          <a:xfrm>
            <a:off x="457200" y="1600200"/>
            <a:ext cx="403812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Звездчатка злачная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Молочай обыкновенный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Паслен черный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Живокость посевная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Чемерица 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Полынь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Болиголов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Пролеска многолетняя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59" name="TextShape 3"/>
          <p:cNvSpPr txBox="1"/>
          <p:nvPr/>
        </p:nvSpPr>
        <p:spPr>
          <a:xfrm>
            <a:off x="4648320" y="1600200"/>
            <a:ext cx="403812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Ароник пятнистый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Калужница 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Ветреница лютичная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Белладонна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Безвременник осенний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Горчица полевая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Вех ядовитый 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75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Franklin Gothic Medium"/>
              </a:rPr>
              <a:t>Авран лекарственный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60" name="TextShape 4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56D1ED0B-B5C7-48D2-843F-2306A1390216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15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61" name="CustomShape 5"/>
          <p:cNvSpPr/>
          <p:nvPr/>
        </p:nvSpPr>
        <p:spPr>
          <a:xfrm>
            <a:off x="8244360" y="6309360"/>
            <a:ext cx="647640" cy="287640"/>
          </a:xfrm>
          <a:prstGeom prst="actionButtonEnd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7" dur="indefinite" restart="never" nodeType="tmRoot">
          <p:childTnLst>
            <p:seq>
              <p:cTn id="188" dur="indefinite" nodeType="mainSeq"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93" dur="80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94" dur="80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5" dur="80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720"/>
                            </p:stCondLst>
                            <p:childTnLst>
                              <p:par>
                                <p:cTn id="197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99" dur="80"/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00" dur="80"/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1" dur="80"/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520"/>
                            </p:stCondLst>
                            <p:childTnLst>
                              <p:par>
                                <p:cTn id="203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05" dur="80"/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06" dur="80"/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80"/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040"/>
                            </p:stCondLst>
                            <p:childTnLst>
                              <p:par>
                                <p:cTn id="209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11" dur="80"/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12" dur="80"/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3" dur="80"/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2760"/>
                            </p:stCondLst>
                            <p:childTnLst>
                              <p:par>
                                <p:cTn id="215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17" dur="80"/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18" dur="80"/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9" dur="80"/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120"/>
                            </p:stCondLst>
                            <p:childTnLst>
                              <p:par>
                                <p:cTn id="221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23" dur="80"/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24" dur="80"/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5" dur="80"/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400"/>
                            </p:stCondLst>
                            <p:childTnLst>
                              <p:par>
                                <p:cTn id="227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29" dur="80"/>
                                        <p:tgtEl>
                                          <p:spTgt spid="2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30" dur="80"/>
                                        <p:tgtEl>
                                          <p:spTgt spid="2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1" dur="80"/>
                                        <p:tgtEl>
                                          <p:spTgt spid="2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3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35" dur="80"/>
                                        <p:tgtEl>
                                          <p:spTgt spid="2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36" dur="80"/>
                                        <p:tgtEl>
                                          <p:spTgt spid="2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7" dur="80"/>
                                        <p:tgtEl>
                                          <p:spTgt spid="2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4600"/>
                            </p:stCondLst>
                            <p:childTnLst>
                              <p:par>
                                <p:cTn id="239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41" dur="80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42" dur="80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3" dur="80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5240"/>
                            </p:stCondLst>
                            <p:childTnLst>
                              <p:par>
                                <p:cTn id="245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47" dur="80"/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48" dur="80"/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9" dur="80"/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5640"/>
                            </p:stCondLst>
                            <p:childTnLst>
                              <p:par>
                                <p:cTn id="251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53" dur="80"/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54" dur="80"/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5" dur="80"/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6360"/>
                            </p:stCondLst>
                            <p:childTnLst>
                              <p:par>
                                <p:cTn id="257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59" dur="80"/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60" dur="80"/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1" dur="80"/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6800"/>
                            </p:stCondLst>
                            <p:childTnLst>
                              <p:par>
                                <p:cTn id="263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65" dur="80"/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66" dur="80"/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7" dur="80"/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7600"/>
                            </p:stCondLst>
                            <p:childTnLst>
                              <p:par>
                                <p:cTn id="269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71" dur="80"/>
                                        <p:tgtEl>
                                          <p:spTgt spid="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72" dur="80"/>
                                        <p:tgtEl>
                                          <p:spTgt spid="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3" dur="80"/>
                                        <p:tgtEl>
                                          <p:spTgt spid="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8200"/>
                            </p:stCondLst>
                            <p:childTnLst>
                              <p:par>
                                <p:cTn id="275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77" dur="80"/>
                                        <p:tgtEl>
                                          <p:spTgt spid="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78" dur="80"/>
                                        <p:tgtEl>
                                          <p:spTgt spid="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9" dur="80"/>
                                        <p:tgtEl>
                                          <p:spTgt spid="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8680"/>
                            </p:stCondLst>
                            <p:childTnLst>
                              <p:par>
                                <p:cTn id="281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83" dur="80"/>
                                        <p:tgtEl>
                                          <p:spTgt spid="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84" dur="80"/>
                                        <p:tgtEl>
                                          <p:spTgt spid="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5" dur="80"/>
                                        <p:tgtEl>
                                          <p:spTgt spid="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40000"/>
          </a:bodyPr>
          <a:p>
            <a:pPr algn="ctr">
              <a:lnSpc>
                <a:spcPct val="100000"/>
              </a:lnSpc>
            </a:pPr>
            <a:br/>
            <a:r>
              <a:rPr b="1" lang="ru-RU" sz="4400" spc="-1" strike="noStrike">
                <a:solidFill>
                  <a:srgbClr val="000000"/>
                </a:solidFill>
                <a:latin typeface="Franklin Gothic Medium"/>
              </a:rPr>
              <a:t>Паслен черный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63" name="CustomShape 2"/>
          <p:cNvSpPr/>
          <p:nvPr/>
        </p:nvSpPr>
        <p:spPr>
          <a:xfrm>
            <a:off x="2843640" y="1340640"/>
            <a:ext cx="3888000" cy="5184360"/>
          </a:xfrm>
          <a:prstGeom prst="roundRect">
            <a:avLst>
              <a:gd name="adj" fmla="val 8594"/>
            </a:avLst>
          </a:prstGeom>
          <a:blipFill rotWithShape="0">
            <a:blip r:embed="rId1"/>
            <a:stretch>
              <a:fillRect/>
            </a:stretch>
          </a:blipFill>
          <a:ln>
            <a:noFill/>
          </a:ln>
          <a:effectLst>
            <a:reflection algn="bl" blurRad="12700" dir="5400000" dist="5000" endPos="28000" rotWithShape="0" stA="38000" sy="-1000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264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12CAE628-6649-420D-BDE7-234A47AE9EAE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16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40000"/>
          </a:bodyPr>
          <a:p>
            <a:pPr algn="ctr">
              <a:lnSpc>
                <a:spcPct val="100000"/>
              </a:lnSpc>
            </a:pPr>
            <a:br/>
            <a:r>
              <a:rPr b="1" lang="ru-RU" sz="4400" spc="-1" strike="noStrike">
                <a:solidFill>
                  <a:srgbClr val="000000"/>
                </a:solidFill>
                <a:latin typeface="Franklin Gothic Medium"/>
              </a:rPr>
              <a:t>Чемерица 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266" name="Picture 2" descr="C:\Documents and Settings\студент(ка)\Рабочий стол\Медведева Л.А\чемерица.jpg"/>
          <p:cNvPicPr/>
          <p:nvPr/>
        </p:nvPicPr>
        <p:blipFill>
          <a:blip r:embed="rId1"/>
          <a:stretch/>
        </p:blipFill>
        <p:spPr>
          <a:xfrm>
            <a:off x="2483640" y="1196640"/>
            <a:ext cx="4104000" cy="5458680"/>
          </a:xfrm>
          <a:prstGeom prst="rect">
            <a:avLst/>
          </a:prstGeom>
          <a:ln cap="sq" w="190440">
            <a:solidFill>
              <a:srgbClr val="c8c6bd"/>
            </a:solidFill>
            <a:miter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prst="hardEdge" w="304800" h="152400"/>
            <a:extrusionClr>
              <a:srgbClr val="000000"/>
            </a:extrusionClr>
          </a:sp3d>
        </p:spPr>
      </p:pic>
      <p:sp>
        <p:nvSpPr>
          <p:cNvPr id="267" name="TextShape 2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548BAA75-0E0F-4B3C-B491-BED066350417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17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40000"/>
          </a:bodyPr>
          <a:p>
            <a:pPr algn="ctr">
              <a:lnSpc>
                <a:spcPct val="100000"/>
              </a:lnSpc>
            </a:pPr>
            <a:br/>
            <a:r>
              <a:rPr b="1" lang="ru-RU" sz="4400" spc="-1" strike="noStrike">
                <a:solidFill>
                  <a:srgbClr val="000000"/>
                </a:solidFill>
                <a:latin typeface="Franklin Gothic Medium"/>
              </a:rPr>
              <a:t>Болиголов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269" name="Picture 2" descr=""/>
          <p:cNvPicPr/>
          <p:nvPr/>
        </p:nvPicPr>
        <p:blipFill>
          <a:blip r:embed="rId1">
            <a:lum bright="12000"/>
          </a:blip>
          <a:stretch/>
        </p:blipFill>
        <p:spPr>
          <a:xfrm>
            <a:off x="2699640" y="1268640"/>
            <a:ext cx="3600000" cy="5408640"/>
          </a:xfrm>
          <a:prstGeom prst="rect">
            <a:avLst/>
          </a:prstGeom>
          <a:ln w="9360">
            <a:noFill/>
          </a:ln>
        </p:spPr>
      </p:pic>
      <p:sp>
        <p:nvSpPr>
          <p:cNvPr id="270" name="TextShape 2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DB5492B0-4659-441B-AB6D-6317D538D9EF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18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40000"/>
          </a:bodyPr>
          <a:p>
            <a:pPr algn="ctr">
              <a:lnSpc>
                <a:spcPct val="100000"/>
              </a:lnSpc>
            </a:pPr>
            <a:br/>
            <a:r>
              <a:rPr b="1" lang="ru-RU" sz="4400" spc="-1" strike="noStrike">
                <a:solidFill>
                  <a:srgbClr val="000000"/>
                </a:solidFill>
                <a:latin typeface="Franklin Gothic Medium"/>
              </a:rPr>
              <a:t>Вех ядовитый 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272" name="Picture 2" descr=""/>
          <p:cNvPicPr/>
          <p:nvPr/>
        </p:nvPicPr>
        <p:blipFill>
          <a:blip r:embed="rId1"/>
          <a:stretch/>
        </p:blipFill>
        <p:spPr>
          <a:xfrm>
            <a:off x="2267640" y="1556640"/>
            <a:ext cx="4176000" cy="5070600"/>
          </a:xfrm>
          <a:prstGeom prst="rect">
            <a:avLst/>
          </a:prstGeom>
          <a:ln w="9360">
            <a:noFill/>
          </a:ln>
        </p:spPr>
      </p:pic>
      <p:sp>
        <p:nvSpPr>
          <p:cNvPr id="273" name="TextShape 2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28D67B71-6CC3-44B0-8B91-613BC73D35C9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19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611640" y="1484640"/>
            <a:ext cx="8229240" cy="4801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marL="625320" indent="182520">
              <a:lnSpc>
                <a:spcPct val="100000"/>
              </a:lnSpc>
            </a:pPr>
            <a:r>
              <a:rPr b="1" lang="ru-RU" sz="4000" spc="-1" strike="noStrike">
                <a:solidFill>
                  <a:srgbClr val="ff0000"/>
                </a:solidFill>
                <a:latin typeface="Lucida Sans"/>
              </a:rPr>
              <a:t>Вопрос 1.</a:t>
            </a:r>
            <a:r>
              <a:rPr b="1" lang="ru-RU" sz="4000" spc="-1" strike="noStrike">
                <a:solidFill>
                  <a:srgbClr val="000000"/>
                </a:solidFill>
                <a:latin typeface="Lucida Sans"/>
              </a:rPr>
              <a:t> Сорняки, вред наносимый сорняками.</a:t>
            </a:r>
            <a:br/>
            <a:br/>
            <a:r>
              <a:rPr b="1" lang="ru-RU" sz="4000" spc="-1" strike="noStrike">
                <a:solidFill>
                  <a:srgbClr val="ff0000"/>
                </a:solidFill>
                <a:latin typeface="Lucida Sans"/>
              </a:rPr>
              <a:t>Вопрос 2. </a:t>
            </a:r>
            <a:r>
              <a:rPr b="1" lang="ru-RU" sz="4000" spc="-1" strike="noStrike">
                <a:solidFill>
                  <a:srgbClr val="000000"/>
                </a:solidFill>
                <a:latin typeface="Lucida Sans"/>
              </a:rPr>
              <a:t>Биологические особенности сорняков. </a:t>
            </a:r>
            <a:br/>
            <a:r>
              <a:rPr b="1" lang="ru-RU" sz="4000" spc="-1" strike="noStrike">
                <a:solidFill>
                  <a:srgbClr val="000000"/>
                </a:solidFill>
                <a:latin typeface="Lucida Sans"/>
              </a:rPr>
              <a:t>                                     </a:t>
            </a:r>
            <a:br/>
            <a:r>
              <a:rPr b="1" lang="ru-RU" sz="4000" spc="-1" strike="noStrike">
                <a:solidFill>
                  <a:srgbClr val="ff0000"/>
                </a:solidFill>
                <a:latin typeface="Lucida Sans"/>
              </a:rPr>
              <a:t>Вопрос 3.</a:t>
            </a:r>
            <a:r>
              <a:rPr b="1" lang="ru-RU" sz="4000" spc="-1" strike="noStrike">
                <a:solidFill>
                  <a:srgbClr val="000000"/>
                </a:solidFill>
                <a:latin typeface="Lucida Sans"/>
              </a:rPr>
              <a:t> Классификация сорняков .     </a:t>
            </a:r>
            <a:br/>
            <a:endParaRPr b="0" lang="ru-RU" sz="40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609480" y="285840"/>
            <a:ext cx="8229240" cy="8388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dir="t" rig="soft">
              <a:rot lat="0" lon="0" rev="16800000"/>
            </a:lightRig>
          </a:scene3d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743040" indent="-742680"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0000"/>
                </a:solidFill>
                <a:latin typeface="Lucida Sans"/>
              </a:rPr>
              <a:t> </a:t>
            </a:r>
            <a:r>
              <a:rPr b="1" lang="ru-RU" sz="4000" spc="-1" strike="noStrike">
                <a:solidFill>
                  <a:srgbClr val="ff0000"/>
                </a:solidFill>
                <a:latin typeface="Lucida Sans"/>
              </a:rPr>
              <a:t>План </a:t>
            </a:r>
            <a:br/>
            <a:endParaRPr b="0" lang="ru-RU" sz="4000" spc="-1" strike="noStrike">
              <a:latin typeface="Arial"/>
            </a:endParaRPr>
          </a:p>
        </p:txBody>
      </p:sp>
      <p:sp>
        <p:nvSpPr>
          <p:cNvPr id="218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28EDAE4A-6088-4C9D-8700-84F3A71AEED9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1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" dur="indefinite" restart="never" nodeType="tmRoot">
          <p:childTnLst>
            <p:seq>
              <p:cTn id="17" dur="indefinite" nodeType="mainSeq"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TextShape 1"/>
          <p:cNvSpPr txBox="1"/>
          <p:nvPr/>
        </p:nvSpPr>
        <p:spPr>
          <a:xfrm>
            <a:off x="457200" y="1124640"/>
            <a:ext cx="8229240" cy="5184360"/>
          </a:xfrm>
          <a:prstGeom prst="rect">
            <a:avLst/>
          </a:prstGeom>
          <a:solidFill>
            <a:srgbClr val="ceb966"/>
          </a:solidFill>
          <a:ln w="25560">
            <a:noFill/>
          </a:ln>
          <a:effectLst>
            <a:outerShdw dist="228593" dir="2700000">
              <a:srgbClr val="000000">
                <a:alpha val="30000"/>
              </a:srgbClr>
            </a:outerShdw>
          </a:effectLst>
        </p:spPr>
        <p:txBody>
          <a:bodyPr lIns="90000" rIns="90000" tIns="45000" bIns="45000">
            <a:normAutofit fontScale="66000"/>
          </a:bodyPr>
          <a:p>
            <a:pPr marL="548640" indent="-411120">
              <a:lnSpc>
                <a:spcPct val="100000"/>
              </a:lnSpc>
              <a:spcBef>
                <a:spcPts val="799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4000" spc="-1" strike="noStrike">
                <a:solidFill>
                  <a:srgbClr val="000000"/>
                </a:solidFill>
                <a:latin typeface="Book Antiqua"/>
              </a:rPr>
              <a:t>Снижение урожайности сельскохозяйственных культур.</a:t>
            </a:r>
            <a:endParaRPr b="0" lang="ru-RU" sz="40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799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4000" spc="-1" strike="noStrike">
                <a:solidFill>
                  <a:srgbClr val="000000"/>
                </a:solidFill>
                <a:latin typeface="Book Antiqua"/>
              </a:rPr>
              <a:t>Ухудшение качества продукции.</a:t>
            </a:r>
            <a:endParaRPr b="0" lang="ru-RU" sz="40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799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4000" spc="-1" strike="noStrike">
                <a:solidFill>
                  <a:srgbClr val="000000"/>
                </a:solidFill>
                <a:latin typeface="Book Antiqua"/>
              </a:rPr>
              <a:t>Поглощение влаги, питательных веществ и солнечного света.</a:t>
            </a:r>
            <a:endParaRPr b="0" lang="ru-RU" sz="40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799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4000" spc="-1" strike="noStrike">
                <a:solidFill>
                  <a:srgbClr val="000000"/>
                </a:solidFill>
                <a:latin typeface="Book Antiqua"/>
              </a:rPr>
              <a:t>Заглушение культурных растений.</a:t>
            </a:r>
            <a:endParaRPr b="0" lang="ru-RU" sz="40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799"/>
              </a:spcBef>
              <a:buClr>
                <a:srgbClr val="f9f9f9"/>
              </a:buClr>
              <a:buSzPct val="65000"/>
              <a:buFont typeface="Wingdings" charset="2"/>
              <a:buChar char=""/>
            </a:pPr>
            <a:r>
              <a:rPr b="0" lang="ru-RU" sz="4000" spc="-1" strike="noStrike">
                <a:solidFill>
                  <a:srgbClr val="000000"/>
                </a:solidFill>
                <a:latin typeface="Book Antiqua"/>
              </a:rPr>
              <a:t>Размножение вредителей и распространение болезней с/х</a:t>
            </a:r>
            <a:endParaRPr b="0" lang="ru-RU" sz="40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75" name="TextShape 2"/>
          <p:cNvSpPr txBox="1"/>
          <p:nvPr/>
        </p:nvSpPr>
        <p:spPr>
          <a:xfrm>
            <a:off x="457200" y="274680"/>
            <a:ext cx="8229240" cy="777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ff0000"/>
                </a:solidFill>
                <a:latin typeface="Lucida Sans"/>
              </a:rPr>
              <a:t>Вред 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76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D66278C8-0C56-40D6-B9D2-05B4DCA1893C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20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6" dur="indefinite" restart="never" nodeType="tmRoot">
          <p:childTnLst>
            <p:seq>
              <p:cTn id="287" dur="indefinite" nodeType="mainSeq">
                <p:childTnLst>
                  <p:par>
                    <p:cTn id="288" fill="hold">
                      <p:stCondLst>
                        <p:cond delay="0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2" dur="1000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1000"/>
                            </p:stCondLst>
                            <p:childTnLst>
                              <p:par>
                                <p:cTn id="294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6" dur="1000"/>
                                        <p:tgtEl>
                                          <p:spTgt spid="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2000"/>
                            </p:stCondLst>
                            <p:childTnLst>
                              <p:par>
                                <p:cTn id="298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0" dur="1000"/>
                                        <p:tgtEl>
                                          <p:spTgt spid="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3000"/>
                            </p:stCondLst>
                            <p:childTnLst>
                              <p:par>
                                <p:cTn id="302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4" dur="1000"/>
                                        <p:tgtEl>
                                          <p:spTgt spid="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4000"/>
                            </p:stCondLst>
                            <p:childTnLst>
                              <p:par>
                                <p:cTn id="306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8" dur="1000"/>
                                        <p:tgtEl>
                                          <p:spTgt spid="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extShape 1"/>
          <p:cNvSpPr txBox="1"/>
          <p:nvPr/>
        </p:nvSpPr>
        <p:spPr>
          <a:xfrm>
            <a:off x="457200" y="980640"/>
            <a:ext cx="8229240" cy="4248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0000"/>
                </a:solidFill>
                <a:latin typeface="Lucida Sans"/>
              </a:rPr>
              <a:t>Вопрос 2. </a:t>
            </a:r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Биологические особенности сорняков. 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78" name="TextShape 2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C7145F96-5CC4-4F9C-8ED6-64B7B01AA820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21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Shape 1"/>
          <p:cNvSpPr txBox="1"/>
          <p:nvPr/>
        </p:nvSpPr>
        <p:spPr>
          <a:xfrm>
            <a:off x="457200" y="357120"/>
            <a:ext cx="8229240" cy="5768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548640" indent="-411120" algn="ctr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  </a:t>
            </a:r>
            <a:r>
              <a:rPr b="0" lang="ru-RU" sz="2800" spc="-1" strike="noStrike">
                <a:solidFill>
                  <a:srgbClr val="ffffff"/>
                </a:solidFill>
                <a:latin typeface="Book Antiqua"/>
              </a:rPr>
              <a:t>Биологические особенности сорняков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AutoNum type="arabicPeriod"/>
            </a:pPr>
            <a:r>
              <a:rPr b="0" lang="ru-RU" sz="2800" spc="-1" strike="noStrike">
                <a:solidFill>
                  <a:srgbClr val="c00000"/>
                </a:solidFill>
                <a:latin typeface="Book Antiqua"/>
              </a:rPr>
              <a:t>Воспроизводство (плодовидность)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graphicFrame>
        <p:nvGraphicFramePr>
          <p:cNvPr id="280" name="Table 2"/>
          <p:cNvGraphicFramePr/>
          <p:nvPr/>
        </p:nvGraphicFramePr>
        <p:xfrm>
          <a:off x="357120" y="1928880"/>
          <a:ext cx="8500680" cy="4428720"/>
        </p:xfrm>
        <a:graphic>
          <a:graphicData uri="http://schemas.openxmlformats.org/drawingml/2006/table">
            <a:tbl>
              <a:tblPr/>
              <a:tblGrid>
                <a:gridCol w="4250520"/>
                <a:gridCol w="4250520"/>
              </a:tblGrid>
              <a:tr h="6472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3200" spc="-1" strike="noStrike">
                          <a:solidFill>
                            <a:srgbClr val="ffffff"/>
                          </a:solidFill>
                          <a:latin typeface="Book Antiqua"/>
                        </a:rPr>
                        <a:t>   </a:t>
                      </a:r>
                      <a:r>
                        <a:rPr b="1" lang="ru-RU" sz="3200" spc="-1" strike="noStrike">
                          <a:solidFill>
                            <a:srgbClr val="ffffff"/>
                          </a:solidFill>
                          <a:latin typeface="Book Antiqua"/>
                        </a:rPr>
                        <a:t>Сорняк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7e6bc9"/>
                      </a:solidFill>
                    </a:lnL>
                    <a:lnR w="12240">
                      <a:solidFill>
                        <a:srgbClr val="7e6bc9"/>
                      </a:solidFill>
                    </a:lnR>
                    <a:lnT w="12240">
                      <a:solidFill>
                        <a:srgbClr val="7e6bc9"/>
                      </a:solidFill>
                    </a:lnT>
                    <a:lnB w="12240">
                      <a:solidFill>
                        <a:srgbClr val="7e6bc9"/>
                      </a:solidFill>
                    </a:lnB>
                    <a:solidFill>
                      <a:srgbClr val="7e6bc9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3200" spc="-1" strike="noStrike">
                          <a:solidFill>
                            <a:srgbClr val="ffffff"/>
                          </a:solidFill>
                          <a:latin typeface="Book Antiqua"/>
                        </a:rPr>
                        <a:t>Плодовидность</a:t>
                      </a: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Book Antiqua"/>
                        </a:rPr>
                        <a:t> 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7e6bc9"/>
                      </a:solidFill>
                    </a:lnL>
                    <a:lnR w="12240">
                      <a:solidFill>
                        <a:srgbClr val="7e6bc9"/>
                      </a:solidFill>
                    </a:lnR>
                    <a:lnT w="12240">
                      <a:solidFill>
                        <a:srgbClr val="7e6bc9"/>
                      </a:solidFill>
                    </a:lnT>
                    <a:lnB w="12240">
                      <a:solidFill>
                        <a:srgbClr val="7e6bc9"/>
                      </a:solidFill>
                    </a:lnB>
                    <a:solidFill>
                      <a:srgbClr val="7e6bc9"/>
                    </a:solidFill>
                  </a:tcPr>
                </a:tc>
              </a:tr>
              <a:tr h="3781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Амброзия полыннолистная 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Василек синий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Горец вьюнковый                               Донник желтый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Осот полевой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Осот розовый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Трехреберник непахучий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Пастушья сумка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Полынь горькая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Курай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Щирица запрокинутая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Гулявник струйчатый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7e6bc9"/>
                      </a:solidFill>
                    </a:lnL>
                    <a:lnR w="12240">
                      <a:solidFill>
                        <a:srgbClr val="7e6bc9"/>
                      </a:solidFill>
                    </a:lnR>
                    <a:lnT w="12240">
                      <a:solidFill>
                        <a:srgbClr val="7e6bc9"/>
                      </a:solidFill>
                    </a:lnT>
                    <a:lnB w="12240">
                      <a:solidFill>
                        <a:srgbClr val="7e6bc9"/>
                      </a:solidFill>
                    </a:lnB>
                    <a:solidFill>
                      <a:srgbClr val="eceaf5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 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5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7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11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15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19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35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54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73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102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200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500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730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7e6bc9"/>
                      </a:solidFill>
                    </a:lnL>
                    <a:lnR w="12240">
                      <a:solidFill>
                        <a:srgbClr val="7e6bc9"/>
                      </a:solidFill>
                    </a:lnR>
                    <a:lnT w="12240">
                      <a:solidFill>
                        <a:srgbClr val="7e6bc9"/>
                      </a:solidFill>
                    </a:lnT>
                    <a:lnB w="12240">
                      <a:solidFill>
                        <a:srgbClr val="7e6bc9"/>
                      </a:solidFill>
                    </a:lnB>
                    <a:solidFill>
                      <a:srgbClr val="eceaf5"/>
                    </a:solidFill>
                  </a:tcPr>
                </a:tc>
              </a:tr>
            </a:tbl>
          </a:graphicData>
        </a:graphic>
      </p:graphicFrame>
      <p:sp>
        <p:nvSpPr>
          <p:cNvPr id="281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D5CD2866-8A62-4AFF-A503-644DC20DE83C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21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41000"/>
          </a:bodyPr>
          <a:p>
            <a:pPr algn="ctr">
              <a:lnSpc>
                <a:spcPct val="100000"/>
              </a:lnSpc>
            </a:pPr>
            <a:br/>
            <a:r>
              <a:rPr b="1" lang="ru-RU" sz="4400" spc="-1" strike="noStrike">
                <a:solidFill>
                  <a:srgbClr val="c00000"/>
                </a:solidFill>
                <a:latin typeface="Lucida Sans"/>
              </a:rPr>
              <a:t>Способы распространения: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83" name="TextShape 2"/>
          <p:cNvSpPr txBox="1"/>
          <p:nvPr/>
        </p:nvSpPr>
        <p:spPr>
          <a:xfrm>
            <a:off x="457200" y="1600200"/>
            <a:ext cx="8229240" cy="4708800"/>
          </a:xfrm>
          <a:prstGeom prst="rect">
            <a:avLst/>
          </a:prstGeom>
          <a:solidFill>
            <a:srgbClr val="ceb966"/>
          </a:solidFill>
          <a:ln w="38160">
            <a:solidFill>
              <a:srgbClr val="ffffff"/>
            </a:solidFill>
            <a:round/>
          </a:ln>
          <a:effectLst>
            <a:outerShdw dist="101314" dir="2700000">
              <a:srgbClr val="000000">
                <a:alpha val="35000"/>
              </a:srgbClr>
            </a:outerShdw>
          </a:effectLst>
        </p:spPr>
        <p:txBody>
          <a:bodyPr lIns="90000" rIns="90000" tIns="45000" bIns="45000">
            <a:normAutofit/>
          </a:bodyPr>
          <a:p>
            <a:pPr marL="548640" indent="-411120" algn="ctr">
              <a:lnSpc>
                <a:spcPct val="100000"/>
              </a:lnSpc>
              <a:spcBef>
                <a:spcPts val="961"/>
              </a:spcBef>
            </a:pPr>
            <a:r>
              <a:rPr b="0" lang="ru-RU" sz="4800" spc="-1" strike="noStrike">
                <a:solidFill>
                  <a:srgbClr val="7030a0"/>
                </a:solidFill>
                <a:latin typeface="Book Antiqua"/>
              </a:rPr>
              <a:t>Ветер</a:t>
            </a:r>
            <a:endParaRPr b="0" lang="ru-RU" sz="48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 algn="ctr">
              <a:lnSpc>
                <a:spcPct val="100000"/>
              </a:lnSpc>
              <a:spcBef>
                <a:spcPts val="961"/>
              </a:spcBef>
            </a:pPr>
            <a:r>
              <a:rPr b="0" lang="ru-RU" sz="4800" spc="-1" strike="noStrike">
                <a:solidFill>
                  <a:srgbClr val="7030a0"/>
                </a:solidFill>
                <a:latin typeface="Book Antiqua"/>
              </a:rPr>
              <a:t>Вода</a:t>
            </a:r>
            <a:endParaRPr b="0" lang="ru-RU" sz="48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 algn="ctr">
              <a:lnSpc>
                <a:spcPct val="100000"/>
              </a:lnSpc>
              <a:spcBef>
                <a:spcPts val="961"/>
              </a:spcBef>
            </a:pPr>
            <a:r>
              <a:rPr b="0" lang="ru-RU" sz="4800" spc="-1" strike="noStrike">
                <a:solidFill>
                  <a:srgbClr val="7030a0"/>
                </a:solidFill>
                <a:latin typeface="Book Antiqua"/>
              </a:rPr>
              <a:t>Животные</a:t>
            </a:r>
            <a:endParaRPr b="0" lang="ru-RU" sz="48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 algn="ctr">
              <a:lnSpc>
                <a:spcPct val="100000"/>
              </a:lnSpc>
              <a:spcBef>
                <a:spcPts val="961"/>
              </a:spcBef>
            </a:pPr>
            <a:r>
              <a:rPr b="0" lang="ru-RU" sz="4800" spc="-1" strike="noStrike">
                <a:solidFill>
                  <a:srgbClr val="7030a0"/>
                </a:solidFill>
                <a:latin typeface="Book Antiqua"/>
              </a:rPr>
              <a:t>Сельскохозяйственные орудия и машины</a:t>
            </a:r>
            <a:endParaRPr b="0" lang="ru-RU" sz="4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84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1B9E88EF-D968-4D4C-AD2C-0AD6BBD533C9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23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09" dur="indefinite" restart="never" nodeType="tmRoot">
          <p:childTnLst>
            <p:seq>
              <p:cTn id="310" dur="indefinite" nodeType="mainSeq"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315" dur="500"/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316" dur="500"/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7" dur="500"/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1500"/>
                            </p:stCondLst>
                            <p:childTnLst>
                              <p:par>
                                <p:cTn id="319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321" dur="500"/>
                                        <p:tgtEl>
                                          <p:spTgt spid="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322" dur="500"/>
                                        <p:tgtEl>
                                          <p:spTgt spid="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3" dur="500"/>
                                        <p:tgtEl>
                                          <p:spTgt spid="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2750"/>
                            </p:stCondLst>
                            <p:childTnLst>
                              <p:par>
                                <p:cTn id="325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327" dur="500"/>
                                        <p:tgtEl>
                                          <p:spTgt spid="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328" dur="500"/>
                                        <p:tgtEl>
                                          <p:spTgt spid="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9" dur="500"/>
                                        <p:tgtEl>
                                          <p:spTgt spid="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31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333" dur="500"/>
                                        <p:tgtEl>
                                          <p:spTgt spid="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334" dur="500"/>
                                        <p:tgtEl>
                                          <p:spTgt spid="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5" dur="500"/>
                                        <p:tgtEl>
                                          <p:spTgt spid="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Shape 1"/>
          <p:cNvSpPr txBox="1"/>
          <p:nvPr/>
        </p:nvSpPr>
        <p:spPr>
          <a:xfrm>
            <a:off x="467640" y="0"/>
            <a:ext cx="8461800" cy="1412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548640" indent="-411120" algn="ctr">
              <a:lnSpc>
                <a:spcPct val="100000"/>
              </a:lnSpc>
              <a:spcBef>
                <a:spcPts val="479"/>
              </a:spcBef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 algn="ctr">
              <a:lnSpc>
                <a:spcPct val="100000"/>
              </a:lnSpc>
              <a:spcBef>
                <a:spcPts val="879"/>
              </a:spcBef>
            </a:pPr>
            <a:r>
              <a:rPr b="1" i="1" lang="ru-RU" sz="4400" spc="-1" strike="noStrike">
                <a:solidFill>
                  <a:srgbClr val="c00000"/>
                </a:solidFill>
                <a:latin typeface="Book Antiqua"/>
              </a:rPr>
              <a:t>Жизнеспособность семян</a:t>
            </a:r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 algn="ctr">
              <a:lnSpc>
                <a:spcPct val="100000"/>
              </a:lnSpc>
              <a:spcBef>
                <a:spcPts val="561"/>
              </a:spcBef>
            </a:pPr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graphicFrame>
        <p:nvGraphicFramePr>
          <p:cNvPr id="286" name="Table 2"/>
          <p:cNvGraphicFramePr/>
          <p:nvPr/>
        </p:nvGraphicFramePr>
        <p:xfrm>
          <a:off x="611640" y="1412640"/>
          <a:ext cx="7929360" cy="4968360"/>
        </p:xfrm>
        <a:graphic>
          <a:graphicData uri="http://schemas.openxmlformats.org/drawingml/2006/table">
            <a:tbl>
              <a:tblPr/>
              <a:tblGrid>
                <a:gridCol w="5231880"/>
                <a:gridCol w="2697480"/>
              </a:tblGrid>
              <a:tr h="8344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3200" spc="-1" strike="noStrike">
                          <a:solidFill>
                            <a:srgbClr val="ffffff"/>
                          </a:solidFill>
                          <a:latin typeface="Book Antiqua"/>
                        </a:rPr>
                        <a:t>Сорняк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a379bb"/>
                      </a:solidFill>
                    </a:lnL>
                    <a:lnR w="12240">
                      <a:solidFill>
                        <a:srgbClr val="a379bb"/>
                      </a:solidFill>
                    </a:lnR>
                    <a:lnT w="12240">
                      <a:solidFill>
                        <a:srgbClr val="a379bb"/>
                      </a:solidFill>
                    </a:lnT>
                    <a:lnB w="12240">
                      <a:solidFill>
                        <a:srgbClr val="a379bb"/>
                      </a:solidFill>
                    </a:lnB>
                    <a:solidFill>
                      <a:srgbClr val="a379bb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Book Antiqua"/>
                        </a:rPr>
                        <a:t>Максимальная </a:t>
                      </a:r>
                      <a:r>
                        <a:rPr b="1" lang="en-US" sz="1800" spc="-1" strike="noStrike">
                          <a:solidFill>
                            <a:srgbClr val="ffffff"/>
                          </a:solidFill>
                          <a:latin typeface="Book Antiqua"/>
                        </a:rPr>
                        <a:t> </a:t>
                      </a:r>
                      <a:r>
                        <a:rPr b="1" lang="ru-RU" sz="1800" spc="-1" strike="noStrike">
                          <a:solidFill>
                            <a:srgbClr val="ffffff"/>
                          </a:solidFill>
                          <a:latin typeface="Book Antiqua"/>
                        </a:rPr>
                        <a:t>жизнеспособность семян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a379bb"/>
                      </a:solidFill>
                    </a:lnL>
                    <a:lnR w="12240">
                      <a:solidFill>
                        <a:srgbClr val="a379bb"/>
                      </a:solidFill>
                    </a:lnR>
                    <a:lnT w="12240">
                      <a:solidFill>
                        <a:srgbClr val="a379bb"/>
                      </a:solidFill>
                    </a:lnT>
                    <a:lnB w="12240">
                      <a:solidFill>
                        <a:srgbClr val="a379bb"/>
                      </a:solidFill>
                    </a:lnB>
                    <a:solidFill>
                      <a:srgbClr val="a379bb"/>
                    </a:solidFill>
                  </a:tcPr>
                </a:tc>
              </a:tr>
              <a:tr h="41338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Амброзия полыннолистная 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Белена черная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Осот розовый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Вьюнок полевой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Горец вьюнковый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Горчица полевая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Донник белый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Просо куриное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Звездчатка средняя, мокрица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Метелица обыкновенная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Марь белая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Пырей ползучий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Портулак 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Щавель курчавый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a379bb"/>
                      </a:solidFill>
                    </a:lnL>
                    <a:lnR w="12240">
                      <a:solidFill>
                        <a:srgbClr val="a379bb"/>
                      </a:solidFill>
                    </a:lnR>
                    <a:lnT w="12240">
                      <a:solidFill>
                        <a:srgbClr val="a379bb"/>
                      </a:solidFill>
                    </a:lnT>
                    <a:lnB w="12240">
                      <a:solidFill>
                        <a:srgbClr val="a379bb"/>
                      </a:solidFill>
                    </a:lnB>
                    <a:solidFill>
                      <a:srgbClr val="f0ebf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40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5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20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50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10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11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77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13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30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3,5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38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5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40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Book Antiqua"/>
                        </a:rPr>
                        <a:t>80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a379bb"/>
                      </a:solidFill>
                    </a:lnL>
                    <a:lnR w="12240">
                      <a:solidFill>
                        <a:srgbClr val="a379bb"/>
                      </a:solidFill>
                    </a:lnR>
                    <a:lnT w="12240">
                      <a:solidFill>
                        <a:srgbClr val="a379bb"/>
                      </a:solidFill>
                    </a:lnT>
                    <a:lnB w="12240">
                      <a:solidFill>
                        <a:srgbClr val="a379bb"/>
                      </a:solidFill>
                    </a:lnB>
                    <a:solidFill>
                      <a:srgbClr val="f0ebf3"/>
                    </a:solidFill>
                  </a:tcPr>
                </a:tc>
              </a:tr>
            </a:tbl>
          </a:graphicData>
        </a:graphic>
      </p:graphicFrame>
      <p:sp>
        <p:nvSpPr>
          <p:cNvPr id="287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727EA3E1-0D9B-49E2-8A08-B33C1C3A95E3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24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TextShape 1"/>
          <p:cNvSpPr txBox="1"/>
          <p:nvPr/>
        </p:nvSpPr>
        <p:spPr>
          <a:xfrm>
            <a:off x="457200" y="274680"/>
            <a:ext cx="8229240" cy="1353960"/>
          </a:xfrm>
          <a:prstGeom prst="rect">
            <a:avLst/>
          </a:prstGeom>
          <a:gradFill rotWithShape="0">
            <a:gsLst>
              <a:gs pos="0">
                <a:srgbClr val="fbf9f6"/>
              </a:gs>
              <a:gs pos="100000">
                <a:srgbClr val="ded1a8"/>
              </a:gs>
            </a:gsLst>
            <a:path path="circle"/>
          </a:gradFill>
          <a:ln w="9360">
            <a:solidFill>
              <a:srgbClr val="998846"/>
            </a:solidFill>
            <a:round/>
          </a:ln>
          <a:effectLst>
            <a:outerShdw dist="101314" dir="2700000">
              <a:srgbClr val="000000">
                <a:alpha val="35000"/>
              </a:srgbClr>
            </a:outerShdw>
          </a:effectLst>
        </p:spPr>
        <p:txBody>
          <a:bodyPr lIns="90000" rIns="90000" tIns="45000" bIns="45000" anchor="ctr">
            <a:normAutofit fontScale="52000"/>
          </a:bodyPr>
          <a:p>
            <a:pPr algn="ctr">
              <a:lnSpc>
                <a:spcPct val="100000"/>
              </a:lnSpc>
            </a:pPr>
            <a:br/>
            <a:r>
              <a:rPr b="1" lang="ru-RU" sz="3600" spc="-1" strike="noStrike">
                <a:solidFill>
                  <a:srgbClr val="c00000"/>
                </a:solidFill>
                <a:latin typeface="Book Antiqua"/>
              </a:rPr>
              <a:t>Прорастание семян сорных растений, покой семян.</a:t>
            </a:r>
            <a:br/>
            <a:endParaRPr b="0" lang="ru-RU" sz="36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89" name="TextShape 2"/>
          <p:cNvSpPr txBox="1"/>
          <p:nvPr/>
        </p:nvSpPr>
        <p:spPr>
          <a:xfrm>
            <a:off x="4932000" y="1772640"/>
            <a:ext cx="4032000" cy="4752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548640" indent="-411120">
              <a:lnSpc>
                <a:spcPct val="100000"/>
              </a:lnSpc>
              <a:spcBef>
                <a:spcPts val="519"/>
              </a:spcBef>
            </a:pPr>
            <a:r>
              <a:rPr b="1" lang="ru-RU" sz="2600" spc="-1" strike="noStrike">
                <a:solidFill>
                  <a:srgbClr val="c00000"/>
                </a:solidFill>
                <a:latin typeface="Book Antiqua"/>
              </a:rPr>
              <a:t>Глубокий покой </a:t>
            </a:r>
            <a:r>
              <a:rPr b="1" lang="ru-RU" sz="2600" spc="-1" strike="noStrike">
                <a:solidFill>
                  <a:srgbClr val="000000"/>
                </a:solidFill>
                <a:latin typeface="Book Antiqua"/>
              </a:rPr>
              <a:t>– объясняется физиологическим состоянием семени и строением оболочки.</a:t>
            </a: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519"/>
              </a:spcBef>
            </a:pP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519"/>
              </a:spcBef>
            </a:pPr>
            <a:r>
              <a:rPr b="1" lang="ru-RU" sz="2600" spc="-1" strike="noStrike">
                <a:solidFill>
                  <a:srgbClr val="c00000"/>
                </a:solidFill>
                <a:latin typeface="Book Antiqua"/>
              </a:rPr>
              <a:t>Вынужденный покой </a:t>
            </a: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1598441820"/>
              </p:ext>
            </p:extLst>
          </p:nvPr>
        </p:nvGraphicFramePr>
        <p:xfrm>
          <a:off x="539640" y="1628640"/>
          <a:ext cx="4176000" cy="35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90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8CB4A87D-09C4-48DA-AE16-031FB8C30829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25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6" dur="indefinite" restart="never" nodeType="tmRoot">
          <p:childTnLst>
            <p:seq>
              <p:cTn id="337" dur="indefinite" nodeType="mainSeq">
                <p:childTnLst>
                  <p:par>
                    <p:cTn id="338" fill="hold">
                      <p:stCondLst>
                        <p:cond delay="0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2" dur="3000"/>
                                        <p:tgtEl>
                                          <p:spTgt spid="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4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46" dur="3000"/>
                                        <p:tgtEl>
                                          <p:spTgt spid="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gradFill rotWithShape="0">
            <a:gsLst>
              <a:gs pos="0">
                <a:srgbClr val="fbf9f6"/>
              </a:gs>
              <a:gs pos="100000">
                <a:srgbClr val="ded1a8"/>
              </a:gs>
            </a:gsLst>
            <a:path path="circle"/>
          </a:gradFill>
          <a:ln w="9360">
            <a:solidFill>
              <a:srgbClr val="998846"/>
            </a:solidFill>
            <a:round/>
          </a:ln>
          <a:effectLst>
            <a:outerShdw dist="101314" dir="2700000">
              <a:srgbClr val="000000">
                <a:alpha val="35000"/>
              </a:srgbClr>
            </a:outerShdw>
          </a:effectLst>
        </p:spPr>
        <p:txBody>
          <a:bodyPr lIns="90000" rIns="90000" tIns="45000" bIns="45000" anchor="ctr">
            <a:normAutofit fontScale="60000"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c00000"/>
                </a:solidFill>
                <a:latin typeface="Book Antiqua"/>
              </a:rPr>
              <a:t> </a:t>
            </a:r>
            <a:r>
              <a:rPr b="1" lang="ru-RU" sz="3600" spc="-1" strike="noStrike">
                <a:solidFill>
                  <a:srgbClr val="c00000"/>
                </a:solidFill>
                <a:latin typeface="Book Antiqua"/>
              </a:rPr>
              <a:t>Жизнеспособность и пластичность при различных экологических режимах.</a:t>
            </a:r>
            <a:endParaRPr b="0" lang="ru-RU" sz="36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92" name="TextShape 2"/>
          <p:cNvSpPr txBox="1"/>
          <p:nvPr/>
        </p:nvSpPr>
        <p:spPr>
          <a:xfrm>
            <a:off x="457200" y="1600200"/>
            <a:ext cx="836280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88000"/>
          </a:bodyPr>
          <a:p>
            <a:pPr>
              <a:lnSpc>
                <a:spcPct val="100000"/>
              </a:lnSpc>
              <a:spcBef>
                <a:spcPts val="519"/>
              </a:spcBef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181080" indent="450720">
              <a:lnSpc>
                <a:spcPct val="100000"/>
              </a:lnSpc>
              <a:spcBef>
                <a:spcPts val="720"/>
              </a:spcBef>
              <a:buClr>
                <a:srgbClr val="f9f9f9"/>
              </a:buClr>
              <a:buSzPct val="65000"/>
              <a:buFont typeface="Wingdings" charset="2"/>
              <a:buChar char=""/>
            </a:pPr>
            <a:r>
              <a:rPr b="1" i="1" lang="ru-RU" sz="3600" spc="-1" strike="noStrike">
                <a:solidFill>
                  <a:srgbClr val="000000"/>
                </a:solidFill>
                <a:latin typeface="Book Antiqua"/>
              </a:rPr>
              <a:t>Быстрая приспособляемость к изменяющимся внешним условиям среды. </a:t>
            </a:r>
            <a:endParaRPr b="0" lang="ru-RU" sz="3600" spc="-1" strike="noStrike">
              <a:solidFill>
                <a:srgbClr val="ffffff"/>
              </a:solidFill>
              <a:latin typeface="Book Antiqua"/>
            </a:endParaRPr>
          </a:p>
          <a:p>
            <a:pPr marL="181080" indent="450720">
              <a:lnSpc>
                <a:spcPct val="100000"/>
              </a:lnSpc>
              <a:spcBef>
                <a:spcPts val="720"/>
              </a:spcBef>
            </a:pPr>
            <a:endParaRPr b="0" lang="ru-RU" sz="3600" spc="-1" strike="noStrike">
              <a:solidFill>
                <a:srgbClr val="ffffff"/>
              </a:solidFill>
              <a:latin typeface="Book Antiqua"/>
            </a:endParaRPr>
          </a:p>
          <a:p>
            <a:pPr marL="181080" indent="450720">
              <a:lnSpc>
                <a:spcPct val="100000"/>
              </a:lnSpc>
              <a:spcBef>
                <a:spcPts val="720"/>
              </a:spcBef>
              <a:buClr>
                <a:srgbClr val="f9f9f9"/>
              </a:buClr>
              <a:buSzPct val="65000"/>
              <a:buFont typeface="Wingdings" charset="2"/>
              <a:buChar char=""/>
            </a:pPr>
            <a:r>
              <a:rPr b="1" i="1" lang="ru-RU" sz="3600" spc="-1" strike="noStrike">
                <a:solidFill>
                  <a:srgbClr val="000000"/>
                </a:solidFill>
                <a:latin typeface="Book Antiqua"/>
              </a:rPr>
              <a:t>Пластичность при неблагоприятных условиях они едва заметны у земли, а при благоприятных условиях ветвятся, достигают огромных размеров.</a:t>
            </a:r>
            <a:endParaRPr b="0" lang="ru-RU" sz="36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93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494CC3D8-E8E9-46E5-AF5E-AA8046C8C22B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26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47" dur="indefinite" restart="never" nodeType="tmRoot">
          <p:childTnLst>
            <p:seq>
              <p:cTn id="348" dur="indefinite" nodeType="mainSeq">
                <p:childTnLst>
                  <p:par>
                    <p:cTn id="349" fill="hold">
                      <p:stCondLst>
                        <p:cond delay="0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3" dur="1000"/>
                                        <p:tgtEl>
                                          <p:spTgt spid="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5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57" dur="1000"/>
                                        <p:tgtEl>
                                          <p:spTgt spid="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extShape 1"/>
          <p:cNvSpPr txBox="1"/>
          <p:nvPr/>
        </p:nvSpPr>
        <p:spPr>
          <a:xfrm>
            <a:off x="611640" y="188640"/>
            <a:ext cx="7920360" cy="1641960"/>
          </a:xfrm>
          <a:prstGeom prst="rect">
            <a:avLst/>
          </a:prstGeom>
          <a:gradFill rotWithShape="0">
            <a:gsLst>
              <a:gs pos="0">
                <a:srgbClr val="fbf9f6"/>
              </a:gs>
              <a:gs pos="100000">
                <a:srgbClr val="ded1a8"/>
              </a:gs>
            </a:gsLst>
            <a:path path="circle"/>
          </a:gradFill>
          <a:ln w="9360">
            <a:solidFill>
              <a:srgbClr val="998846"/>
            </a:solidFill>
            <a:round/>
          </a:ln>
          <a:effectLst>
            <a:outerShdw dist="101314" dir="2700000">
              <a:srgbClr val="000000">
                <a:alpha val="35000"/>
              </a:srgbClr>
            </a:outerShdw>
          </a:effectLst>
        </p:spPr>
        <p:txBody>
          <a:bodyPr lIns="90000" rIns="90000" tIns="45000" bIns="45000" anchor="ctr">
            <a:normAutofit fontScale="51000"/>
          </a:bodyPr>
          <a:p>
            <a:pPr algn="ctr">
              <a:lnSpc>
                <a:spcPct val="100000"/>
              </a:lnSpc>
            </a:pPr>
            <a:br/>
            <a:r>
              <a:rPr b="1" lang="ru-RU" sz="3600" spc="-1" strike="noStrike">
                <a:solidFill>
                  <a:srgbClr val="c00000"/>
                </a:solidFill>
                <a:latin typeface="Book Antiqua"/>
              </a:rPr>
              <a:t>Наличие у многих видов сорняков разнокачественных (гетерокарпичных) семян.</a:t>
            </a:r>
            <a:br/>
            <a:endParaRPr b="0" lang="ru-RU" sz="36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95" name="TextShape 2"/>
          <p:cNvSpPr txBox="1"/>
          <p:nvPr/>
        </p:nvSpPr>
        <p:spPr>
          <a:xfrm>
            <a:off x="179640" y="2421000"/>
            <a:ext cx="8506800" cy="3888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84000"/>
          </a:bodyPr>
          <a:p>
            <a:pPr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Book Antiqua"/>
              </a:rPr>
              <a:t>На одном и том же растении встречаются семена трех видов.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 algn="ctr">
              <a:lnSpc>
                <a:spcPct val="100000"/>
              </a:lnSpc>
              <a:spcBef>
                <a:spcPts val="561"/>
              </a:spcBef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 algn="ctr">
              <a:lnSpc>
                <a:spcPct val="100000"/>
              </a:lnSpc>
              <a:spcBef>
                <a:spcPts val="879"/>
              </a:spcBef>
            </a:pPr>
            <a:r>
              <a:rPr b="1" i="1" lang="ru-RU" sz="4400" spc="-1" strike="noStrike">
                <a:solidFill>
                  <a:srgbClr val="c00000"/>
                </a:solidFill>
                <a:latin typeface="Book Antiqua"/>
              </a:rPr>
              <a:t>Марь белая</a:t>
            </a:r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 algn="ctr">
              <a:lnSpc>
                <a:spcPct val="100000"/>
              </a:lnSpc>
              <a:spcBef>
                <a:spcPts val="561"/>
              </a:spcBef>
            </a:pPr>
            <a:r>
              <a:rPr b="1" i="1" lang="ru-RU" sz="2800" spc="-1" strike="noStrike">
                <a:solidFill>
                  <a:srgbClr val="c00000"/>
                </a:solidFill>
                <a:latin typeface="Book Antiqua"/>
              </a:rPr>
              <a:t>Крупные семена </a:t>
            </a:r>
            <a:r>
              <a:rPr b="0" lang="ru-RU" sz="2800" spc="-1" strike="noStrike">
                <a:solidFill>
                  <a:srgbClr val="000000"/>
                </a:solidFill>
                <a:latin typeface="Book Antiqua"/>
              </a:rPr>
              <a:t>– </a:t>
            </a:r>
            <a:r>
              <a:rPr b="1" lang="ru-RU" sz="2800" spc="-1" strike="noStrike">
                <a:solidFill>
                  <a:srgbClr val="000000"/>
                </a:solidFill>
                <a:latin typeface="Book Antiqua"/>
              </a:rPr>
              <a:t>прорастают в год созревания.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 algn="ctr">
              <a:lnSpc>
                <a:spcPct val="100000"/>
              </a:lnSpc>
              <a:spcBef>
                <a:spcPts val="561"/>
              </a:spcBef>
            </a:pPr>
            <a:r>
              <a:rPr b="1" i="1" lang="ru-RU" sz="2800" spc="-1" strike="noStrike">
                <a:solidFill>
                  <a:srgbClr val="c00000"/>
                </a:solidFill>
                <a:latin typeface="Book Antiqua"/>
              </a:rPr>
              <a:t>Более мелкие семена </a:t>
            </a:r>
            <a:r>
              <a:rPr b="0" lang="ru-RU" sz="2800" spc="-1" strike="noStrike">
                <a:solidFill>
                  <a:srgbClr val="000000"/>
                </a:solidFill>
                <a:latin typeface="Book Antiqua"/>
              </a:rPr>
              <a:t>– </a:t>
            </a:r>
            <a:r>
              <a:rPr b="1" lang="ru-RU" sz="2800" spc="-1" strike="noStrike">
                <a:solidFill>
                  <a:srgbClr val="000000"/>
                </a:solidFill>
                <a:latin typeface="Book Antiqua"/>
              </a:rPr>
              <a:t>прорастают на второй год.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561"/>
              </a:spcBef>
            </a:pPr>
            <a:r>
              <a:rPr b="1" i="1" lang="ru-RU" sz="2800" spc="-1" strike="noStrike">
                <a:solidFill>
                  <a:srgbClr val="c00000"/>
                </a:solidFill>
                <a:latin typeface="Book Antiqua"/>
              </a:rPr>
              <a:t>Очень мелкие семена </a:t>
            </a:r>
            <a:r>
              <a:rPr b="0" lang="ru-RU" sz="2800" spc="-1" strike="noStrike">
                <a:solidFill>
                  <a:srgbClr val="000000"/>
                </a:solidFill>
                <a:latin typeface="Book Antiqua"/>
              </a:rPr>
              <a:t>– 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96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EDD5602E-CAE9-4BEA-9EA1-8134198503A1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27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8" dur="indefinite" restart="never" nodeType="tmRoot">
          <p:childTnLst>
            <p:seq>
              <p:cTn id="359" dur="indefinite" nodeType="mainSeq">
                <p:childTnLst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364" dur="1000"/>
                                        <p:tgtEl>
                                          <p:spTgt spid="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369" dur="1000"/>
                                        <p:tgtEl>
                                          <p:spTgt spid="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>
                      <p:stCondLst>
                        <p:cond delay="indefinite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374" dur="1000"/>
                                        <p:tgtEl>
                                          <p:spTgt spid="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379" dur="1000"/>
                                        <p:tgtEl>
                                          <p:spTgt spid="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gradFill rotWithShape="0">
            <a:gsLst>
              <a:gs pos="0">
                <a:srgbClr val="fbf9f6"/>
              </a:gs>
              <a:gs pos="100000">
                <a:srgbClr val="ded1a8"/>
              </a:gs>
            </a:gsLst>
            <a:path path="circle"/>
          </a:gradFill>
          <a:ln w="9360">
            <a:solidFill>
              <a:srgbClr val="998846"/>
            </a:solidFill>
            <a:round/>
          </a:ln>
          <a:effectLst>
            <a:outerShdw dist="101314" dir="2700000">
              <a:srgbClr val="000000">
                <a:alpha val="35000"/>
              </a:srgbClr>
            </a:outerShdw>
          </a:effectLst>
        </p:spPr>
        <p:txBody>
          <a:bodyPr lIns="90000" rIns="90000" tIns="45000" bIns="45000" anchor="ctr">
            <a:normAutofit fontScale="34000"/>
          </a:bodyPr>
          <a:p>
            <a:pPr algn="ctr">
              <a:lnSpc>
                <a:spcPct val="100000"/>
              </a:lnSpc>
            </a:pPr>
            <a:br/>
            <a:r>
              <a:rPr b="1" lang="ru-RU" sz="4100" spc="-1" strike="noStrike">
                <a:solidFill>
                  <a:srgbClr val="c00000"/>
                </a:solidFill>
                <a:latin typeface="Book Antiqua"/>
              </a:rPr>
              <a:t>Способность размножаться вегетативным путем.</a:t>
            </a:r>
            <a:br/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98" name="TextShape 2"/>
          <p:cNvSpPr txBox="1"/>
          <p:nvPr/>
        </p:nvSpPr>
        <p:spPr>
          <a:xfrm>
            <a:off x="457200" y="2061000"/>
            <a:ext cx="8506800" cy="4248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181080" indent="541440">
              <a:lnSpc>
                <a:spcPct val="100000"/>
              </a:lnSpc>
              <a:spcBef>
                <a:spcPts val="799"/>
              </a:spcBef>
            </a:pPr>
            <a:r>
              <a:rPr b="0" lang="ru-RU" sz="4000" spc="-1" strike="noStrike">
                <a:solidFill>
                  <a:srgbClr val="000000"/>
                </a:solidFill>
                <a:latin typeface="Book Antiqua"/>
              </a:rPr>
              <a:t>На подземных органах много почек возобновления, из которых могут образоваться отпрыски и развиться самостоятельные растения.</a:t>
            </a:r>
            <a:endParaRPr b="0" lang="ru-RU" sz="4000" spc="-1" strike="noStrike">
              <a:solidFill>
                <a:srgbClr val="ffffff"/>
              </a:solidFill>
              <a:latin typeface="Book Antiqua"/>
            </a:endParaRPr>
          </a:p>
          <a:p>
            <a:pPr marL="181080" indent="541440">
              <a:lnSpc>
                <a:spcPct val="100000"/>
              </a:lnSpc>
              <a:spcBef>
                <a:spcPts val="799"/>
              </a:spcBef>
            </a:pPr>
            <a:r>
              <a:rPr b="0" lang="ru-RU" sz="4000" spc="-1" strike="noStrike">
                <a:solidFill>
                  <a:srgbClr val="000000"/>
                </a:solidFill>
                <a:latin typeface="Book Antiqua"/>
              </a:rPr>
              <a:t> </a:t>
            </a:r>
            <a:endParaRPr b="0" lang="ru-RU" sz="40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99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40A38E19-38C1-4433-8C16-0CB6FE72FAAE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28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0" dur="indefinite" restart="never" nodeType="tmRoot">
          <p:childTnLst>
            <p:seq>
              <p:cTn id="381" dur="indefinite" nodeType="mainSeq">
                <p:childTnLst>
                  <p:par>
                    <p:cTn id="382" fill="hold">
                      <p:stCondLst>
                        <p:cond delay="indefinite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6" dur="2000"/>
                                        <p:tgtEl>
                                          <p:spTgt spid="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1" dur="2000"/>
                                        <p:tgtEl>
                                          <p:spTgt spid="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extShape 1"/>
          <p:cNvSpPr txBox="1"/>
          <p:nvPr/>
        </p:nvSpPr>
        <p:spPr>
          <a:xfrm>
            <a:off x="457200" y="1772640"/>
            <a:ext cx="8229240" cy="3024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0000"/>
                </a:solidFill>
                <a:latin typeface="Lucida Sans"/>
              </a:rPr>
              <a:t>Вопрос 3.</a:t>
            </a:r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 Классификация сорняков .</a:t>
            </a:r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01" name="TextShape 2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2B6F5F09-982F-4598-9223-27B20158113A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29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457200" y="1412640"/>
            <a:ext cx="8229240" cy="3816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0000"/>
                </a:solidFill>
                <a:latin typeface="Lucida Sans"/>
              </a:rPr>
              <a:t>Вопрос 1.</a:t>
            </a:r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 Сорняки, вред наносимый сорняками.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20" name="TextShape 2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12663A3F-BD80-4459-A6B8-F035557F3DEE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3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TextShape 1"/>
          <p:cNvSpPr txBox="1"/>
          <p:nvPr/>
        </p:nvSpPr>
        <p:spPr>
          <a:xfrm>
            <a:off x="457200" y="1357200"/>
            <a:ext cx="8229240" cy="3928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 u="sng">
                <a:solidFill>
                  <a:srgbClr val="410082"/>
                </a:solidFill>
                <a:uFillTx/>
                <a:latin typeface="Lucida Sans"/>
                <a:hlinkClick r:id="rId1"/>
              </a:rPr>
              <a:t>Классификация сорных растений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03" name="TextShape 2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82243835-EB32-4D23-AC4B-FB2941F433E4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30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100" spc="-1" strike="noStrike">
                <a:solidFill>
                  <a:srgbClr val="000000"/>
                </a:solidFill>
                <a:latin typeface="Lucida Sans"/>
              </a:rPr>
              <a:t>Э ф е м е р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05" name="TextShape 2"/>
          <p:cNvSpPr txBox="1"/>
          <p:nvPr/>
        </p:nvSpPr>
        <p:spPr>
          <a:xfrm>
            <a:off x="4648320" y="2421000"/>
            <a:ext cx="4038120" cy="3024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i="1" lang="ru-RU" sz="3200" spc="-1" strike="noStrike">
                <a:solidFill>
                  <a:srgbClr val="000000"/>
                </a:solidFill>
                <a:latin typeface="Book Antiqua"/>
              </a:rPr>
              <a:t>Растения с коротким вегетационным периодом, способно давать за лето несколько поколений.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06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C1E4060A-9613-474B-B045-1AFEAF23441E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31</a:t>
            </a:fld>
            <a:endParaRPr b="0" lang="ru-RU" sz="1200" spc="-1" strike="noStrike">
              <a:latin typeface="Times New Roman"/>
            </a:endParaRPr>
          </a:p>
        </p:txBody>
      </p:sp>
      <p:pic>
        <p:nvPicPr>
          <p:cNvPr id="307" name="Picture 2" descr="C:\Documents and Settings\студент(ка)\Рабочий стол\Медведева Л.А\эфемер.jpg"/>
          <p:cNvPicPr/>
          <p:nvPr/>
        </p:nvPicPr>
        <p:blipFill>
          <a:blip r:embed="rId1"/>
          <a:stretch/>
        </p:blipFill>
        <p:spPr>
          <a:xfrm>
            <a:off x="395640" y="1196640"/>
            <a:ext cx="3816000" cy="54280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85000"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000000"/>
                </a:solidFill>
                <a:latin typeface="Lucida Sans"/>
              </a:rPr>
              <a:t>Яровые ранние сорняки</a:t>
            </a:r>
            <a:br/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09" name="TextShape 2"/>
          <p:cNvSpPr txBox="1"/>
          <p:nvPr/>
        </p:nvSpPr>
        <p:spPr>
          <a:xfrm>
            <a:off x="5076000" y="1600200"/>
            <a:ext cx="36104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519"/>
              </a:spcBef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r>
              <a:rPr b="1" i="1" lang="ru-RU" sz="2600" spc="-1" strike="noStrike">
                <a:solidFill>
                  <a:srgbClr val="000000"/>
                </a:solidFill>
                <a:latin typeface="Book Antiqua"/>
              </a:rPr>
              <a:t>Всходят ранней весной и дают семена раньше или одновременно с основной культурой.</a:t>
            </a: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519"/>
              </a:spcBef>
            </a:pP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10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B57DCC1B-E0F9-448A-A651-1C8DBB1AC954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32</a:t>
            </a:fld>
            <a:endParaRPr b="0" lang="ru-RU" sz="1200" spc="-1" strike="noStrike">
              <a:latin typeface="Times New Roman"/>
            </a:endParaRPr>
          </a:p>
        </p:txBody>
      </p:sp>
      <p:pic>
        <p:nvPicPr>
          <p:cNvPr id="311" name="Picture 2" descr=""/>
          <p:cNvPicPr/>
          <p:nvPr/>
        </p:nvPicPr>
        <p:blipFill>
          <a:blip r:embed="rId1"/>
          <a:stretch/>
        </p:blipFill>
        <p:spPr>
          <a:xfrm>
            <a:off x="611640" y="1268640"/>
            <a:ext cx="3672000" cy="4464000"/>
          </a:xfrm>
          <a:prstGeom prst="rect">
            <a:avLst/>
          </a:prstGeom>
          <a:ln w="9360">
            <a:noFill/>
          </a:ln>
        </p:spPr>
      </p:pic>
      <p:sp>
        <p:nvSpPr>
          <p:cNvPr id="312" name="TextShape 4"/>
          <p:cNvSpPr txBox="1"/>
          <p:nvPr/>
        </p:nvSpPr>
        <p:spPr>
          <a:xfrm>
            <a:off x="611640" y="5805360"/>
            <a:ext cx="3384000" cy="473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42000"/>
          </a:bodyPr>
          <a:p>
            <a:pPr>
              <a:lnSpc>
                <a:spcPct val="100000"/>
              </a:lnSpc>
              <a:spcBef>
                <a:spcPts val="519"/>
              </a:spcBef>
            </a:pPr>
            <a:r>
              <a:rPr b="1" i="1" lang="ru-RU" sz="2600" spc="-1" strike="noStrike">
                <a:solidFill>
                  <a:srgbClr val="000000"/>
                </a:solidFill>
                <a:latin typeface="Book Antiqua"/>
              </a:rPr>
              <a:t>Овсюг обыкновенный </a:t>
            </a: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519"/>
              </a:spcBef>
            </a:pP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000000"/>
                </a:solidFill>
                <a:latin typeface="Lucida Sans"/>
              </a:rPr>
              <a:t>Яровые поздние сорняки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14" name="TextShape 2"/>
          <p:cNvSpPr txBox="1"/>
          <p:nvPr/>
        </p:nvSpPr>
        <p:spPr>
          <a:xfrm>
            <a:off x="457200" y="5373360"/>
            <a:ext cx="4038120" cy="752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548640" indent="-411120">
              <a:lnSpc>
                <a:spcPct val="100000"/>
              </a:lnSpc>
              <a:spcBef>
                <a:spcPts val="519"/>
              </a:spcBef>
            </a:pPr>
            <a:r>
              <a:rPr b="1" i="1" lang="ru-RU" sz="2600" spc="-1" strike="noStrike">
                <a:solidFill>
                  <a:srgbClr val="000000"/>
                </a:solidFill>
                <a:latin typeface="Book Antiqua"/>
              </a:rPr>
              <a:t>Щирица запрокинутая</a:t>
            </a: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15" name="TextShape 3"/>
          <p:cNvSpPr txBox="1"/>
          <p:nvPr/>
        </p:nvSpPr>
        <p:spPr>
          <a:xfrm>
            <a:off x="4212000" y="1628640"/>
            <a:ext cx="4474440" cy="3312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i="1" lang="ru-RU" sz="3200" spc="-1" strike="noStrike">
                <a:solidFill>
                  <a:srgbClr val="000000"/>
                </a:solidFill>
                <a:latin typeface="Book Antiqua"/>
              </a:rPr>
              <a:t>Всходят при достаточном прогревании почвы и дают семена после уборки основной культуры</a:t>
            </a:r>
            <a:r>
              <a:rPr b="0" lang="ru-RU" sz="3200" spc="-1" strike="noStrike">
                <a:solidFill>
                  <a:srgbClr val="000000"/>
                </a:solidFill>
                <a:latin typeface="Book Antiqua"/>
              </a:rPr>
              <a:t>.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16" name="TextShape 4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DDF537F7-A728-4B08-B93C-3D229EE1F045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pic>
        <p:nvPicPr>
          <p:cNvPr id="317" name="Picture 2" descr=""/>
          <p:cNvPicPr/>
          <p:nvPr/>
        </p:nvPicPr>
        <p:blipFill>
          <a:blip r:embed="rId1"/>
          <a:stretch/>
        </p:blipFill>
        <p:spPr>
          <a:xfrm>
            <a:off x="611640" y="1268640"/>
            <a:ext cx="3180960" cy="39600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000000"/>
                </a:solidFill>
                <a:latin typeface="Lucida Sans"/>
              </a:rPr>
              <a:t>Зимующие сорняки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19" name="TextShape 2"/>
          <p:cNvSpPr txBox="1"/>
          <p:nvPr/>
        </p:nvSpPr>
        <p:spPr>
          <a:xfrm>
            <a:off x="4284000" y="1600200"/>
            <a:ext cx="4402440" cy="384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i="1" lang="ru-RU" sz="3200" spc="-1" strike="noStrike">
                <a:solidFill>
                  <a:srgbClr val="000000"/>
                </a:solidFill>
                <a:latin typeface="Book Antiqua"/>
              </a:rPr>
              <a:t>Растения при прорастании в конце лета развиваются как озимые, а при прорастании в начале лета – как яровые.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20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2B707076-83C2-44AC-B2A3-B19C45AF2659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pic>
        <p:nvPicPr>
          <p:cNvPr id="321" name="Picture 2" descr=""/>
          <p:cNvPicPr/>
          <p:nvPr/>
        </p:nvPicPr>
        <p:blipFill>
          <a:blip r:embed="rId1"/>
          <a:stretch/>
        </p:blipFill>
        <p:spPr>
          <a:xfrm>
            <a:off x="611640" y="1196640"/>
            <a:ext cx="3346920" cy="49683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000000"/>
                </a:solidFill>
                <a:latin typeface="Lucida Sans"/>
              </a:rPr>
              <a:t>Озимые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323" name="Picture 2" descr=""/>
          <p:cNvPicPr/>
          <p:nvPr/>
        </p:nvPicPr>
        <p:blipFill>
          <a:blip r:embed="rId1"/>
          <a:stretch/>
        </p:blipFill>
        <p:spPr>
          <a:xfrm>
            <a:off x="611640" y="1412640"/>
            <a:ext cx="3548520" cy="4069800"/>
          </a:xfrm>
          <a:prstGeom prst="rect">
            <a:avLst/>
          </a:prstGeom>
          <a:ln w="9360">
            <a:noFill/>
          </a:ln>
        </p:spPr>
      </p:pic>
      <p:sp>
        <p:nvSpPr>
          <p:cNvPr id="324" name="TextShape 2"/>
          <p:cNvSpPr txBox="1"/>
          <p:nvPr/>
        </p:nvSpPr>
        <p:spPr>
          <a:xfrm>
            <a:off x="4788000" y="1600200"/>
            <a:ext cx="3898440" cy="4420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i="1" lang="ru-RU" sz="3200" spc="-1" strike="noStrike">
                <a:solidFill>
                  <a:srgbClr val="000000"/>
                </a:solidFill>
                <a:latin typeface="Book Antiqua"/>
              </a:rPr>
              <a:t>Растения для развития которых необходим период покоя с низкими температурами, без которого невозможно их дальнейшее развитие.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25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075E0C18-101D-4388-860A-C2E61BB97626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326" name="CustomShape 4"/>
          <p:cNvSpPr/>
          <p:nvPr/>
        </p:nvSpPr>
        <p:spPr>
          <a:xfrm>
            <a:off x="539640" y="5733360"/>
            <a:ext cx="3384000" cy="545040"/>
          </a:xfrm>
          <a:prstGeom prst="rect">
            <a:avLst/>
          </a:prstGeom>
          <a:noFill/>
          <a:ln>
            <a:noFill/>
          </a:ln>
        </p:spPr>
        <p:style>
          <a:lnRef idx="2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548640" indent="-411120" algn="ctr">
              <a:lnSpc>
                <a:spcPct val="100000"/>
              </a:lnSpc>
              <a:spcBef>
                <a:spcPts val="519"/>
              </a:spcBef>
            </a:pPr>
            <a:r>
              <a:rPr b="1" i="1" lang="ru-RU" sz="2600" spc="-1" strike="noStrike">
                <a:solidFill>
                  <a:srgbClr val="000000"/>
                </a:solidFill>
                <a:latin typeface="Book Antiqua"/>
              </a:rPr>
              <a:t>Костёр ржаной</a:t>
            </a: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100" spc="-1" strike="noStrike">
                <a:solidFill>
                  <a:srgbClr val="000000"/>
                </a:solidFill>
                <a:latin typeface="Lucida Sans"/>
              </a:rPr>
              <a:t>Двулетние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28" name="TextShape 2"/>
          <p:cNvSpPr txBox="1"/>
          <p:nvPr/>
        </p:nvSpPr>
        <p:spPr>
          <a:xfrm>
            <a:off x="4648320" y="1772640"/>
            <a:ext cx="4038120" cy="3672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519"/>
              </a:spcBef>
            </a:pPr>
            <a:r>
              <a:rPr b="1" i="1" lang="ru-RU" sz="2600" spc="-1" strike="noStrike">
                <a:solidFill>
                  <a:srgbClr val="000000"/>
                </a:solidFill>
                <a:latin typeface="Book Antiqua"/>
              </a:rPr>
              <a:t>Растут в течении двух лет. В первый год накапливают большое количество органических веществ. В случае прорастания в конце лета – дважды проходят зимовку.</a:t>
            </a: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29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5F96EEF8-E166-4774-9EA2-63687615DEB2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pic>
        <p:nvPicPr>
          <p:cNvPr id="330" name="Picture 2" descr=""/>
          <p:cNvPicPr/>
          <p:nvPr/>
        </p:nvPicPr>
        <p:blipFill>
          <a:blip r:embed="rId1"/>
          <a:stretch/>
        </p:blipFill>
        <p:spPr>
          <a:xfrm>
            <a:off x="971640" y="1268640"/>
            <a:ext cx="3096000" cy="51573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000000"/>
                </a:solidFill>
                <a:latin typeface="Lucida Sans"/>
              </a:rPr>
              <a:t>Стержневые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32" name="TextShape 2"/>
          <p:cNvSpPr txBox="1"/>
          <p:nvPr/>
        </p:nvSpPr>
        <p:spPr>
          <a:xfrm>
            <a:off x="4140000" y="2205000"/>
            <a:ext cx="4546440" cy="2664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i="1" lang="ru-RU" sz="3200" spc="-1" strike="noStrike">
                <a:solidFill>
                  <a:srgbClr val="000000"/>
                </a:solidFill>
                <a:latin typeface="Book Antiqua"/>
              </a:rPr>
              <a:t>Многолетние сорняки со стержневой корневой системой и семенным размножением.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33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10D56B64-A3C3-49D6-94B7-BC85279AAB94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pic>
        <p:nvPicPr>
          <p:cNvPr id="334" name="Picture 2" descr=""/>
          <p:cNvPicPr/>
          <p:nvPr/>
        </p:nvPicPr>
        <p:blipFill>
          <a:blip r:embed="rId1"/>
          <a:stretch/>
        </p:blipFill>
        <p:spPr>
          <a:xfrm>
            <a:off x="899640" y="1340640"/>
            <a:ext cx="2986920" cy="48639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100" spc="-1" strike="noStrike">
                <a:solidFill>
                  <a:srgbClr val="000000"/>
                </a:solidFill>
                <a:latin typeface="Lucida Sans"/>
              </a:rPr>
              <a:t>Мочковатокорневые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36" name="TextShape 2"/>
          <p:cNvSpPr txBox="1"/>
          <p:nvPr/>
        </p:nvSpPr>
        <p:spPr>
          <a:xfrm>
            <a:off x="4356000" y="1917000"/>
            <a:ext cx="4536000" cy="2520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i="1" lang="ru-RU" sz="3200" spc="-1" strike="noStrike">
                <a:solidFill>
                  <a:srgbClr val="000000"/>
                </a:solidFill>
                <a:latin typeface="Book Antiqua"/>
              </a:rPr>
              <a:t>Многолетние сорняки с мочковатой корневой системой и семенным размножением.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37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ECD4A49A-BE17-4CF3-9E59-F1060767CDBC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pic>
        <p:nvPicPr>
          <p:cNvPr id="338" name="Picture 2" descr=""/>
          <p:cNvPicPr/>
          <p:nvPr/>
        </p:nvPicPr>
        <p:blipFill>
          <a:blip r:embed="rId1"/>
          <a:stretch/>
        </p:blipFill>
        <p:spPr>
          <a:xfrm>
            <a:off x="467640" y="1268640"/>
            <a:ext cx="3672000" cy="520128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000000"/>
                </a:solidFill>
                <a:latin typeface="Lucida Sans"/>
              </a:rPr>
              <a:t>Ползучие 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40" name="TextShape 2"/>
          <p:cNvSpPr txBox="1"/>
          <p:nvPr/>
        </p:nvSpPr>
        <p:spPr>
          <a:xfrm>
            <a:off x="457200" y="5733360"/>
            <a:ext cx="4038120" cy="79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548640" indent="-411120" algn="ctr">
              <a:lnSpc>
                <a:spcPct val="100000"/>
              </a:lnSpc>
              <a:spcBef>
                <a:spcPts val="519"/>
              </a:spcBef>
            </a:pPr>
            <a:r>
              <a:rPr b="1" i="1" lang="ru-RU" sz="2600" spc="-1" strike="noStrike">
                <a:solidFill>
                  <a:srgbClr val="000000"/>
                </a:solidFill>
                <a:latin typeface="Book Antiqua"/>
              </a:rPr>
              <a:t>Лапчатка гусиная</a:t>
            </a: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41" name="TextShape 3"/>
          <p:cNvSpPr txBox="1"/>
          <p:nvPr/>
        </p:nvSpPr>
        <p:spPr>
          <a:xfrm>
            <a:off x="4648320" y="1412640"/>
            <a:ext cx="4038120" cy="2232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519"/>
              </a:spcBef>
            </a:pPr>
            <a:r>
              <a:rPr b="1" i="1" lang="ru-RU" sz="2600" spc="-1" strike="noStrike">
                <a:solidFill>
                  <a:srgbClr val="000000"/>
                </a:solidFill>
                <a:latin typeface="Book Antiqua"/>
              </a:rPr>
              <a:t>Размножаются вегетативно , благодаря ползучим наземным побегам.</a:t>
            </a: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42" name="TextShape 4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1FB5BCEB-60F4-4A2D-A2F1-BD901FF33E69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pic>
        <p:nvPicPr>
          <p:cNvPr id="343" name="Picture 2" descr=""/>
          <p:cNvPicPr/>
          <p:nvPr/>
        </p:nvPicPr>
        <p:blipFill>
          <a:blip r:embed="rId1"/>
          <a:stretch/>
        </p:blipFill>
        <p:spPr>
          <a:xfrm>
            <a:off x="502200" y="1484640"/>
            <a:ext cx="3781440" cy="4110480"/>
          </a:xfrm>
          <a:prstGeom prst="rect">
            <a:avLst/>
          </a:prstGeom>
          <a:ln w="9360">
            <a:noFill/>
          </a:ln>
        </p:spPr>
      </p:pic>
      <p:pic>
        <p:nvPicPr>
          <p:cNvPr id="344" name="Picture 3" descr="C:\Documents and Settings\студент(ка)\Рабочий стол\Медведева Л.А\лапчатка гусинная - 2.jpg"/>
          <p:cNvPicPr/>
          <p:nvPr/>
        </p:nvPicPr>
        <p:blipFill>
          <a:blip r:embed="rId2"/>
          <a:stretch/>
        </p:blipFill>
        <p:spPr>
          <a:xfrm flipH="1">
            <a:off x="4428360" y="3357000"/>
            <a:ext cx="4176000" cy="2952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Shape 1"/>
          <p:cNvSpPr txBox="1"/>
          <p:nvPr/>
        </p:nvSpPr>
        <p:spPr>
          <a:xfrm>
            <a:off x="457200" y="274680"/>
            <a:ext cx="8229240" cy="6225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65000"/>
          </a:bodyPr>
          <a:p>
            <a:pPr marL="548640" indent="-411120">
              <a:lnSpc>
                <a:spcPct val="100000"/>
              </a:lnSpc>
              <a:spcBef>
                <a:spcPts val="879"/>
              </a:spcBef>
            </a:pPr>
            <a:br/>
            <a:r>
              <a:rPr b="1" i="1" lang="ru-RU" sz="4000" spc="-1" strike="noStrike">
                <a:solidFill>
                  <a:srgbClr val="ff0000"/>
                </a:solidFill>
                <a:latin typeface="Book Antiqua"/>
              </a:rPr>
              <a:t>Сорняки</a:t>
            </a:r>
            <a:r>
              <a:rPr b="0" lang="ru-RU" sz="4000" spc="-1" strike="noStrike">
                <a:solidFill>
                  <a:srgbClr val="ff0000"/>
                </a:solidFill>
                <a:latin typeface="Lucida Sans"/>
              </a:rPr>
              <a:t> </a:t>
            </a:r>
            <a:r>
              <a:rPr b="0" lang="ru-RU" sz="4000" spc="-1" strike="noStrike">
                <a:solidFill>
                  <a:srgbClr val="002060"/>
                </a:solidFill>
                <a:latin typeface="Lucida Sans"/>
              </a:rPr>
              <a:t>– это растения в посевах сельскохозяйственных культур, которые наносят ощутимый вред, выражающиеся снижением урожайности и качеством урожая.</a:t>
            </a:r>
            <a:br/>
            <a:br/>
            <a:r>
              <a:rPr b="1" i="1" lang="ru-RU" sz="4000" spc="-1" strike="noStrike">
                <a:solidFill>
                  <a:srgbClr val="ff0000"/>
                </a:solidFill>
                <a:latin typeface="Book Antiqua"/>
              </a:rPr>
              <a:t>Засорители</a:t>
            </a:r>
            <a:r>
              <a:rPr b="0" lang="ru-RU" sz="4000" spc="-1" strike="noStrike">
                <a:solidFill>
                  <a:srgbClr val="002060"/>
                </a:solidFill>
                <a:latin typeface="Lucida Sans"/>
              </a:rPr>
              <a:t> - это растения, относящиеся к культурным видам, не возделываемым на данном поле.</a:t>
            </a:r>
            <a:br/>
            <a:endParaRPr b="0" lang="ru-RU" sz="40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22" name="TextShape 2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B021A576-ECB0-4666-B740-3CF6C811718D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4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100" spc="-1" strike="noStrike">
                <a:solidFill>
                  <a:srgbClr val="000000"/>
                </a:solidFill>
                <a:latin typeface="Lucida Sans"/>
              </a:rPr>
              <a:t>Клубневые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46" name="TextShape 2"/>
          <p:cNvSpPr txBox="1"/>
          <p:nvPr/>
        </p:nvSpPr>
        <p:spPr>
          <a:xfrm>
            <a:off x="457200" y="5805360"/>
            <a:ext cx="3106440" cy="719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88000"/>
          </a:bodyPr>
          <a:p>
            <a:pPr marL="548640" indent="-411120">
              <a:lnSpc>
                <a:spcPct val="100000"/>
              </a:lnSpc>
              <a:spcBef>
                <a:spcPts val="519"/>
              </a:spcBef>
            </a:pPr>
            <a:r>
              <a:rPr b="1" i="1" lang="ru-RU" sz="2600" spc="-1" strike="noStrike">
                <a:solidFill>
                  <a:srgbClr val="000000"/>
                </a:solidFill>
                <a:latin typeface="Book Antiqua"/>
              </a:rPr>
              <a:t>Чистец болотный</a:t>
            </a: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47" name="TextShape 3"/>
          <p:cNvSpPr txBox="1"/>
          <p:nvPr/>
        </p:nvSpPr>
        <p:spPr>
          <a:xfrm>
            <a:off x="4212000" y="1268640"/>
            <a:ext cx="4474440" cy="1583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519"/>
              </a:spcBef>
            </a:pPr>
            <a:r>
              <a:rPr b="1" i="1" lang="ru-RU" sz="2600" spc="-1" strike="noStrike">
                <a:solidFill>
                  <a:srgbClr val="000000"/>
                </a:solidFill>
                <a:latin typeface="Book Antiqua"/>
              </a:rPr>
              <a:t>Органами вегетативного размножения являются клубни.</a:t>
            </a: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48" name="TextShape 4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69EBCB03-C7B3-4BE9-AB0A-86994FECD1B2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pic>
        <p:nvPicPr>
          <p:cNvPr id="349" name="Picture 2" descr=""/>
          <p:cNvPicPr/>
          <p:nvPr/>
        </p:nvPicPr>
        <p:blipFill>
          <a:blip r:embed="rId1"/>
          <a:stretch/>
        </p:blipFill>
        <p:spPr>
          <a:xfrm>
            <a:off x="611640" y="1622520"/>
            <a:ext cx="3384000" cy="4120200"/>
          </a:xfrm>
          <a:prstGeom prst="rect">
            <a:avLst/>
          </a:prstGeom>
          <a:ln w="9360">
            <a:noFill/>
          </a:ln>
        </p:spPr>
      </p:pic>
      <p:pic>
        <p:nvPicPr>
          <p:cNvPr id="350" name="Picture 3" descr=""/>
          <p:cNvPicPr/>
          <p:nvPr/>
        </p:nvPicPr>
        <p:blipFill>
          <a:blip r:embed="rId2">
            <a:lum bright="21000"/>
          </a:blip>
          <a:stretch/>
        </p:blipFill>
        <p:spPr>
          <a:xfrm>
            <a:off x="4140000" y="2637000"/>
            <a:ext cx="4698360" cy="35280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100" spc="-1" strike="noStrike">
                <a:solidFill>
                  <a:srgbClr val="000000"/>
                </a:solidFill>
                <a:latin typeface="Lucida Sans"/>
              </a:rPr>
              <a:t>Луковичные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52" name="TextShape 2"/>
          <p:cNvSpPr txBox="1"/>
          <p:nvPr/>
        </p:nvSpPr>
        <p:spPr>
          <a:xfrm>
            <a:off x="251640" y="1600200"/>
            <a:ext cx="843480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548640" indent="-411120">
              <a:lnSpc>
                <a:spcPct val="100000"/>
              </a:lnSpc>
              <a:spcBef>
                <a:spcPts val="879"/>
              </a:spcBef>
            </a:pPr>
            <a:r>
              <a:rPr b="1" i="1" lang="ru-RU" sz="4400" spc="-1" strike="noStrike">
                <a:solidFill>
                  <a:srgbClr val="000000"/>
                </a:solidFill>
                <a:latin typeface="Book Antiqua"/>
              </a:rPr>
              <a:t>представитель : </a:t>
            </a:r>
            <a:r>
              <a:rPr b="1" i="1" lang="ru-RU" sz="4400" spc="-1" strike="noStrike">
                <a:solidFill>
                  <a:srgbClr val="ff0000"/>
                </a:solidFill>
                <a:latin typeface="Book Antiqua"/>
              </a:rPr>
              <a:t>Лук круглый. </a:t>
            </a:r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879"/>
              </a:spcBef>
            </a:pPr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879"/>
              </a:spcBef>
            </a:pPr>
            <a:r>
              <a:rPr b="1" i="1" lang="ru-RU" sz="4400" spc="-1" strike="noStrike">
                <a:solidFill>
                  <a:srgbClr val="000000"/>
                </a:solidFill>
                <a:latin typeface="Book Antiqua"/>
              </a:rPr>
              <a:t>имеет : </a:t>
            </a:r>
            <a:r>
              <a:rPr b="1" i="1" lang="ru-RU" sz="4400" spc="-1" strike="noStrike">
                <a:solidFill>
                  <a:srgbClr val="ff0000"/>
                </a:solidFill>
                <a:latin typeface="Book Antiqua"/>
              </a:rPr>
              <a:t>луковицу, служащую доля накопления органических веществ.</a:t>
            </a:r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519"/>
              </a:spcBef>
            </a:pPr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53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D3B2F7F3-52E2-4EB7-8472-2FFEEFA6BFF6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100" spc="-1" strike="noStrike">
                <a:solidFill>
                  <a:srgbClr val="000000"/>
                </a:solidFill>
                <a:latin typeface="Lucida Sans"/>
              </a:rPr>
              <a:t>Корневищные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55" name="TextShape 2"/>
          <p:cNvSpPr txBox="1"/>
          <p:nvPr/>
        </p:nvSpPr>
        <p:spPr>
          <a:xfrm>
            <a:off x="457200" y="5805360"/>
            <a:ext cx="3826440" cy="503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548640" indent="-411120" algn="ctr">
              <a:lnSpc>
                <a:spcPct val="100000"/>
              </a:lnSpc>
              <a:spcBef>
                <a:spcPts val="561"/>
              </a:spcBef>
            </a:pPr>
            <a:r>
              <a:rPr b="1" i="1" lang="ru-RU" sz="2800" spc="-1" strike="noStrike">
                <a:solidFill>
                  <a:srgbClr val="000000"/>
                </a:solidFill>
                <a:latin typeface="Book Antiqua"/>
              </a:rPr>
              <a:t>Пырей ползучий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56" name="TextShape 3"/>
          <p:cNvSpPr txBox="1"/>
          <p:nvPr/>
        </p:nvSpPr>
        <p:spPr>
          <a:xfrm>
            <a:off x="4284000" y="1989000"/>
            <a:ext cx="4402440" cy="2952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i="1" lang="ru-RU" sz="3200" spc="-1" strike="noStrike">
                <a:solidFill>
                  <a:srgbClr val="000000"/>
                </a:solidFill>
                <a:latin typeface="Book Antiqua"/>
              </a:rPr>
              <a:t>Имеют подземный побег – корневище и в основном размножаются вегетативно.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57" name="TextShape 4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01133C21-A19A-443B-948C-63E499244AF4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pic>
        <p:nvPicPr>
          <p:cNvPr id="358" name="Picture 2" descr=""/>
          <p:cNvPicPr/>
          <p:nvPr/>
        </p:nvPicPr>
        <p:blipFill>
          <a:blip r:embed="rId1"/>
          <a:stretch/>
        </p:blipFill>
        <p:spPr>
          <a:xfrm>
            <a:off x="827640" y="1268640"/>
            <a:ext cx="3312000" cy="42001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100" spc="-1" strike="noStrike">
                <a:solidFill>
                  <a:srgbClr val="000000"/>
                </a:solidFill>
                <a:latin typeface="Lucida Sans"/>
              </a:rPr>
              <a:t>Корнеотпрысковые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60" name="TextShape 2"/>
          <p:cNvSpPr txBox="1"/>
          <p:nvPr/>
        </p:nvSpPr>
        <p:spPr>
          <a:xfrm>
            <a:off x="457200" y="5949360"/>
            <a:ext cx="4038120" cy="719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548640" indent="-411120" algn="ctr">
              <a:lnSpc>
                <a:spcPct val="100000"/>
              </a:lnSpc>
              <a:spcBef>
                <a:spcPts val="519"/>
              </a:spcBef>
            </a:pPr>
            <a:r>
              <a:rPr b="1" i="1" lang="ru-RU" sz="2600" spc="-1" strike="noStrike">
                <a:solidFill>
                  <a:srgbClr val="000000"/>
                </a:solidFill>
                <a:latin typeface="Book Antiqua"/>
              </a:rPr>
              <a:t>Бодяк полевой</a:t>
            </a:r>
            <a:endParaRPr b="0" lang="ru-RU" sz="26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61" name="TextShape 3"/>
          <p:cNvSpPr txBox="1"/>
          <p:nvPr/>
        </p:nvSpPr>
        <p:spPr>
          <a:xfrm>
            <a:off x="4648320" y="1772640"/>
            <a:ext cx="4038120" cy="3384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1" i="1" lang="ru-RU" sz="3200" spc="-1" strike="noStrike">
                <a:solidFill>
                  <a:srgbClr val="000000"/>
                </a:solidFill>
                <a:latin typeface="Book Antiqua"/>
              </a:rPr>
              <a:t>Имеют стержневой корень с расходящимися радикально боковыми корнями, имеющими почки возобновления.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62" name="TextShape 4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1A46BA07-9378-401A-87BF-94738E086435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pic>
        <p:nvPicPr>
          <p:cNvPr id="363" name="Picture 2" descr=""/>
          <p:cNvPicPr/>
          <p:nvPr/>
        </p:nvPicPr>
        <p:blipFill>
          <a:blip r:embed="rId1"/>
          <a:stretch/>
        </p:blipFill>
        <p:spPr>
          <a:xfrm>
            <a:off x="424440" y="1340640"/>
            <a:ext cx="3630240" cy="45360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ff0000"/>
                </a:solidFill>
                <a:latin typeface="Lucida Sans"/>
              </a:rPr>
              <a:t>Контрольные вопросы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65" name="TextShape 2"/>
          <p:cNvSpPr txBox="1"/>
          <p:nvPr/>
        </p:nvSpPr>
        <p:spPr>
          <a:xfrm>
            <a:off x="539640" y="1600200"/>
            <a:ext cx="8146800" cy="964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548640" indent="-41112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1" i="1" lang="ru-RU" sz="2800" spc="-1" strike="noStrike">
                <a:solidFill>
                  <a:srgbClr val="000000"/>
                </a:solidFill>
                <a:latin typeface="Book Antiqua"/>
              </a:rPr>
              <a:t>На какие классы делятся сорняки?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66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3172376B-8AC0-4B51-BF06-6BC6FEB238AF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367" name="CustomShape 4"/>
          <p:cNvSpPr/>
          <p:nvPr/>
        </p:nvSpPr>
        <p:spPr>
          <a:xfrm>
            <a:off x="467640" y="3069000"/>
            <a:ext cx="8371440" cy="115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548640" indent="-41112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1" i="1" lang="ru-RU" sz="2800" spc="-1" strike="noStrike">
                <a:solidFill>
                  <a:srgbClr val="000000"/>
                </a:solidFill>
                <a:latin typeface="Book Antiqua"/>
              </a:rPr>
              <a:t>В чем различие между малолетними и многолетними сорняками ?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ru-RU" sz="2800" spc="-1" strike="noStrike">
              <a:latin typeface="Arial"/>
            </a:endParaRPr>
          </a:p>
        </p:txBody>
      </p:sp>
      <p:sp>
        <p:nvSpPr>
          <p:cNvPr id="368" name="CustomShape 5"/>
          <p:cNvSpPr/>
          <p:nvPr/>
        </p:nvSpPr>
        <p:spPr>
          <a:xfrm>
            <a:off x="467640" y="4077000"/>
            <a:ext cx="8523720" cy="172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100000"/>
              </a:lnSpc>
              <a:spcBef>
                <a:spcPts val="561"/>
              </a:spcBef>
            </a:pPr>
            <a:endParaRPr b="0" lang="ru-RU" sz="1800" spc="-1" strike="noStrike">
              <a:latin typeface="Arial"/>
            </a:endParaRPr>
          </a:p>
          <a:p>
            <a:pPr marL="547560" indent="-54720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1" i="1" lang="ru-RU" sz="2800" spc="-1" strike="noStrike">
                <a:solidFill>
                  <a:srgbClr val="000000"/>
                </a:solidFill>
                <a:latin typeface="Book Antiqua"/>
              </a:rPr>
              <a:t>Назовите биологические особенности сорняков ?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92" dur="indefinite" restart="never" nodeType="tmRoot">
          <p:childTnLst>
            <p:seq>
              <p:cTn id="393" dur="indefinite" nodeType="mainSeq">
                <p:childTnLst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nodeType="click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398" dur="80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399" dur="80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0" dur="80"/>
                                        <p:tgtEl>
                                          <p:spTgt spid="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nodeType="click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405" dur="80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406" dur="80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7" dur="80"/>
                                        <p:tgtEl>
                                          <p:spTgt spid="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8" fill="hold">
                      <p:stCondLst>
                        <p:cond delay="indefinite"/>
                      </p:stCondLst>
                      <p:childTnLst>
                        <p:par>
                          <p:cTn id="409" fill="hold">
                            <p:stCondLst>
                              <p:cond delay="0"/>
                            </p:stCondLst>
                            <p:childTnLst>
                              <p:par>
                                <p:cTn id="410" nodeType="click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412" dur="80"/>
                                        <p:tgtEl>
                                          <p:spTgt spid="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413" dur="80"/>
                                        <p:tgtEl>
                                          <p:spTgt spid="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4" dur="80"/>
                                        <p:tgtEl>
                                          <p:spTgt spid="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TextShape 1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043B7684-E8D2-4D2E-87A8-2FA27282A56C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457200" y="274680"/>
            <a:ext cx="8229240" cy="1137600"/>
          </a:xfrm>
          <a:prstGeom prst="rect">
            <a:avLst/>
          </a:prstGeom>
          <a:gradFill rotWithShape="0">
            <a:gsLst>
              <a:gs pos="0">
                <a:srgbClr val="fbf9f6"/>
              </a:gs>
              <a:gs pos="100000">
                <a:srgbClr val="ded1a8"/>
              </a:gs>
            </a:gsLst>
            <a:path path="circle"/>
          </a:gradFill>
          <a:ln w="9360">
            <a:solidFill>
              <a:srgbClr val="998846"/>
            </a:solidFill>
            <a:round/>
          </a:ln>
          <a:effectLst>
            <a:outerShdw dist="101314" dir="2700000">
              <a:srgbClr val="000000">
                <a:alpha val="35000"/>
              </a:srgbClr>
            </a:outerShdw>
          </a:effectLst>
        </p:spPr>
        <p:txBody>
          <a:bodyPr lIns="90000" rIns="90000" tIns="45000" bIns="45000" anchor="ctr">
            <a:normAutofit fontScale="30000"/>
          </a:bodyPr>
          <a:p>
            <a:pPr algn="ctr">
              <a:lnSpc>
                <a:spcPct val="100000"/>
              </a:lnSpc>
            </a:pPr>
            <a:br/>
            <a:r>
              <a:rPr b="1" lang="ru-RU" sz="4400" spc="-1" strike="noStrike">
                <a:solidFill>
                  <a:srgbClr val="ff0000"/>
                </a:solidFill>
                <a:latin typeface="Book Antiqua"/>
              </a:rPr>
              <a:t>Специализированные сорняки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24" name="TextShape 2"/>
          <p:cNvSpPr txBox="1"/>
          <p:nvPr/>
        </p:nvSpPr>
        <p:spPr>
          <a:xfrm>
            <a:off x="214200" y="1412640"/>
            <a:ext cx="8715240" cy="4896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 fontScale="88000"/>
          </a:bodyPr>
          <a:p>
            <a:pPr marL="88920" indent="633240"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000000"/>
                </a:solidFill>
                <a:latin typeface="Book Antiqua"/>
              </a:rPr>
              <a:t>Засоряют посевы только определенных культур. 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  <a:p>
            <a:pPr marL="88920" indent="633240"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000000"/>
                </a:solidFill>
                <a:latin typeface="Book Antiqua"/>
              </a:rPr>
              <a:t>Трудно найти в посевах и отделить от семян культурных растений.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799"/>
              </a:spcBef>
            </a:pPr>
            <a:r>
              <a:rPr b="0" lang="en-US" sz="4000" spc="-1" strike="noStrike">
                <a:solidFill>
                  <a:srgbClr val="000000"/>
                </a:solidFill>
                <a:latin typeface="Book Antiqua"/>
              </a:rPr>
              <a:t>                   </a:t>
            </a:r>
            <a:r>
              <a:rPr b="0" lang="ru-RU" sz="4000" spc="-1" strike="noStrike">
                <a:solidFill>
                  <a:srgbClr val="000000"/>
                </a:solidFill>
                <a:latin typeface="Book Antiqua"/>
              </a:rPr>
              <a:t>Горох       пелюшка</a:t>
            </a:r>
            <a:endParaRPr b="0" lang="ru-RU" sz="4000" spc="-1" strike="noStrike">
              <a:solidFill>
                <a:srgbClr val="ffffff"/>
              </a:solidFill>
              <a:latin typeface="Book Antiqua"/>
            </a:endParaRPr>
          </a:p>
          <a:p>
            <a:pPr marL="548640" indent="-411120">
              <a:lnSpc>
                <a:spcPct val="100000"/>
              </a:lnSpc>
              <a:spcBef>
                <a:spcPts val="799"/>
              </a:spcBef>
            </a:pPr>
            <a:r>
              <a:rPr b="0" lang="en-US" sz="4000" spc="-1" strike="noStrike">
                <a:solidFill>
                  <a:srgbClr val="000000"/>
                </a:solidFill>
                <a:latin typeface="Book Antiqua"/>
              </a:rPr>
              <a:t>                   </a:t>
            </a:r>
            <a:r>
              <a:rPr b="0" lang="ru-RU" sz="4000" spc="-1" strike="noStrike">
                <a:solidFill>
                  <a:srgbClr val="000000"/>
                </a:solidFill>
                <a:latin typeface="Book Antiqua"/>
              </a:rPr>
              <a:t>Овёс      </a:t>
            </a:r>
            <a:r>
              <a:rPr b="0" lang="en-US" sz="4000" spc="-1" strike="noStrike">
                <a:solidFill>
                  <a:srgbClr val="000000"/>
                </a:solidFill>
                <a:latin typeface="Book Antiqua"/>
              </a:rPr>
              <a:t>   </a:t>
            </a:r>
            <a:r>
              <a:rPr b="0" lang="ru-RU" sz="4000" spc="-1" strike="noStrike">
                <a:solidFill>
                  <a:srgbClr val="000000"/>
                </a:solidFill>
                <a:latin typeface="Book Antiqua"/>
              </a:rPr>
              <a:t>овсюг</a:t>
            </a:r>
            <a:endParaRPr b="0" lang="ru-RU" sz="4000" spc="-1" strike="noStrike">
              <a:solidFill>
                <a:srgbClr val="ffffff"/>
              </a:solidFill>
              <a:latin typeface="Book Antiqua"/>
            </a:endParaRPr>
          </a:p>
          <a:p>
            <a:pPr marL="5022720" indent="-4885920">
              <a:lnSpc>
                <a:spcPct val="100000"/>
              </a:lnSpc>
              <a:spcBef>
                <a:spcPts val="799"/>
              </a:spcBef>
            </a:pPr>
            <a:r>
              <a:rPr b="0" lang="en-US" sz="4000" spc="-1" strike="noStrike">
                <a:solidFill>
                  <a:srgbClr val="000000"/>
                </a:solidFill>
                <a:latin typeface="Book Antiqua"/>
              </a:rPr>
              <a:t>                   </a:t>
            </a:r>
            <a:r>
              <a:rPr b="0" lang="ru-RU" sz="4000" spc="-1" strike="noStrike">
                <a:solidFill>
                  <a:srgbClr val="000000"/>
                </a:solidFill>
                <a:latin typeface="Book Antiqua"/>
              </a:rPr>
              <a:t>Озимые      костёр ржаной</a:t>
            </a:r>
            <a:r>
              <a:rPr b="0" lang="en-US" sz="4000" spc="-1" strike="noStrike">
                <a:solidFill>
                  <a:srgbClr val="000000"/>
                </a:solidFill>
                <a:latin typeface="Book Antiqua"/>
              </a:rPr>
              <a:t> </a:t>
            </a:r>
            <a:endParaRPr b="0" lang="ru-RU" sz="40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25" name="CustomShape 3"/>
          <p:cNvSpPr/>
          <p:nvPr/>
        </p:nvSpPr>
        <p:spPr>
          <a:xfrm>
            <a:off x="3924000" y="3789000"/>
            <a:ext cx="571320" cy="1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998846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6" name="CustomShape 4"/>
          <p:cNvSpPr/>
          <p:nvPr/>
        </p:nvSpPr>
        <p:spPr>
          <a:xfrm>
            <a:off x="3780000" y="4509000"/>
            <a:ext cx="863640" cy="1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998846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7" name="CustomShape 5"/>
          <p:cNvSpPr/>
          <p:nvPr/>
        </p:nvSpPr>
        <p:spPr>
          <a:xfrm>
            <a:off x="4356000" y="5157360"/>
            <a:ext cx="499680" cy="1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998846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8" name="TextShape 6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154A428D-F7AD-4D47-B27F-4383F2A091F1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5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9" dur="500"/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30" dur="500"/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35" dur="500"/>
                                        <p:tgtEl>
                                          <p:spTgt spid="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36" dur="500"/>
                                        <p:tgtEl>
                                          <p:spTgt spid="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750"/>
                            </p:stCondLst>
                            <p:childTnLst>
                              <p:par>
                                <p:cTn id="39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41" dur="500"/>
                                        <p:tgtEl>
                                          <p:spTgt spid="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42" dur="500"/>
                                        <p:tgtEl>
                                          <p:spTgt spid="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500"/>
                                        <p:tgtEl>
                                          <p:spTgt spid="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428760" y="214200"/>
            <a:ext cx="8229240" cy="6286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900000" indent="-763200">
              <a:lnSpc>
                <a:spcPct val="100000"/>
              </a:lnSpc>
              <a:spcBef>
                <a:spcPts val="799"/>
              </a:spcBef>
            </a:pPr>
            <a:r>
              <a:rPr b="1" i="1" lang="ru-RU" sz="4000" spc="-1" strike="noStrike">
                <a:solidFill>
                  <a:srgbClr val="ff0000"/>
                </a:solidFill>
                <a:latin typeface="Book Antiqua"/>
              </a:rPr>
              <a:t>Карантинные сорняки </a:t>
            </a:r>
            <a:r>
              <a:rPr b="0" lang="ru-RU" sz="2800" spc="-1" strike="noStrike">
                <a:solidFill>
                  <a:srgbClr val="000000"/>
                </a:solidFill>
                <a:latin typeface="Book Antiqua"/>
              </a:rPr>
              <a:t>- </a:t>
            </a:r>
            <a:r>
              <a:rPr b="1" lang="ru-RU" sz="2800" spc="-1" strike="noStrike">
                <a:solidFill>
                  <a:srgbClr val="000000"/>
                </a:solidFill>
                <a:latin typeface="Book Antiqua"/>
              </a:rPr>
              <a:t>сорняки особо вредоносные, отсутствуют или ограниченно распространенны на территории страны или отдельного района. Включены в перечень карантинных объектов.</a:t>
            </a:r>
            <a:endParaRPr b="0" lang="ru-RU" sz="2800" spc="-1" strike="noStrike">
              <a:solidFill>
                <a:srgbClr val="ffffff"/>
              </a:solidFill>
              <a:latin typeface="Book Antiqua"/>
            </a:endParaRPr>
          </a:p>
          <a:p>
            <a:pPr marL="2033640" indent="-514080">
              <a:lnSpc>
                <a:spcPct val="100000"/>
              </a:lnSpc>
              <a:spcBef>
                <a:spcPts val="64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3200" spc="-1" strike="noStrike">
                <a:solidFill>
                  <a:srgbClr val="000000"/>
                </a:solidFill>
                <a:latin typeface="Book Antiqua"/>
              </a:rPr>
              <a:t>Амброзия полыннолистная, многолетняя, трехраздельная;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  <a:p>
            <a:pPr marL="2033640" indent="-514080">
              <a:lnSpc>
                <a:spcPct val="100000"/>
              </a:lnSpc>
              <a:spcBef>
                <a:spcPts val="64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3200" spc="-1" strike="noStrike">
                <a:solidFill>
                  <a:srgbClr val="000000"/>
                </a:solidFill>
                <a:latin typeface="Book Antiqua"/>
              </a:rPr>
              <a:t>Горчак ползучий;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  <a:p>
            <a:pPr marL="2033640" indent="-514080">
              <a:lnSpc>
                <a:spcPct val="100000"/>
              </a:lnSpc>
              <a:spcBef>
                <a:spcPts val="64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3200" spc="-1" strike="noStrike">
                <a:solidFill>
                  <a:srgbClr val="000000"/>
                </a:solidFill>
                <a:latin typeface="Book Antiqua"/>
              </a:rPr>
              <a:t>Паслен клювовидный;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  <a:p>
            <a:pPr marL="2033640" indent="-514080">
              <a:lnSpc>
                <a:spcPct val="100000"/>
              </a:lnSpc>
              <a:spcBef>
                <a:spcPts val="64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3200" spc="-1" strike="noStrike">
                <a:solidFill>
                  <a:srgbClr val="000000"/>
                </a:solidFill>
                <a:latin typeface="Book Antiqua"/>
              </a:rPr>
              <a:t>Паслен трехцветный;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  <a:p>
            <a:pPr marL="2033640" indent="-514080">
              <a:lnSpc>
                <a:spcPct val="100000"/>
              </a:lnSpc>
              <a:spcBef>
                <a:spcPts val="64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3200" spc="-1" strike="noStrike">
                <a:solidFill>
                  <a:srgbClr val="000000"/>
                </a:solidFill>
                <a:latin typeface="Book Antiqua"/>
              </a:rPr>
              <a:t>Паслен каралинский;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  <a:p>
            <a:pPr marL="2033640" indent="-514080">
              <a:lnSpc>
                <a:spcPct val="100000"/>
              </a:lnSpc>
              <a:spcBef>
                <a:spcPts val="64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b="0" i="1" lang="ru-RU" sz="3200" spc="-1" strike="noStrike">
                <a:solidFill>
                  <a:srgbClr val="000000"/>
                </a:solidFill>
                <a:latin typeface="Book Antiqua"/>
              </a:rPr>
              <a:t>Повилики (все виды). </a:t>
            </a:r>
            <a:endParaRPr b="0" lang="ru-RU" sz="32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30" name="TextShape 2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1ED9AA13-C7D3-4B68-B32C-05450589109C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6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4" dur="indefinite" restart="never" nodeType="tmRoot">
          <p:childTnLst>
            <p:seq>
              <p:cTn id="45" dur="indefinite" nodeType="mainSeq">
                <p:childTnLst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50" dur="80"/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51" dur="80"/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57" dur="80"/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58" dur="80"/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64" dur="80"/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65" dur="80"/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2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71" dur="80"/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72" dur="80"/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2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78" dur="80"/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79" dur="80"/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2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85" dur="80"/>
                                        <p:tgtEl>
                                          <p:spTgt spid="2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86" dur="80"/>
                                        <p:tgtEl>
                                          <p:spTgt spid="2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80"/>
                                        <p:tgtEl>
                                          <p:spTgt spid="2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extShape 1"/>
          <p:cNvSpPr txBox="1"/>
          <p:nvPr/>
        </p:nvSpPr>
        <p:spPr>
          <a:xfrm>
            <a:off x="457200" y="274680"/>
            <a:ext cx="8229240" cy="1153800"/>
          </a:xfrm>
          <a:prstGeom prst="rect">
            <a:avLst/>
          </a:prstGeom>
          <a:gradFill rotWithShape="0">
            <a:gsLst>
              <a:gs pos="0">
                <a:srgbClr val="fbf9f6"/>
              </a:gs>
              <a:gs pos="100000">
                <a:srgbClr val="ded1a8"/>
              </a:gs>
            </a:gsLst>
            <a:path path="circle"/>
          </a:gradFill>
          <a:ln w="9360">
            <a:solidFill>
              <a:srgbClr val="998846"/>
            </a:solidFill>
            <a:round/>
          </a:ln>
          <a:effectLst>
            <a:outerShdw dist="101314" dir="2700000">
              <a:srgbClr val="000000">
                <a:alpha val="35000"/>
              </a:srgbClr>
            </a:outerShdw>
          </a:effectLst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4100" spc="-1" strike="noStrike">
                <a:solidFill>
                  <a:srgbClr val="ff0000"/>
                </a:solidFill>
                <a:latin typeface="Book Antiqua"/>
              </a:rPr>
              <a:t> </a:t>
            </a:r>
            <a:r>
              <a:rPr b="1" lang="ru-RU" sz="4100" spc="-1" strike="noStrike">
                <a:solidFill>
                  <a:srgbClr val="ff0000"/>
                </a:solidFill>
                <a:latin typeface="Book Antiqua"/>
              </a:rPr>
              <a:t>Сорные лекарственные растения</a:t>
            </a:r>
            <a:endParaRPr b="0" lang="ru-RU" sz="41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32" name="TextShape 2"/>
          <p:cNvSpPr txBox="1"/>
          <p:nvPr/>
        </p:nvSpPr>
        <p:spPr>
          <a:xfrm>
            <a:off x="457200" y="1600200"/>
            <a:ext cx="425736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Ландыш майский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Горицвет весенний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Чистотел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Крапива двудомная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Зверобой продырявленный 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Мать-и-мачеха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Чабрец ползучий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Подорожник большой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33" name="TextShape 3"/>
          <p:cNvSpPr txBox="1"/>
          <p:nvPr/>
        </p:nvSpPr>
        <p:spPr>
          <a:xfrm>
            <a:off x="4714920" y="1600200"/>
            <a:ext cx="421452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Пустырник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Душица обыкновенная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Полынь горькая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Пастушья сумка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Череда трехраздельная 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Тысячелистник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Боярышник кроваво-красный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  <a:p>
            <a:pPr marL="514440" indent="-514080">
              <a:lnSpc>
                <a:spcPct val="100000"/>
              </a:lnSpc>
              <a:spcBef>
                <a:spcPts val="479"/>
              </a:spcBef>
            </a:pPr>
            <a:r>
              <a:rPr b="1" i="1" lang="ru-RU" sz="2400" spc="-1" strike="noStrike">
                <a:solidFill>
                  <a:srgbClr val="000000"/>
                </a:solidFill>
                <a:latin typeface="Book Antiqua"/>
              </a:rPr>
              <a:t>Шиповник</a:t>
            </a:r>
            <a:endParaRPr b="0" lang="ru-RU" sz="2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34" name="TextShape 4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32F4CECD-5F37-42A1-A335-6A0A022A3A96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7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35" name="CustomShape 5"/>
          <p:cNvSpPr/>
          <p:nvPr/>
        </p:nvSpPr>
        <p:spPr>
          <a:xfrm>
            <a:off x="8388360" y="6237360"/>
            <a:ext cx="431640" cy="359640"/>
          </a:xfrm>
          <a:prstGeom prst="actionButtonEnd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8" dur="indefinite" restart="never" nodeType="tmRoot">
          <p:childTnLst>
            <p:seq>
              <p:cTn id="89" dur="indefinite" nodeType="mainSeq"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94" dur="80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95" dur="80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80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60"/>
                            </p:stCondLst>
                            <p:childTnLst>
                              <p:par>
                                <p:cTn id="98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00" dur="80"/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01" dur="80"/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80"/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40"/>
                            </p:stCondLst>
                            <p:childTnLst>
                              <p:par>
                                <p:cTn id="104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06" dur="80"/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07" dur="80"/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80"/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"/>
                            </p:stCondLst>
                            <p:childTnLst>
                              <p:par>
                                <p:cTn id="110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12" dur="80"/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13" dur="80"/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280"/>
                            </p:stCondLst>
                            <p:childTnLst>
                              <p:par>
                                <p:cTn id="116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18" dur="80"/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19" dur="80"/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80"/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200"/>
                            </p:stCondLst>
                            <p:childTnLst>
                              <p:par>
                                <p:cTn id="122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24" dur="80"/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25" dur="80"/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80"/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760"/>
                            </p:stCondLst>
                            <p:childTnLst>
                              <p:par>
                                <p:cTn id="128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30" dur="80"/>
                                        <p:tgtEl>
                                          <p:spTgt spid="2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31" dur="80"/>
                                        <p:tgtEl>
                                          <p:spTgt spid="2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80"/>
                                        <p:tgtEl>
                                          <p:spTgt spid="2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360"/>
                            </p:stCondLst>
                            <p:childTnLst>
                              <p:par>
                                <p:cTn id="134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36" dur="80"/>
                                        <p:tgtEl>
                                          <p:spTgt spid="2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37" dur="80"/>
                                        <p:tgtEl>
                                          <p:spTgt spid="2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80"/>
                                        <p:tgtEl>
                                          <p:spTgt spid="2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80"/>
                            </p:stCondLst>
                            <p:childTnLst>
                              <p:par>
                                <p:cTn id="140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42" dur="80"/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43" dur="80"/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80"/>
                                        <p:tgtEl>
                                          <p:spTgt spid="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480"/>
                            </p:stCondLst>
                            <p:childTnLst>
                              <p:par>
                                <p:cTn id="146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48" dur="80"/>
                                        <p:tgtEl>
                                          <p:spTgt spid="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49" dur="80"/>
                                        <p:tgtEl>
                                          <p:spTgt spid="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80"/>
                                        <p:tgtEl>
                                          <p:spTgt spid="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6240"/>
                            </p:stCondLst>
                            <p:childTnLst>
                              <p:par>
                                <p:cTn id="152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54" dur="80"/>
                                        <p:tgtEl>
                                          <p:spTgt spid="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55" dur="80"/>
                                        <p:tgtEl>
                                          <p:spTgt spid="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80"/>
                                        <p:tgtEl>
                                          <p:spTgt spid="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6800"/>
                            </p:stCondLst>
                            <p:childTnLst>
                              <p:par>
                                <p:cTn id="158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60" dur="80"/>
                                        <p:tgtEl>
                                          <p:spTgt spid="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61" dur="80"/>
                                        <p:tgtEl>
                                          <p:spTgt spid="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80"/>
                                        <p:tgtEl>
                                          <p:spTgt spid="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7360"/>
                            </p:stCondLst>
                            <p:childTnLst>
                              <p:par>
                                <p:cTn id="164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66" dur="80"/>
                                        <p:tgtEl>
                                          <p:spTgt spid="2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67" dur="80"/>
                                        <p:tgtEl>
                                          <p:spTgt spid="2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80"/>
                                        <p:tgtEl>
                                          <p:spTgt spid="2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8200"/>
                            </p:stCondLst>
                            <p:childTnLst>
                              <p:par>
                                <p:cTn id="170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72" dur="80"/>
                                        <p:tgtEl>
                                          <p:spTgt spid="2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73" dur="80"/>
                                        <p:tgtEl>
                                          <p:spTgt spid="2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80"/>
                                        <p:tgtEl>
                                          <p:spTgt spid="2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8760"/>
                            </p:stCondLst>
                            <p:childTnLst>
                              <p:par>
                                <p:cTn id="176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78" dur="80"/>
                                        <p:tgtEl>
                                          <p:spTgt spid="2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79" dur="80"/>
                                        <p:tgtEl>
                                          <p:spTgt spid="2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80"/>
                                        <p:tgtEl>
                                          <p:spTgt spid="2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9760"/>
                            </p:stCondLst>
                            <p:childTnLst>
                              <p:par>
                                <p:cTn id="182" nodeType="afterEffect" fill="hold" presetClass="entr" presetID="27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84" dur="80"/>
                                        <p:tgtEl>
                                          <p:spTgt spid="2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85" dur="80"/>
                                        <p:tgtEl>
                                          <p:spTgt spid="2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gb(-124,-80,-100)"/>
                                          </p:val>
                                        </p:tav>
                                        <p:tav tm="50000">
                                          <p:val>
                                            <p:strVal val="rgb(-126,0,65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80"/>
                                        <p:tgtEl>
                                          <p:spTgt spid="2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41000"/>
          </a:bodyPr>
          <a:p>
            <a:pPr algn="ctr">
              <a:lnSpc>
                <a:spcPct val="100000"/>
              </a:lnSpc>
            </a:pPr>
            <a:br/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Зверобой продырявленный 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37" name="CustomShape 2"/>
          <p:cNvSpPr/>
          <p:nvPr/>
        </p:nvSpPr>
        <p:spPr>
          <a:xfrm>
            <a:off x="2195640" y="1268640"/>
            <a:ext cx="4770720" cy="5184360"/>
          </a:xfrm>
          <a:prstGeom prst="roundRect">
            <a:avLst>
              <a:gd name="adj" fmla="val 8594"/>
            </a:avLst>
          </a:prstGeom>
          <a:blipFill rotWithShape="0">
            <a:blip r:embed="rId1"/>
            <a:stretch>
              <a:fillRect/>
            </a:stretch>
          </a:blipFill>
          <a:ln>
            <a:noFill/>
          </a:ln>
          <a:effectLst>
            <a:reflection algn="bl" blurRad="12700" dir="5400000" dist="5000" endPos="28000" rotWithShape="0" stA="38000" sy="-1000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238" name="TextShape 3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8D33E98A-2954-4B3F-84F3-C91E6919B676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8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>
            <a:normAutofit fontScale="41000"/>
          </a:bodyPr>
          <a:p>
            <a:pPr algn="ctr">
              <a:lnSpc>
                <a:spcPct val="100000"/>
              </a:lnSpc>
            </a:pPr>
            <a:br/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Мать</a:t>
            </a:r>
            <a:r>
              <a:rPr b="1" lang="en-US" sz="4400" spc="-1" strike="noStrike">
                <a:solidFill>
                  <a:srgbClr val="000000"/>
                </a:solidFill>
                <a:latin typeface="Lucida Sans"/>
              </a:rPr>
              <a:t> </a:t>
            </a:r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–</a:t>
            </a:r>
            <a:r>
              <a:rPr b="1" lang="en-US" sz="4400" spc="-1" strike="noStrike">
                <a:solidFill>
                  <a:srgbClr val="000000"/>
                </a:solidFill>
                <a:latin typeface="Lucida Sans"/>
              </a:rPr>
              <a:t> </a:t>
            </a:r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и</a:t>
            </a:r>
            <a:r>
              <a:rPr b="1" lang="en-US" sz="4400" spc="-1" strike="noStrike">
                <a:solidFill>
                  <a:srgbClr val="000000"/>
                </a:solidFill>
                <a:latin typeface="Lucida Sans"/>
              </a:rPr>
              <a:t> </a:t>
            </a:r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-</a:t>
            </a:r>
            <a:r>
              <a:rPr b="1" lang="en-US" sz="4400" spc="-1" strike="noStrike">
                <a:solidFill>
                  <a:srgbClr val="000000"/>
                </a:solidFill>
                <a:latin typeface="Lucida Sans"/>
              </a:rPr>
              <a:t> </a:t>
            </a:r>
            <a:r>
              <a:rPr b="1" lang="ru-RU" sz="4400" spc="-1" strike="noStrike">
                <a:solidFill>
                  <a:srgbClr val="000000"/>
                </a:solidFill>
                <a:latin typeface="Lucida Sans"/>
              </a:rPr>
              <a:t>мачеха</a:t>
            </a:r>
            <a:br/>
            <a:endParaRPr b="0" lang="ru-RU" sz="4400" spc="-1" strike="noStrike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240" name="Picture 2" descr=""/>
          <p:cNvPicPr/>
          <p:nvPr/>
        </p:nvPicPr>
        <p:blipFill>
          <a:blip r:embed="rId1"/>
          <a:stretch/>
        </p:blipFill>
        <p:spPr>
          <a:xfrm>
            <a:off x="1835640" y="1556640"/>
            <a:ext cx="5760360" cy="4320000"/>
          </a:xfrm>
          <a:prstGeom prst="rect">
            <a:avLst/>
          </a:prstGeom>
          <a:ln cap="sq" w="190440">
            <a:solidFill>
              <a:srgbClr val="c8c6bd"/>
            </a:solidFill>
            <a:miter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prst="hardEdge" w="304800" h="152400"/>
            <a:extrusionClr>
              <a:srgbClr val="000000"/>
            </a:extrusionClr>
          </a:sp3d>
        </p:spPr>
      </p:pic>
      <p:sp>
        <p:nvSpPr>
          <p:cNvPr id="241" name="TextShape 2"/>
          <p:cNvSpPr txBox="1"/>
          <p:nvPr/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45000" anchor="b">
            <a:noAutofit/>
          </a:bodyPr>
          <a:p>
            <a:pPr algn="r">
              <a:lnSpc>
                <a:spcPct val="100000"/>
              </a:lnSpc>
            </a:pPr>
            <a:fld id="{FA6BF42C-D37F-44ED-BCCE-9C993E4D2A41}" type="slidenum">
              <a:rPr b="0" lang="ru-RU" sz="1200" spc="-1" strike="noStrike">
                <a:solidFill>
                  <a:srgbClr val="bcbcbc"/>
                </a:solidFill>
                <a:latin typeface="Book Antiqua"/>
              </a:rPr>
              <a:t>9</a:t>
            </a:fld>
            <a:endParaRPr b="0" lang="ru-RU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413</TotalTime>
  <Application>LibreOffice/6.4.4.2$Windows_X86_64 LibreOffice_project/3d775be2011f3886db32dfd395a6a6d1ca2630ff</Application>
  <Words>735</Words>
  <Paragraphs>250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2010-12-07T07:17:48Z</dcterms:created>
  <dc:creator>Company</dc:creator>
  <dc:description/>
  <dc:language>ru-RU</dc:language>
  <cp:lastModifiedBy/>
  <dcterms:modified xsi:type="dcterms:W3CDTF">2020-09-07T16:43:25Z</dcterms:modified>
  <cp:revision>64</cp:revision>
  <dc:subject/>
  <dc:title> «Сорные растения»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45</vt:i4>
  </property>
</Properties>
</file>