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587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94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8103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081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3853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859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9616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958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725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534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519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531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558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25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039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4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">
              <a:schemeClr val="accent2">
                <a:lumMod val="0"/>
                <a:lumOff val="100000"/>
                <a:alpha val="38000"/>
              </a:schemeClr>
            </a:gs>
            <a:gs pos="0">
              <a:schemeClr val="accent2">
                <a:lumMod val="0"/>
                <a:lumOff val="100000"/>
                <a:alpha val="66000"/>
              </a:schemeClr>
            </a:gs>
            <a:gs pos="100000">
              <a:schemeClr val="accent2">
                <a:lumMod val="10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4F974-0C57-4F2F-93A6-3D0E83A4DECC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80955EC-17A5-4221-9B38-4773F2D56B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682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  <p:sldLayoutId id="2147483740" r:id="rId12"/>
    <p:sldLayoutId id="2147483741" r:id="rId13"/>
    <p:sldLayoutId id="2147483742" r:id="rId14"/>
    <p:sldLayoutId id="2147483743" r:id="rId15"/>
    <p:sldLayoutId id="214748374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3000">
              <a:schemeClr val="accent2">
                <a:lumMod val="0"/>
                <a:lumOff val="100000"/>
                <a:alpha val="80000"/>
              </a:schemeClr>
            </a:gs>
            <a:gs pos="0">
              <a:schemeClr val="accent2">
                <a:lumMod val="0"/>
                <a:lumOff val="100000"/>
                <a:alpha val="66000"/>
              </a:schemeClr>
            </a:gs>
            <a:gs pos="100000">
              <a:schemeClr val="accent2">
                <a:lumMod val="10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38300" y="3704771"/>
            <a:ext cx="8915399" cy="2262781"/>
          </a:xfrm>
          <a:noFill/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Влияние устного народного творчества </a:t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</a:br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на развитие речи детей младшего дошкольного возраста</a:t>
            </a:r>
            <a:br>
              <a:rPr lang="ru-RU" dirty="0">
                <a:solidFill>
                  <a:schemeClr val="tx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</a:br>
            <a:r>
              <a:rPr lang="ru-RU" sz="3200" dirty="0">
                <a:solidFill>
                  <a:schemeClr val="tx1"/>
                </a:solidFill>
                <a:latin typeface="Arial Narrow" panose="020B0606020202030204" pitchFamily="34" charset="0"/>
                <a:cs typeface="Aharoni" panose="02010803020104030203" pitchFamily="2" charset="-79"/>
              </a:rPr>
              <a:t>Воспитатель: Акчурина З.А.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0" y="-1"/>
            <a:ext cx="12192000" cy="899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V="1">
            <a:off x="-1" y="5967552"/>
            <a:ext cx="12192000" cy="8998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-2083890" y="2983777"/>
            <a:ext cx="5067666" cy="899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9208223" y="2983777"/>
            <a:ext cx="5067666" cy="89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7246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09028" y="821564"/>
            <a:ext cx="6183086" cy="4747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Заклички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небольшие песенки, предназначенные для распевания группой детей к явлениям природы (к солнцу, ветру, дождю, радуге, деревьям)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Являются богатейшим материалом для развития звуковой культуры речи.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Развивают чувство ритма и рифмы, формируют интонационную выразительность.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Можно использовать во время прогулок, наблюдая за погодными явлениями.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fs00.infourok.ru/images/doc/127/149158/hello_html_m3a64d01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17" y="1700739"/>
            <a:ext cx="3890447" cy="386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529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inderbox.ru/wp-content/uploads/2017/04/Skorohody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233" y="267661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6686" y="485375"/>
            <a:ext cx="6618514" cy="2151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Считалки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для детей используются для установления очередности, для определения кому начать игру.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Благодаря считалкам у детей развивается память и чувство ритма.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03233" y="3902064"/>
            <a:ext cx="6096000" cy="244393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 хороводные русские народные игры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Содержащийся в играх фольклорный материал способствует эмоционально положительному овладению родной речью.  «У медведя во бору», «Пузырь»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crosti.ru/patterns/00/03/f7/4885b52a6e/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1" y="3313361"/>
            <a:ext cx="5544457" cy="3360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585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7258" y="1146628"/>
            <a:ext cx="9361714" cy="46798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Таким образом, приобщение ребенка к народной культуре следует начинать с раннего детства. Фольклор является уникальным средством для передачи народной мудрости и воспитания детей на начальном этапе их развития. Детское творчество основано на подражании, которое служит важным фактором развития ребенка, его речи. Постепенно у малышей формируется готовность к более глубокому восприятию произведений русской народной литературы, обогащается и расширяется словарный запас, способность к овладению родной речью.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879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01257" y="435430"/>
            <a:ext cx="6299200" cy="1799771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cs typeface="Aharoni" panose="02010803020104030203" pitchFamily="2" charset="-79"/>
              </a:rPr>
              <a:t>Младший дошкольный возраст</a:t>
            </a:r>
          </a:p>
        </p:txBody>
      </p:sp>
      <p:sp>
        <p:nvSpPr>
          <p:cNvPr id="3" name="Овал 2"/>
          <p:cNvSpPr/>
          <p:nvPr/>
        </p:nvSpPr>
        <p:spPr>
          <a:xfrm>
            <a:off x="188686" y="2540001"/>
            <a:ext cx="5762171" cy="1959427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период наиболее интенсивного развития ребенка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55657" y="2540001"/>
            <a:ext cx="5994399" cy="1959428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закладывается фундамент физического, психического и нравственного здоровья. 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4426857" y="2235201"/>
            <a:ext cx="870858" cy="420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6571343" y="2177144"/>
            <a:ext cx="859971" cy="595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4161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7600" y="1033253"/>
            <a:ext cx="976811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Речь</a:t>
            </a:r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в жизни человека – это наиважнейшая функция необходимая каждому.</a:t>
            </a:r>
          </a:p>
          <a:p>
            <a:pPr algn="ctr"/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Благодаря </a:t>
            </a:r>
            <a:r>
              <a:rPr lang="ru-RU" sz="2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речи</a:t>
            </a:r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мы общаемся, передаем опыт, регулируем деятельность и поведение. </a:t>
            </a:r>
          </a:p>
          <a:p>
            <a:pPr algn="ctr"/>
            <a:r>
              <a:rPr lang="ru-RU" sz="2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Речь</a:t>
            </a:r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имеет большое значение для целостного всестороннего развития ребенка в раннем и дошкольном возрасте, так как становится </a:t>
            </a:r>
            <a:r>
              <a:rPr lang="ru-RU" sz="26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основным средством общения</a:t>
            </a:r>
            <a:r>
              <a:rPr lang="ru-RU" sz="2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ru-RU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972457" y="4586514"/>
            <a:ext cx="3904343" cy="1611086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</a:rPr>
              <a:t>устное народное творчество</a:t>
            </a:r>
            <a:endParaRPr lang="ru-RU" sz="2800" dirty="0"/>
          </a:p>
        </p:txBody>
      </p:sp>
      <p:sp>
        <p:nvSpPr>
          <p:cNvPr id="4" name="Равно 3"/>
          <p:cNvSpPr/>
          <p:nvPr/>
        </p:nvSpPr>
        <p:spPr>
          <a:xfrm>
            <a:off x="5355771" y="4905829"/>
            <a:ext cx="914400" cy="914400"/>
          </a:xfrm>
          <a:prstGeom prst="mathEqua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6981371" y="4586514"/>
            <a:ext cx="3904343" cy="1611086"/>
          </a:xfrm>
          <a:prstGeom prst="flowChartAlternateProces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действенное </a:t>
            </a:r>
            <a:r>
              <a:rPr lang="ru-RU" sz="24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средство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</a:rPr>
              <a:t> развития речи детей младшего дошкольного возраста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5460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2229" y="478970"/>
            <a:ext cx="11959771" cy="1014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800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Устное народное творчество</a:t>
            </a:r>
            <a:r>
              <a:rPr lang="ru-RU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- это словесное творчество народа, передаваемого из уст в уста, из поколения в поколение.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817257" y="2569028"/>
            <a:ext cx="566058" cy="410029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>
              <a:lnSpc>
                <a:spcPct val="70000"/>
              </a:lnSpc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устное народное творчество</a:t>
            </a:r>
            <a:endParaRPr lang="ru-RU" sz="2400" dirty="0"/>
          </a:p>
        </p:txBody>
      </p:sp>
      <p:sp>
        <p:nvSpPr>
          <p:cNvPr id="5" name="Овал 4"/>
          <p:cNvSpPr/>
          <p:nvPr/>
        </p:nvSpPr>
        <p:spPr>
          <a:xfrm>
            <a:off x="624115" y="2802121"/>
            <a:ext cx="2220686" cy="364222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5771" y="2569029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овладевает родным языком</a:t>
            </a: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55771" y="3455264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приобщается к культуре своего народа</a:t>
            </a:r>
            <a:endParaRPr lang="ru-RU"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55771" y="4307120"/>
            <a:ext cx="5442858" cy="6241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развивает речевые навыки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55771" y="5173492"/>
            <a:ext cx="5442858" cy="6966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побуждает к познавательной деятельности и речевой активности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55771" y="6059722"/>
            <a:ext cx="5442858" cy="6096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приобщается к красоте и самобытности слов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endCxn id="6" idx="1"/>
          </p:cNvCxnSpPr>
          <p:nvPr/>
        </p:nvCxnSpPr>
        <p:spPr>
          <a:xfrm flipV="1">
            <a:off x="2119086" y="2873829"/>
            <a:ext cx="3236685" cy="43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2714171" y="3759201"/>
            <a:ext cx="2641600" cy="181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5" idx="6"/>
          </p:cNvCxnSpPr>
          <p:nvPr/>
        </p:nvCxnSpPr>
        <p:spPr>
          <a:xfrm flipV="1">
            <a:off x="2844801" y="4615543"/>
            <a:ext cx="2510970" cy="76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714171" y="5515429"/>
            <a:ext cx="2641600" cy="145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35200" y="6255657"/>
            <a:ext cx="31205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203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69228" y="276050"/>
            <a:ext cx="12192000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Малый фольклор играет важную роль в воспитании и развитии речи детей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900255" y="3191764"/>
            <a:ext cx="1660782" cy="114663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Малый фольклор</a:t>
            </a:r>
            <a:endParaRPr lang="ru-RU" sz="1600" b="1" dirty="0"/>
          </a:p>
        </p:txBody>
      </p:sp>
      <p:sp>
        <p:nvSpPr>
          <p:cNvPr id="10" name="Овал 9"/>
          <p:cNvSpPr/>
          <p:nvPr/>
        </p:nvSpPr>
        <p:spPr>
          <a:xfrm rot="3223145">
            <a:off x="3908464" y="3642756"/>
            <a:ext cx="606224" cy="2358962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</a:t>
            </a:r>
          </a:p>
        </p:txBody>
      </p:sp>
      <p:sp>
        <p:nvSpPr>
          <p:cNvPr id="16" name="Овал 15"/>
          <p:cNvSpPr/>
          <p:nvPr/>
        </p:nvSpPr>
        <p:spPr>
          <a:xfrm rot="19323728">
            <a:off x="4262314" y="1247912"/>
            <a:ext cx="596358" cy="2351314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</a:t>
            </a:r>
          </a:p>
        </p:txBody>
      </p:sp>
      <p:sp>
        <p:nvSpPr>
          <p:cNvPr id="17" name="Овал 16"/>
          <p:cNvSpPr/>
          <p:nvPr/>
        </p:nvSpPr>
        <p:spPr>
          <a:xfrm rot="16722913">
            <a:off x="3454100" y="2358449"/>
            <a:ext cx="596358" cy="235131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</a:t>
            </a:r>
            <a:endParaRPr lang="ru-RU" sz="2400" dirty="0"/>
          </a:p>
        </p:txBody>
      </p:sp>
      <p:sp>
        <p:nvSpPr>
          <p:cNvPr id="19" name="Овал 18"/>
          <p:cNvSpPr/>
          <p:nvPr/>
        </p:nvSpPr>
        <p:spPr>
          <a:xfrm rot="19770906">
            <a:off x="6344991" y="4172927"/>
            <a:ext cx="596358" cy="235131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прибаутки</a:t>
            </a:r>
            <a:endParaRPr lang="ru-RU" sz="2400" dirty="0"/>
          </a:p>
        </p:txBody>
      </p:sp>
      <p:sp>
        <p:nvSpPr>
          <p:cNvPr id="20" name="Овал 19"/>
          <p:cNvSpPr/>
          <p:nvPr/>
        </p:nvSpPr>
        <p:spPr>
          <a:xfrm rot="17392590">
            <a:off x="7198375" y="3353239"/>
            <a:ext cx="596358" cy="235131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endParaRPr lang="ru-RU" sz="2400" dirty="0"/>
          </a:p>
        </p:txBody>
      </p:sp>
      <p:sp>
        <p:nvSpPr>
          <p:cNvPr id="21" name="Овал 20"/>
          <p:cNvSpPr/>
          <p:nvPr/>
        </p:nvSpPr>
        <p:spPr>
          <a:xfrm rot="734559">
            <a:off x="5028697" y="4344481"/>
            <a:ext cx="596358" cy="235131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заклички</a:t>
            </a:r>
            <a:endParaRPr lang="ru-RU" sz="2400" dirty="0"/>
          </a:p>
        </p:txBody>
      </p:sp>
      <p:sp>
        <p:nvSpPr>
          <p:cNvPr id="22" name="Овал 21"/>
          <p:cNvSpPr/>
          <p:nvPr/>
        </p:nvSpPr>
        <p:spPr>
          <a:xfrm rot="15432631">
            <a:off x="7333189" y="2238186"/>
            <a:ext cx="596358" cy="2351314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пестушки</a:t>
            </a:r>
            <a:endParaRPr lang="ru-RU" sz="2000" dirty="0"/>
          </a:p>
        </p:txBody>
      </p:sp>
      <p:sp>
        <p:nvSpPr>
          <p:cNvPr id="23" name="Овал 22"/>
          <p:cNvSpPr/>
          <p:nvPr/>
        </p:nvSpPr>
        <p:spPr>
          <a:xfrm rot="13653286">
            <a:off x="6867450" y="1132865"/>
            <a:ext cx="620525" cy="2578233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колыбельные</a:t>
            </a:r>
            <a:endParaRPr lang="ru-RU" sz="2000" dirty="0"/>
          </a:p>
        </p:txBody>
      </p:sp>
      <p:sp>
        <p:nvSpPr>
          <p:cNvPr id="24" name="Овал 23"/>
          <p:cNvSpPr/>
          <p:nvPr/>
        </p:nvSpPr>
        <p:spPr>
          <a:xfrm>
            <a:off x="5465348" y="870857"/>
            <a:ext cx="596358" cy="2351314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поговорки</a:t>
            </a:r>
          </a:p>
        </p:txBody>
      </p:sp>
    </p:spTree>
    <p:extLst>
      <p:ext uri="{BB962C8B-B14F-4D97-AF65-F5344CB8AC3E}">
        <p14:creationId xmlns:p14="http://schemas.microsoft.com/office/powerpoint/2010/main" val="1214253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3200"/>
            <a:ext cx="7445829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288000"/>
            <a:r>
              <a:rPr lang="ru-RU" sz="22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Колыбельные песни.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 обогащают словарный запас.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Особый ритм учат детей плавному произношению фраз, предложений. 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фонематическое восприятие.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широкий круг сведений об окружающем мире.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Грамматическое разнообразие колыбельных способствует освоению грамматического строя речи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 интонационную организацию речи ребенка:</a:t>
            </a:r>
          </a:p>
          <a:p>
            <a:pPr marL="72000" lvl="0" indent="2880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напевное выделение голосом гласных звуков,</a:t>
            </a:r>
          </a:p>
          <a:p>
            <a:pPr marL="72000" lvl="0" indent="2880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медленный темп,</a:t>
            </a:r>
          </a:p>
          <a:p>
            <a:pPr marL="72000" lvl="0" indent="2880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- наличие повторяющихся фонем, звукосочетаний, звукоподражаний.</a:t>
            </a:r>
          </a:p>
          <a:p>
            <a:pPr marL="414900" indent="-342900"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Позволяют запоминать слова и формы слов, словосочетания, осваивать лексическую сторону речи.</a:t>
            </a:r>
          </a:p>
          <a:p>
            <a:pPr marL="72000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Колыбельная песня таит в себе неисчерпаемый источник воспитательных и образовательных возможностей.</a:t>
            </a:r>
          </a:p>
          <a:p>
            <a:endParaRPr lang="ru-RU" sz="2200" dirty="0"/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assets.catawiki.nl/assets/2013/6/16/6/3/9/63965210-d6b1-11e2-80a4-bc6cb90061e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" t="1892" r="1407" b="11061"/>
          <a:stretch/>
        </p:blipFill>
        <p:spPr bwMode="auto">
          <a:xfrm>
            <a:off x="7576161" y="203200"/>
            <a:ext cx="4049784" cy="589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31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43" y="551543"/>
            <a:ext cx="5965372" cy="47470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Потешки - это зарифмованные короткие истории, стишки и песенки, которые сочетаются с простыми движениями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Тренируют память и мелкую моторику, запоминает название частей тела, животных и многое другое. 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Играют большую роль в развитии мелкой моторики.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Используются при формировании навыков самообслуживания.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book24.ru/upload/iblock/fe5/fe5d973fb733d9422579b6fc10ac71e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66" y="551543"/>
            <a:ext cx="4270502" cy="5675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821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6058" y="0"/>
            <a:ext cx="11321143" cy="2968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Сказка 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средство речевого развития и воспитания детей разных возрастов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Имеет специфический звуковой стиль, которому характерны: напевность, повторы различных словосочетаний..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Понятны ребенку.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Помогают понять где хорошо, а где плохо, развить речь, получить информацию о моральных устоях, привить духовно-нравственные качества: доброту, трудолюбие, щедрость. </a:t>
            </a:r>
            <a:endParaRPr lang="ru-RU" sz="2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goldsmidt-i-co.in/wp-content/uploads/2017/01/ckaz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99" y="2540000"/>
            <a:ext cx="5757331" cy="431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436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igrushki-rukami-svoimi.ru/wp-content/uploads/2016/10/Kartinki-i-foto-petuha-11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2217" y="1364343"/>
            <a:ext cx="5317470" cy="529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372" y="1961738"/>
            <a:ext cx="6096000" cy="4096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Тематика загадок для детей младшего дошкольного возраста ограничена небольшим жизненным опытом детей. (об игрушках, диких животных, некоторые предметы домашнего обихода, продукты питания)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Лаконичны, с конкретными образами.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Могут иметь подсказку.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Способствуют развитию памяти ребенка,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образного и логического мышления.</a:t>
            </a:r>
          </a:p>
          <a:p>
            <a:pPr indent="449580" algn="just">
              <a:lnSpc>
                <a:spcPct val="107000"/>
              </a:lnSpc>
              <a:spcAft>
                <a:spcPts val="800"/>
              </a:spcAft>
            </a:pP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972" y="351707"/>
            <a:ext cx="10377714" cy="1277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Загадка-одна из малых форм устного народного творчества, в которой в предельно сжатой, образной форме даются наиболее яркие, характерные признаки предметов или явлений.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9548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Words>556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Aharoni</vt:lpstr>
      <vt:lpstr>Arial</vt:lpstr>
      <vt:lpstr>Arial Narrow</vt:lpstr>
      <vt:lpstr>Calibri</vt:lpstr>
      <vt:lpstr>Century Gothic</vt:lpstr>
      <vt:lpstr>Times New Roman</vt:lpstr>
      <vt:lpstr>Wingdings 3</vt:lpstr>
      <vt:lpstr>Легкий дым</vt:lpstr>
      <vt:lpstr>Влияние устного народного творчества  на развитие речи детей младшего дошкольного возраста Воспитатель: Акчурина З.А.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Устного народного творчества  на развитие речи детей младшего дошкольного возраста </dc:title>
  <dc:creator>Пользователь</dc:creator>
  <cp:lastModifiedBy>зульфия акчурина</cp:lastModifiedBy>
  <cp:revision>33</cp:revision>
  <dcterms:created xsi:type="dcterms:W3CDTF">2017-10-30T19:45:24Z</dcterms:created>
  <dcterms:modified xsi:type="dcterms:W3CDTF">2020-09-07T11:51:27Z</dcterms:modified>
</cp:coreProperties>
</file>