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45" r:id="rId2"/>
  </p:sldMasterIdLst>
  <p:notesMasterIdLst>
    <p:notesMasterId r:id="rId26"/>
  </p:notesMasterIdLst>
  <p:handoutMasterIdLst>
    <p:handoutMasterId r:id="rId27"/>
  </p:handoutMasterIdLst>
  <p:sldIdLst>
    <p:sldId id="265" r:id="rId3"/>
    <p:sldId id="283" r:id="rId4"/>
    <p:sldId id="284" r:id="rId5"/>
    <p:sldId id="311" r:id="rId6"/>
    <p:sldId id="285" r:id="rId7"/>
    <p:sldId id="286" r:id="rId8"/>
    <p:sldId id="313" r:id="rId9"/>
    <p:sldId id="303" r:id="rId10"/>
    <p:sldId id="287" r:id="rId11"/>
    <p:sldId id="315" r:id="rId12"/>
    <p:sldId id="288" r:id="rId13"/>
    <p:sldId id="290" r:id="rId14"/>
    <p:sldId id="291" r:id="rId15"/>
    <p:sldId id="316" r:id="rId16"/>
    <p:sldId id="304" r:id="rId17"/>
    <p:sldId id="305" r:id="rId18"/>
    <p:sldId id="307" r:id="rId19"/>
    <p:sldId id="317" r:id="rId20"/>
    <p:sldId id="308" r:id="rId21"/>
    <p:sldId id="301" r:id="rId22"/>
    <p:sldId id="309" r:id="rId23"/>
    <p:sldId id="310" r:id="rId24"/>
    <p:sldId id="314" r:id="rId25"/>
  </p:sldIdLst>
  <p:sldSz cx="12188825" cy="6858000"/>
  <p:notesSz cx="9309100" cy="7023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2912EAC1-7E8C-401B-A66B-3B4E486022B7}">
          <p14:sldIdLst>
            <p14:sldId id="265"/>
            <p14:sldId id="283"/>
            <p14:sldId id="284"/>
            <p14:sldId id="311"/>
            <p14:sldId id="285"/>
            <p14:sldId id="286"/>
            <p14:sldId id="313"/>
            <p14:sldId id="303"/>
            <p14:sldId id="287"/>
            <p14:sldId id="315"/>
            <p14:sldId id="288"/>
            <p14:sldId id="290"/>
            <p14:sldId id="291"/>
            <p14:sldId id="316"/>
            <p14:sldId id="304"/>
            <p14:sldId id="305"/>
            <p14:sldId id="307"/>
            <p14:sldId id="317"/>
            <p14:sldId id="308"/>
            <p14:sldId id="301"/>
            <p14:sldId id="309"/>
            <p14:sldId id="310"/>
            <p14:sldId id="314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orient="horz" pos="3936">
          <p15:clr>
            <a:srgbClr val="A4A3A4"/>
          </p15:clr>
        </p15:guide>
        <p15:guide id="3" orient="horz" pos="1152">
          <p15:clr>
            <a:srgbClr val="A4A3A4"/>
          </p15:clr>
        </p15:guide>
        <p15:guide id="4" orient="horz" pos="2544">
          <p15:clr>
            <a:srgbClr val="A4A3A4"/>
          </p15:clr>
        </p15:guide>
        <p15:guide id="5" orient="horz" pos="1008">
          <p15:clr>
            <a:srgbClr val="A4A3A4"/>
          </p15:clr>
        </p15:guide>
        <p15:guide id="6" orient="horz" pos="384">
          <p15:clr>
            <a:srgbClr val="A4A3A4"/>
          </p15:clr>
        </p15:guide>
        <p15:guide id="7" orient="horz" pos="3312">
          <p15:clr>
            <a:srgbClr val="A4A3A4"/>
          </p15:clr>
        </p15:guide>
        <p15:guide id="8" pos="3839">
          <p15:clr>
            <a:srgbClr val="A4A3A4"/>
          </p15:clr>
        </p15:guide>
        <p15:guide id="9" pos="959">
          <p15:clr>
            <a:srgbClr val="A4A3A4"/>
          </p15:clr>
        </p15:guide>
        <p15:guide id="10" pos="6719">
          <p15:clr>
            <a:srgbClr val="A4A3A4"/>
          </p15:clr>
        </p15:guide>
        <p15:guide id="11" pos="527">
          <p15:clr>
            <a:srgbClr val="A4A3A4"/>
          </p15:clr>
        </p15:guide>
        <p15:guide id="12" pos="7151">
          <p15:clr>
            <a:srgbClr val="A4A3A4"/>
          </p15:clr>
        </p15:guide>
        <p15:guide id="13" pos="4127">
          <p15:clr>
            <a:srgbClr val="A4A3A4"/>
          </p15:clr>
        </p15:guide>
        <p15:guide id="14" pos="4415">
          <p15:clr>
            <a:srgbClr val="A4A3A4"/>
          </p15:clr>
        </p15:guide>
        <p15:guide id="15" pos="2687">
          <p15:clr>
            <a:srgbClr val="A4A3A4"/>
          </p15:clr>
        </p15:guide>
        <p15:guide id="16" pos="383">
          <p15:clr>
            <a:srgbClr val="A4A3A4"/>
          </p15:clr>
        </p15:guide>
        <p15:guide id="17" pos="7295">
          <p15:clr>
            <a:srgbClr val="A4A3A4"/>
          </p15:clr>
        </p15:guide>
        <p15:guide id="18" pos="5327">
          <p15:clr>
            <a:srgbClr val="A4A3A4"/>
          </p15:clr>
        </p15:guide>
        <p15:guide id="19" pos="381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212">
          <p15:clr>
            <a:srgbClr val="A4A3A4"/>
          </p15:clr>
        </p15:guide>
        <p15:guide id="2" pos="293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21E4AEA4-8DFA-4A89-87EB-49C32662AFE0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29" autoAdjust="0"/>
  </p:normalViewPr>
  <p:slideViewPr>
    <p:cSldViewPr showGuides="1">
      <p:cViewPr varScale="1">
        <p:scale>
          <a:sx n="90" d="100"/>
          <a:sy n="90" d="100"/>
        </p:scale>
        <p:origin x="-126" y="-138"/>
      </p:cViewPr>
      <p:guideLst>
        <p:guide orient="horz" pos="2160"/>
        <p:guide orient="horz" pos="3936"/>
        <p:guide orient="horz" pos="1152"/>
        <p:guide orient="horz" pos="2544"/>
        <p:guide orient="horz" pos="1008"/>
        <p:guide orient="horz" pos="384"/>
        <p:guide orient="horz" pos="3312"/>
        <p:guide pos="3839"/>
        <p:guide pos="959"/>
        <p:guide pos="6719"/>
        <p:guide pos="527"/>
        <p:guide pos="7151"/>
        <p:guide pos="4127"/>
        <p:guide pos="4415"/>
        <p:guide pos="2687"/>
        <p:guide pos="383"/>
        <p:guide pos="7295"/>
        <p:guide pos="5327"/>
        <p:guide pos="381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1734" y="72"/>
      </p:cViewPr>
      <p:guideLst>
        <p:guide orient="horz" pos="2212"/>
        <p:guide pos="293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273003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739FF845-BB4A-479D-8C06-522C1DBAB2F9}" type="datetimeFigureOut">
              <a:rPr lang="ru-RU"/>
              <a:pPr/>
              <a:t>02.09.2020</a:t>
            </a:fld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273003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C4FD142E-5B44-489E-8F73-9E67242E680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219612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273003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3ABD2D7A-D230-4F91-BD59-0A39C2703BA8}" type="datetimeFigureOut">
              <a:rPr lang="ru-RU"/>
              <a:pPr/>
              <a:t>02.09.2020</a:t>
            </a:fld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314575" y="527050"/>
            <a:ext cx="4679950" cy="26336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30910" y="3335972"/>
            <a:ext cx="7447280" cy="3160395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273003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F93199CD-3E1B-4AE6-990F-76F925F5EA9F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427657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F93199CD-3E1B-4AE6-990F-76F925F5EA9F}" type="slidenum">
              <a:rPr lang="en-US" sz="1200" b="0" i="0">
                <a:latin typeface="Cambria"/>
                <a:ea typeface="+mn-ea"/>
                <a:cs typeface="+mn-cs"/>
              </a:rPr>
              <a:pPr algn="r" defTabSz="914400">
                <a:buNone/>
              </a:pPr>
              <a:t>1</a:t>
            </a:fld>
            <a:endParaRPr lang="en-US" sz="1200" b="0" i="0">
              <a:latin typeface="Cambr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27581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81912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20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554786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21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554786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22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775896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058743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07267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389202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487953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314575" y="527050"/>
            <a:ext cx="4679950" cy="26336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2CC701-D80A-463B-8415-A85485312088}" type="slidenum">
              <a:rPr lang="en-US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12345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80892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88825" cy="6858000"/>
          </a:xfrm>
          <a:prstGeom prst="rect">
            <a:avLst/>
          </a:prstGeom>
          <a:blipFill dpi="0" rotWithShape="1">
            <a:blip r:embed="rId2" cstate="print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529" y="1267730"/>
            <a:ext cx="9573768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424" y="1411615"/>
            <a:ext cx="9293979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4543" y="1267730"/>
            <a:ext cx="19197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48813" y="1267731"/>
            <a:ext cx="1691199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301" y="2091263"/>
            <a:ext cx="9066224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198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1693" y="4682063"/>
            <a:ext cx="9068486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063" indent="0" algn="ctr">
              <a:buNone/>
              <a:defRPr sz="1600"/>
            </a:lvl2pPr>
            <a:lvl3pPr marL="914126" indent="0" algn="ctr">
              <a:buNone/>
              <a:defRPr sz="1600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7375" y="1341256"/>
            <a:ext cx="1554075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03F41C87-7AD9-4845-A077-840E4A0F3F06}" type="datetimeFigureOut">
              <a:rPr lang="ru-RU" noProof="0" smtClean="0"/>
              <a:pPr/>
              <a:t>02.09.2020</a:t>
            </a:fld>
            <a:endParaRPr lang="ru-RU" noProof="0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517" y="5211060"/>
            <a:ext cx="5903962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 noProof="0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4678" y="5212080"/>
            <a:ext cx="211133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26606178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02.09.2020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29175599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9258" y="762000"/>
            <a:ext cx="2361585" cy="5257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7982" y="762000"/>
            <a:ext cx="8075097" cy="5257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02.09.2020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31680166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Вертикальное изображение титульного слайд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8"/>
          <p:cNvSpPr>
            <a:spLocks noGrp="1"/>
          </p:cNvSpPr>
          <p:nvPr>
            <p:ph type="pic" sz="quarter" idx="10"/>
          </p:nvPr>
        </p:nvSpPr>
        <p:spPr>
          <a:xfrm>
            <a:off x="0" y="609600"/>
            <a:ext cx="700881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800"/>
            </a:lvl1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7237411" y="1600200"/>
            <a:ext cx="4343402" cy="3733800"/>
          </a:xfrm>
        </p:spPr>
        <p:txBody>
          <a:bodyPr anchor="t">
            <a:normAutofit/>
          </a:bodyPr>
          <a:lstStyle>
            <a:lvl1pPr>
              <a:lnSpc>
                <a:spcPct val="85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ru-RU" noProof="0" dirty="0"/>
              <a:t>Щелкните, чтобы ввести имя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37411" y="5562600"/>
            <a:ext cx="4343401" cy="762000"/>
          </a:xfrm>
        </p:spPr>
        <p:txBody>
          <a:bodyPr anchor="b">
            <a:norm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None/>
              <a:defRPr sz="1800" cap="none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/>
              <a:t>Образец подзаголовка</a:t>
            </a:r>
            <a:endParaRPr lang="ru-RU" noProof="0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1" hasCustomPrompt="1"/>
          </p:nvPr>
        </p:nvSpPr>
        <p:spPr>
          <a:xfrm>
            <a:off x="7237411" y="533400"/>
            <a:ext cx="4343402" cy="838200"/>
          </a:xfrm>
        </p:spPr>
        <p:txBody>
          <a:bodyPr anchor="ctr">
            <a:no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4800" b="0" baseline="0">
                <a:solidFill>
                  <a:schemeClr val="accent2"/>
                </a:solidFill>
              </a:defRPr>
            </a:lvl1pPr>
            <a:lvl2pPr marL="0" indent="0" algn="r">
              <a:buNone/>
              <a:defRPr sz="5400" b="0" baseline="0">
                <a:solidFill>
                  <a:schemeClr val="bg1"/>
                </a:solidFill>
              </a:defRPr>
            </a:lvl2pPr>
            <a:lvl3pPr marL="0" indent="0" algn="r">
              <a:buNone/>
              <a:defRPr sz="5400" b="0" baseline="0">
                <a:solidFill>
                  <a:schemeClr val="bg1"/>
                </a:solidFill>
              </a:defRPr>
            </a:lvl3pPr>
            <a:lvl4pPr marL="0" indent="0" algn="r">
              <a:buNone/>
              <a:defRPr sz="5400" b="0" baseline="0">
                <a:solidFill>
                  <a:schemeClr val="bg1"/>
                </a:solidFill>
              </a:defRPr>
            </a:lvl4pPr>
            <a:lvl5pPr marL="0" indent="0" algn="r">
              <a:buNone/>
              <a:defRPr sz="5400" b="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ru-RU" noProof="0" dirty="0"/>
              <a:t>Год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02.09.2020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27820877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Четыре ле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63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3523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4352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4109756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4163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4109756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02.09.2020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19352725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Два ле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63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3523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4352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4109756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02.09.2020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3857178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ри вертикаль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02.09.2020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37086044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Два пра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02.09.2020</a:t>
            </a:fld>
            <a:endParaRPr lang="ru-RU" noProof="0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26236773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Два ра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6153785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02.09.2020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17748582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02.09.2020</a:t>
            </a:fld>
            <a:endParaRPr lang="ru-RU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32251925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88825" cy="6858000"/>
          </a:xfrm>
          <a:prstGeom prst="rect">
            <a:avLst/>
          </a:prstGeom>
          <a:blipFill dpi="0" rotWithShape="1">
            <a:blip r:embed="rId2" cstate="print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529" y="1267730"/>
            <a:ext cx="9573768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423" y="1411615"/>
            <a:ext cx="9293979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4543" y="1267730"/>
            <a:ext cx="19197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48813" y="1267731"/>
            <a:ext cx="1691199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216" y="2094309"/>
            <a:ext cx="9068486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198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217" y="4682062"/>
            <a:ext cx="9068486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06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0422" y="1344502"/>
            <a:ext cx="1554075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03F41C87-7AD9-4845-A077-840E4A0F3F06}" type="datetimeFigureOut">
              <a:rPr lang="ru-RU" noProof="0" smtClean="0"/>
              <a:pPr/>
              <a:t>02.09.2020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174" y="5211060"/>
            <a:ext cx="5905486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2263" y="5211060"/>
            <a:ext cx="2111714" cy="228600"/>
          </a:xfrm>
        </p:spPr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21911676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522" y="2103120"/>
            <a:ext cx="4753642" cy="3749040"/>
          </a:xfrm>
        </p:spPr>
        <p:txBody>
          <a:bodyPr/>
          <a:lstStyle>
            <a:lvl1pPr>
              <a:defRPr sz="1799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8661" y="2103120"/>
            <a:ext cx="4753642" cy="3749040"/>
          </a:xfrm>
        </p:spPr>
        <p:txBody>
          <a:bodyPr/>
          <a:lstStyle>
            <a:lvl1pPr>
              <a:defRPr sz="1799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02.09.2020</a:t>
            </a:fld>
            <a:endParaRPr lang="ru-RU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34815526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569" y="2074334"/>
            <a:ext cx="4753642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99" b="0">
                <a:solidFill>
                  <a:schemeClr val="tx2"/>
                </a:solidFill>
                <a:latin typeface="+mn-lt"/>
              </a:defRPr>
            </a:lvl1pPr>
            <a:lvl2pPr marL="457063" indent="0">
              <a:buNone/>
              <a:defRPr sz="18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569" y="2755898"/>
            <a:ext cx="4753642" cy="3200400"/>
          </a:xfrm>
        </p:spPr>
        <p:txBody>
          <a:bodyPr/>
          <a:lstStyle>
            <a:lvl1pPr>
              <a:defRPr sz="1799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1708" y="2074334"/>
            <a:ext cx="4753642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99" b="0">
                <a:solidFill>
                  <a:schemeClr val="tx2"/>
                </a:solidFill>
              </a:defRPr>
            </a:lvl1pPr>
            <a:lvl2pPr marL="457063" indent="0">
              <a:buNone/>
              <a:defRPr sz="18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1708" y="2756581"/>
            <a:ext cx="4753642" cy="3200400"/>
          </a:xfrm>
        </p:spPr>
        <p:txBody>
          <a:bodyPr/>
          <a:lstStyle>
            <a:lvl1pPr>
              <a:defRPr sz="1799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02.09.2020</a:t>
            </a:fld>
            <a:endParaRPr lang="ru-RU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1040987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02.09.2020</a:t>
            </a:fld>
            <a:endParaRPr lang="ru-RU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27097234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02.09.2020</a:t>
            </a:fld>
            <a:endParaRPr lang="ru-RU" noProof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8534994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465" y="237744"/>
            <a:ext cx="852913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18037" y="237744"/>
            <a:ext cx="2925318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3979" y="607392"/>
            <a:ext cx="2430147" cy="1645920"/>
          </a:xfrm>
        </p:spPr>
        <p:txBody>
          <a:bodyPr anchor="b">
            <a:normAutofit/>
          </a:bodyPr>
          <a:lstStyle>
            <a:lvl1pPr algn="l" defTabSz="9141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99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621" y="609600"/>
            <a:ext cx="7770376" cy="5334000"/>
          </a:xfrm>
        </p:spPr>
        <p:txBody>
          <a:bodyPr/>
          <a:lstStyle>
            <a:lvl1pPr>
              <a:defRPr sz="1799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3979" y="2286000"/>
            <a:ext cx="2430147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41C87-7AD9-4845-A077-840E4A0F3F06}" type="datetimeFigureOut">
              <a:rPr lang="ru-RU" noProof="0" smtClean="0"/>
              <a:pPr/>
              <a:t>02.09.2020</a:t>
            </a:fld>
            <a:endParaRPr lang="ru-RU" noProof="0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 noProof="0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0970" y="6223002"/>
            <a:ext cx="1462659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12" name="Rectangle 11"/>
          <p:cNvSpPr/>
          <p:nvPr/>
        </p:nvSpPr>
        <p:spPr>
          <a:xfrm>
            <a:off x="9155161" y="374904"/>
            <a:ext cx="2651069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14987420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18037" y="237744"/>
            <a:ext cx="2925318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3979" y="603504"/>
            <a:ext cx="2431671" cy="1645920"/>
          </a:xfrm>
        </p:spPr>
        <p:txBody>
          <a:bodyPr anchor="b">
            <a:noAutofit/>
          </a:bodyPr>
          <a:lstStyle>
            <a:lvl1pPr algn="l">
              <a:defRPr sz="2799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40" y="237744"/>
            <a:ext cx="8529130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199"/>
            </a:lvl1pPr>
            <a:lvl2pPr marL="457063" indent="0">
              <a:buNone/>
              <a:defRPr sz="2799"/>
            </a:lvl2pPr>
            <a:lvl3pPr marL="914126" indent="0">
              <a:buNone/>
              <a:defRPr sz="2399"/>
            </a:lvl3pPr>
            <a:lvl4pPr marL="1371189" indent="0">
              <a:buNone/>
              <a:defRPr sz="1999"/>
            </a:lvl4pPr>
            <a:lvl5pPr marL="1828251" indent="0">
              <a:buNone/>
              <a:defRPr sz="1999"/>
            </a:lvl5pPr>
            <a:lvl6pPr marL="2285314" indent="0">
              <a:buNone/>
              <a:defRPr sz="1999"/>
            </a:lvl6pPr>
            <a:lvl7pPr marL="2742377" indent="0">
              <a:buNone/>
              <a:defRPr sz="1999"/>
            </a:lvl7pPr>
            <a:lvl8pPr marL="3199440" indent="0">
              <a:buNone/>
              <a:defRPr sz="1999"/>
            </a:lvl8pPr>
            <a:lvl9pPr marL="3656503" indent="0">
              <a:buNone/>
              <a:defRPr sz="1999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3979" y="2286000"/>
            <a:ext cx="2431671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03F41C87-7AD9-4845-A077-840E4A0F3F06}" type="datetimeFigureOut">
              <a:rPr lang="ru-RU" noProof="0" smtClean="0"/>
              <a:pPr/>
              <a:t>02.09.2020</a:t>
            </a:fld>
            <a:endParaRPr lang="ru-RU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126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4021" y="6227064"/>
            <a:ext cx="1462659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10" name="Rectangle 9"/>
          <p:cNvSpPr/>
          <p:nvPr/>
        </p:nvSpPr>
        <p:spPr>
          <a:xfrm>
            <a:off x="9155161" y="374904"/>
            <a:ext cx="2651069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28248672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35" y="237744"/>
            <a:ext cx="11719555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522" y="642594"/>
            <a:ext cx="10055781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522" y="2103120"/>
            <a:ext cx="10055781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248" y="6307672"/>
            <a:ext cx="2742486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03F41C87-7AD9-4845-A077-840E4A0F3F06}" type="datetimeFigureOut">
              <a:rPr lang="ru-RU" noProof="0" smtClean="0"/>
              <a:pPr/>
              <a:t>02.09.2020</a:t>
            </a:fld>
            <a:endParaRPr lang="ru-RU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051" y="6307672"/>
            <a:ext cx="5210723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7153" y="6307672"/>
            <a:ext cx="1462659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2A013F82-EE5E-44EE-A61D-E31C6657F26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xmlns="" val="3559337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  <p:sldLayoutId id="2147483759" r:id="rId14"/>
    <p:sldLayoutId id="2147483760" r:id="rId15"/>
    <p:sldLayoutId id="2147483761" r:id="rId16"/>
    <p:sldLayoutId id="2147483762" r:id="rId17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lang="en-US" sz="4799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25" indent="-182825" algn="l" defTabSz="914126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indent="-182825" algn="l" defTabSz="914126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301" indent="-182825" algn="l" defTabSz="914126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538" indent="-182825" algn="l" defTabSz="914126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776" indent="-182825" algn="l" defTabSz="914126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599520" indent="-228531" algn="l" defTabSz="914126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899430" indent="-228531" algn="l" defTabSz="914126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99340" indent="-228531" algn="l" defTabSz="914126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499250" indent="-228531" algn="l" defTabSz="914126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7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989956" y="1916832"/>
            <a:ext cx="7776864" cy="2736304"/>
          </a:xfrm>
        </p:spPr>
        <p:txBody>
          <a:bodyPr>
            <a:normAutofit/>
          </a:bodyPr>
          <a:lstStyle/>
          <a:p>
            <a:pPr algn="ctr" defTabSz="914400">
              <a:lnSpc>
                <a:spcPct val="85000"/>
              </a:lnSpc>
              <a:spcBef>
                <a:spcPts val="0"/>
              </a:spcBef>
              <a:buNone/>
            </a:pPr>
            <a:r>
              <a:rPr lang="ru-RU" sz="3600" dirty="0" smtClean="0">
                <a:latin typeface="Cambria"/>
                <a:ea typeface="+mj-ea"/>
                <a:cs typeface="+mj-cs"/>
              </a:rPr>
              <a:t>Старшая </a:t>
            </a:r>
            <a:r>
              <a:rPr lang="ru-RU" sz="3600" b="0" i="0" dirty="0" smtClean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  </a:t>
            </a:r>
            <a:r>
              <a:rPr lang="ru-RU" sz="3600" b="0" i="0" dirty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группа </a:t>
            </a:r>
            <a:br>
              <a:rPr lang="ru-RU" sz="3600" b="0" i="0" dirty="0">
                <a:solidFill>
                  <a:schemeClr val="tx1"/>
                </a:solidFill>
                <a:latin typeface="Cambria"/>
                <a:ea typeface="+mj-ea"/>
                <a:cs typeface="+mj-cs"/>
              </a:rPr>
            </a:br>
            <a:r>
              <a:rPr lang="ru-RU" sz="3600" b="0" i="0" dirty="0" smtClean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(</a:t>
            </a:r>
            <a:r>
              <a:rPr lang="ru-RU" sz="3600" dirty="0" smtClean="0">
                <a:latin typeface="Cambria"/>
                <a:ea typeface="+mj-ea"/>
                <a:cs typeface="+mj-cs"/>
              </a:rPr>
              <a:t>5-6</a:t>
            </a:r>
            <a:r>
              <a:rPr lang="ru-RU" sz="3600" b="0" i="0" dirty="0" smtClean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 </a:t>
            </a:r>
            <a:r>
              <a:rPr lang="ru-RU" sz="3600" b="0" i="0" dirty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лет, 29 человек)</a:t>
            </a:r>
            <a:br>
              <a:rPr lang="ru-RU" sz="3600" b="0" i="0" dirty="0">
                <a:solidFill>
                  <a:schemeClr val="tx1"/>
                </a:solidFill>
                <a:latin typeface="Cambria"/>
                <a:ea typeface="+mj-ea"/>
                <a:cs typeface="+mj-cs"/>
              </a:rPr>
            </a:br>
            <a:r>
              <a:rPr lang="ru-RU" sz="3600" b="0" i="0" dirty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 тема «Безопасность»</a:t>
            </a:r>
            <a:r>
              <a:rPr lang="ru-RU" sz="1800" dirty="0">
                <a:latin typeface="Cambria"/>
              </a:rPr>
              <a:t/>
            </a:r>
            <a:br>
              <a:rPr lang="ru-RU" sz="1800" dirty="0">
                <a:latin typeface="Cambria"/>
              </a:rPr>
            </a:br>
            <a:endParaRPr lang="ru-RU" sz="3600" b="0" i="0" dirty="0">
              <a:solidFill>
                <a:schemeClr val="tx1"/>
              </a:solidFill>
              <a:latin typeface="Cambria"/>
              <a:ea typeface="+mj-ea"/>
              <a:cs typeface="+mj-cs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798268" y="4869160"/>
            <a:ext cx="7007697" cy="1440160"/>
          </a:xfrm>
        </p:spPr>
        <p:txBody>
          <a:bodyPr>
            <a:normAutofit fontScale="77500" lnSpcReduction="20000"/>
          </a:bodyPr>
          <a:lstStyle/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endParaRPr lang="ru-RU" sz="2100" b="1" dirty="0"/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endParaRPr lang="ru-RU" sz="2100" b="1" dirty="0"/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100" b="1" dirty="0" smtClean="0"/>
              <a:t>Агеева </a:t>
            </a:r>
            <a:r>
              <a:rPr lang="ru-RU" sz="2100" b="1" dirty="0" smtClean="0"/>
              <a:t>Т</a:t>
            </a:r>
            <a:r>
              <a:rPr lang="ru-RU" sz="2100" b="1" dirty="0" smtClean="0"/>
              <a:t>атьяна </a:t>
            </a:r>
            <a:r>
              <a:rPr lang="ru-RU" sz="2100" b="1" dirty="0" smtClean="0"/>
              <a:t>Л</a:t>
            </a:r>
            <a:r>
              <a:rPr lang="ru-RU" sz="2100" b="1" dirty="0" smtClean="0"/>
              <a:t>еонидовна, </a:t>
            </a:r>
            <a:endParaRPr lang="ru-RU" sz="2100" b="1" dirty="0"/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100" b="1" dirty="0"/>
              <a:t>  воспитатель</a:t>
            </a:r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100" b="1" dirty="0"/>
              <a:t>МБДОУ «ЦРР – детский сад № 168», </a:t>
            </a:r>
          </a:p>
          <a:p>
            <a:pPr marL="0" indent="0" algn="r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100" b="1" dirty="0"/>
              <a:t>Город  Воронеж,  Коминтерновский район</a:t>
            </a:r>
            <a:endParaRPr lang="ru-RU" sz="1800" b="0" i="0" baseline="0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1"/>
          </p:nvPr>
        </p:nvSpPr>
        <p:spPr>
          <a:xfrm>
            <a:off x="3022263" y="478001"/>
            <a:ext cx="6336704" cy="838200"/>
          </a:xfrm>
        </p:spPr>
        <p:txBody>
          <a:bodyPr/>
          <a:lstStyle/>
          <a:p>
            <a:pPr marL="0" indent="0" algn="ctr" defTabSz="914400">
              <a:lnSpc>
                <a:spcPct val="85000"/>
              </a:lnSpc>
              <a:spcBef>
                <a:spcPts val="1800"/>
              </a:spcBef>
              <a:buNone/>
            </a:pPr>
            <a:r>
              <a:rPr lang="ru-RU" sz="3600" b="0" i="0" baseline="0" dirty="0" smtClean="0">
                <a:solidFill>
                  <a:srgbClr val="1E83DE"/>
                </a:solidFill>
                <a:latin typeface="Cambria"/>
                <a:ea typeface="+mn-ea"/>
                <a:cs typeface="+mn-cs"/>
              </a:rPr>
              <a:t>2020-2021 </a:t>
            </a:r>
            <a:r>
              <a:rPr lang="ru-RU" sz="3600" b="0" i="0" baseline="0" dirty="0">
                <a:solidFill>
                  <a:srgbClr val="1E83DE"/>
                </a:solidFill>
                <a:latin typeface="Cambria"/>
                <a:ea typeface="+mn-ea"/>
                <a:cs typeface="+mn-cs"/>
              </a:rPr>
              <a:t>учебный год</a:t>
            </a:r>
          </a:p>
        </p:txBody>
      </p:sp>
    </p:spTree>
    <p:extLst>
      <p:ext uri="{BB962C8B-B14F-4D97-AF65-F5344CB8AC3E}">
        <p14:creationId xmlns:p14="http://schemas.microsoft.com/office/powerpoint/2010/main" xmlns="" val="28089201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>
            <a:extLst>
              <a:ext uri="{FF2B5EF4-FFF2-40B4-BE49-F238E27FC236}">
                <a16:creationId xmlns:a16="http://schemas.microsoft.com/office/drawing/2014/main" xmlns="" id="{AAE1775C-9C3F-46CB-95D0-E4BC732D1B73}"/>
              </a:ext>
            </a:extLst>
          </p:cNvPr>
          <p:cNvSpPr txBox="1">
            <a:spLocks/>
          </p:cNvSpPr>
          <p:nvPr/>
        </p:nvSpPr>
        <p:spPr>
          <a:xfrm>
            <a:off x="3502124" y="267000"/>
            <a:ext cx="3988493" cy="33844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АКТИВНЫЙ СЕКТОР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F6ED7707-9699-410E-AAE8-BC4E2122AD0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59953" y="735596"/>
            <a:ext cx="5532489" cy="3816424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EF732142-C0DC-4F03-9D14-1B81E4167E2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6194174" y="2643808"/>
            <a:ext cx="5534698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274750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22604" y="692696"/>
            <a:ext cx="3528392" cy="5132207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29916" y="5215303"/>
            <a:ext cx="4537207" cy="609600"/>
          </a:xfrm>
        </p:spPr>
        <p:txBody>
          <a:bodyPr>
            <a:normAutofit/>
          </a:bodyPr>
          <a:lstStyle/>
          <a:p>
            <a:pPr algn="ctr"/>
            <a:r>
              <a:rPr lang="ru-RU" sz="1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Центр театрализованной деятельности </a:t>
            </a: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3502124" y="267000"/>
            <a:ext cx="3988493" cy="33844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АКТИВНЫЙ СЕКТОР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0149" y="764704"/>
            <a:ext cx="6656740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956790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 txBox="1">
            <a:spLocks/>
          </p:cNvSpPr>
          <p:nvPr/>
        </p:nvSpPr>
        <p:spPr>
          <a:xfrm>
            <a:off x="3934172" y="260648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АКТИВНЫЙ СЕКТОР</a:t>
            </a:r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3304493" y="5648023"/>
            <a:ext cx="5099785" cy="7608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Центр музыкальной деятельности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05980" y="1268760"/>
            <a:ext cx="7296813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01777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26104" y="5822384"/>
            <a:ext cx="4671920" cy="539112"/>
          </a:xfrm>
        </p:spPr>
        <p:txBody>
          <a:bodyPr>
            <a:normAutofit/>
          </a:bodyPr>
          <a:lstStyle/>
          <a:p>
            <a:pPr algn="ctr"/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Центр двигательной активности </a:t>
            </a:r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3934172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АКТИВНЫЙ СЕКТОР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97868" y="445786"/>
            <a:ext cx="3528392" cy="5376598"/>
          </a:xfrm>
          <a:prstGeom prst="rect">
            <a:avLst/>
          </a:prstGeom>
        </p:spPr>
      </p:pic>
      <p:sp>
        <p:nvSpPr>
          <p:cNvPr id="12" name="Заголовок 2"/>
          <p:cNvSpPr txBox="1">
            <a:spLocks/>
          </p:cNvSpPr>
          <p:nvPr/>
        </p:nvSpPr>
        <p:spPr>
          <a:xfrm>
            <a:off x="6022404" y="4869160"/>
            <a:ext cx="4671920" cy="5391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8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Сюжетно-ролевая игра «Гараж»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74331" y="1248604"/>
            <a:ext cx="6180517" cy="3476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961106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C8F2694C-074B-4B71-83C8-4D7D61F8E342}"/>
              </a:ext>
            </a:extLst>
          </p:cNvPr>
          <p:cNvSpPr/>
          <p:nvPr/>
        </p:nvSpPr>
        <p:spPr>
          <a:xfrm>
            <a:off x="477788" y="908720"/>
            <a:ext cx="6092825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altLang="ru-RU" b="1" u="sng" dirty="0"/>
              <a:t>Центр двигательной активности </a:t>
            </a:r>
            <a:r>
              <a:rPr lang="ru-RU" altLang="ru-RU" dirty="0"/>
              <a:t>содержит в себе как традиционное физкультурное оборудование, так и нетрадиционное (нестандартное, изготовленное руками педагога и родителей). Данный центр пользуется популярностью у детей, поскольку реализует их потребность в двигательной активности. Увеличение двигательной активности оказывает благоприятное влияние на физическое и умственное развитие, состояние здоровья детей.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4EAF4549-9ABF-4150-B388-92022A714DE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18548" y="460381"/>
            <a:ext cx="3888432" cy="5925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451810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3934172" y="44059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АКТИВНЫЙ СЕКТОР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81844" y="476672"/>
            <a:ext cx="3456384" cy="49925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81844" y="5733256"/>
            <a:ext cx="3312368" cy="678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dirty="0"/>
              <a:t>Сюжетно-ролевая игра «Дочки-матери»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182644" y="5805263"/>
            <a:ext cx="3312368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dirty="0"/>
              <a:t>Сюжетно-ролевая игра «Парикмахерская»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44560" y="548681"/>
            <a:ext cx="3690411" cy="4920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169536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3934172" y="211075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АКТИВНЫЙ СЕКТОР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98426" y="4941168"/>
            <a:ext cx="5071492" cy="373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dirty="0"/>
              <a:t>Сюжетно-ролевая игра «Магазин»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462564" y="6133906"/>
            <a:ext cx="3816424" cy="39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ru-RU" dirty="0"/>
              <a:t>Сюжетно-ролевая игра «Доктор»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3812" y="1412776"/>
            <a:ext cx="6016669" cy="338437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06580" y="596309"/>
            <a:ext cx="3456384" cy="5440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020905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2"/>
          <p:cNvSpPr txBox="1">
            <a:spLocks/>
          </p:cNvSpPr>
          <p:nvPr/>
        </p:nvSpPr>
        <p:spPr>
          <a:xfrm>
            <a:off x="3934172" y="315621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СПОКОЙНЫЙ СЕКТОР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-555" y="6159186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Уголок уединения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6528" y="671164"/>
            <a:ext cx="3551794" cy="5387279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52025E55-3AE4-4B15-AE5A-756B97AA9922}"/>
              </a:ext>
            </a:extLst>
          </p:cNvPr>
          <p:cNvSpPr/>
          <p:nvPr/>
        </p:nvSpPr>
        <p:spPr>
          <a:xfrm>
            <a:off x="4443965" y="908720"/>
            <a:ext cx="711833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шумном пространстве игровой комнаты есть островок тишины и спокойствия -  уголок уединения, который располагает к созерцательному наблюдению, мечтам и тихим беседам. Ребенок чувствует себя здесь спокойно и уютно. 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24EBBABC-AA38-41D4-AAB1-353FF6224B3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5734372" y="2386048"/>
            <a:ext cx="5467885" cy="3770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68847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>
            <a:extLst>
              <a:ext uri="{FF2B5EF4-FFF2-40B4-BE49-F238E27FC236}">
                <a16:creationId xmlns:a16="http://schemas.microsoft.com/office/drawing/2014/main" xmlns="" id="{CC777990-44AD-4B9F-8CB3-40EAD38CE7FA}"/>
              </a:ext>
            </a:extLst>
          </p:cNvPr>
          <p:cNvSpPr txBox="1">
            <a:spLocks/>
          </p:cNvSpPr>
          <p:nvPr/>
        </p:nvSpPr>
        <p:spPr>
          <a:xfrm>
            <a:off x="3934172" y="315621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СПОКОЙНЫЙ СЕКТОР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442D9B93-076A-408C-AD7F-6BAF24116B1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3068" y="925900"/>
            <a:ext cx="6065595" cy="3411897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2F5FEFB9-3235-497E-B369-9B80C6B3E99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71652" y="716573"/>
            <a:ext cx="3446655" cy="5424854"/>
          </a:xfrm>
          <a:prstGeom prst="rect">
            <a:avLst/>
          </a:prstGeom>
        </p:spPr>
      </p:pic>
      <p:sp>
        <p:nvSpPr>
          <p:cNvPr id="5" name="Текст 3">
            <a:extLst>
              <a:ext uri="{FF2B5EF4-FFF2-40B4-BE49-F238E27FC236}">
                <a16:creationId xmlns:a16="http://schemas.microsoft.com/office/drawing/2014/main" xmlns="" id="{FCB71B8C-1636-4764-B3F1-69D91C15B316}"/>
              </a:ext>
            </a:extLst>
          </p:cNvPr>
          <p:cNvSpPr txBox="1">
            <a:spLocks/>
          </p:cNvSpPr>
          <p:nvPr/>
        </p:nvSpPr>
        <p:spPr>
          <a:xfrm>
            <a:off x="1390898" y="4567839"/>
            <a:ext cx="4095360" cy="702264"/>
          </a:xfrm>
          <a:prstGeom prst="rect">
            <a:avLst/>
          </a:prstGeom>
        </p:spPr>
        <p:txBody>
          <a:bodyPr>
            <a:noAutofit/>
          </a:bodyPr>
          <a:lstStyle>
            <a:lvl1pPr marL="223838" indent="-223838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5488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4088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50976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79576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26464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55064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0195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buSzTx/>
              <a:buNone/>
            </a:pPr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Творческая мастерская  </a:t>
            </a:r>
          </a:p>
        </p:txBody>
      </p:sp>
    </p:spTree>
    <p:extLst>
      <p:ext uri="{BB962C8B-B14F-4D97-AF65-F5344CB8AC3E}">
        <p14:creationId xmlns:p14="http://schemas.microsoft.com/office/powerpoint/2010/main" xmlns="" val="31754970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3502124" y="195775"/>
            <a:ext cx="5832648" cy="35290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FF9933"/>
                </a:solidFill>
              </a:rPr>
              <a:t>4. </a:t>
            </a:r>
            <a:r>
              <a:rPr lang="ru-RU" sz="1800" b="1" dirty="0">
                <a:solidFill>
                  <a:srgbClr val="FF99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Организация среды для диалога с родителями</a:t>
            </a:r>
            <a:endParaRPr lang="ru-RU" sz="1800" b="1" dirty="0">
              <a:solidFill>
                <a:srgbClr val="FF9933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1501" y="3933056"/>
            <a:ext cx="11533551" cy="6767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dirty="0"/>
              <a:t>Вид приемной из центра на вход </a:t>
            </a:r>
          </a:p>
          <a:p>
            <a:pPr algn="ctr">
              <a:lnSpc>
                <a:spcPct val="110000"/>
              </a:lnSpc>
            </a:pPr>
            <a:r>
              <a:rPr lang="ru-RU" dirty="0"/>
              <a:t>и противоположную сторону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1501" y="567029"/>
            <a:ext cx="5628896" cy="316625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26156" y="567029"/>
            <a:ext cx="5628896" cy="3166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292638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201" r="9201"/>
          <a:stretch>
            <a:fillRect/>
          </a:stretch>
        </p:blipFill>
        <p:spPr>
          <a:xfrm>
            <a:off x="458080" y="3431096"/>
            <a:ext cx="3977640" cy="27432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49318" y="6019473"/>
            <a:ext cx="4195163" cy="615449"/>
          </a:xfrm>
        </p:spPr>
        <p:txBody>
          <a:bodyPr>
            <a:noAutofit/>
          </a:bodyPr>
          <a:lstStyle/>
          <a:p>
            <a:pPr algn="ctr"/>
            <a:r>
              <a:rPr lang="ru-RU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Вход в группу, нижняя левая точка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42284" y="6237288"/>
            <a:ext cx="3235849" cy="396960"/>
          </a:xfrm>
        </p:spPr>
        <p:txBody>
          <a:bodyPr>
            <a:noAutofit/>
          </a:bodyPr>
          <a:lstStyle/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Нижняя правая точка</a:t>
            </a:r>
          </a:p>
        </p:txBody>
      </p:sp>
      <p:pic>
        <p:nvPicPr>
          <p:cNvPr id="13" name="Рисунок 12"/>
          <p:cNvPicPr>
            <a:picLocks noGrp="1" noChangeAspect="1"/>
          </p:cNvPicPr>
          <p:nvPr>
            <p:ph type="pic" idx="10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6" b="26"/>
          <a:stretch>
            <a:fillRect/>
          </a:stretch>
        </p:blipFill>
        <p:spPr>
          <a:xfrm>
            <a:off x="4736603" y="3421360"/>
            <a:ext cx="3977640" cy="2743200"/>
          </a:xfrm>
        </p:spPr>
      </p:pic>
      <p:pic>
        <p:nvPicPr>
          <p:cNvPr id="9" name="Рисунок 8"/>
          <p:cNvPicPr>
            <a:picLocks noGrp="1" noChangeAspect="1"/>
          </p:cNvPicPr>
          <p:nvPr>
            <p:ph type="pic" idx="11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39090" y="381096"/>
            <a:ext cx="3976687" cy="2743200"/>
          </a:xfrm>
        </p:spPr>
      </p:pic>
      <p:pic>
        <p:nvPicPr>
          <p:cNvPr id="12" name="Рисунок 11"/>
          <p:cNvPicPr>
            <a:picLocks noGrp="1" noChangeAspect="1"/>
          </p:cNvPicPr>
          <p:nvPr>
            <p:ph type="pic" idx="12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4702602" y="356380"/>
            <a:ext cx="3978275" cy="2743200"/>
          </a:xfrm>
        </p:spPr>
      </p:pic>
      <p:sp>
        <p:nvSpPr>
          <p:cNvPr id="16" name="Заголовок 2"/>
          <p:cNvSpPr txBox="1">
            <a:spLocks/>
          </p:cNvSpPr>
          <p:nvPr/>
        </p:nvSpPr>
        <p:spPr>
          <a:xfrm>
            <a:off x="336385" y="3035424"/>
            <a:ext cx="3550920" cy="39357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Верхняя левая точка</a:t>
            </a:r>
          </a:p>
        </p:txBody>
      </p:sp>
      <p:sp>
        <p:nvSpPr>
          <p:cNvPr id="17" name="Текст 3"/>
          <p:cNvSpPr txBox="1">
            <a:spLocks/>
          </p:cNvSpPr>
          <p:nvPr/>
        </p:nvSpPr>
        <p:spPr>
          <a:xfrm>
            <a:off x="4840902" y="3030512"/>
            <a:ext cx="3124200" cy="3181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200"/>
              </a:spcBef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Верхняя правая точка</a:t>
            </a:r>
          </a:p>
        </p:txBody>
      </p:sp>
      <p:sp>
        <p:nvSpPr>
          <p:cNvPr id="18" name="Текст 3"/>
          <p:cNvSpPr txBox="1">
            <a:spLocks/>
          </p:cNvSpPr>
          <p:nvPr/>
        </p:nvSpPr>
        <p:spPr>
          <a:xfrm>
            <a:off x="8714243" y="1700808"/>
            <a:ext cx="3124200" cy="39604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200"/>
              </a:spcBef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 </a:t>
            </a:r>
          </a:p>
          <a:p>
            <a:pPr algn="ctr"/>
            <a:r>
              <a:rPr lang="ru-RU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ранний возраст, младший, средний, </a:t>
            </a:r>
            <a:r>
              <a:rPr lang="ru-RU" b="1" u="sng" dirty="0"/>
              <a:t>старший,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подготовительный</a:t>
            </a:r>
            <a:r>
              <a:rPr lang="ru-RU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ru-RU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среды с четырех точек по периметру</a:t>
            </a:r>
          </a:p>
        </p:txBody>
      </p:sp>
    </p:spTree>
    <p:extLst>
      <p:ext uri="{BB962C8B-B14F-4D97-AF65-F5344CB8AC3E}">
        <p14:creationId xmlns:p14="http://schemas.microsoft.com/office/powerpoint/2010/main" xmlns="" val="27050850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2"/>
          <p:cNvSpPr txBox="1">
            <a:spLocks/>
          </p:cNvSpPr>
          <p:nvPr/>
        </p:nvSpPr>
        <p:spPr>
          <a:xfrm>
            <a:off x="837828" y="5327158"/>
            <a:ext cx="4060501" cy="64012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>
                <a:solidFill>
                  <a:srgbClr val="FF9933"/>
                </a:solidFill>
              </a:rPr>
              <a:t> Информационный  блок</a:t>
            </a:r>
          </a:p>
          <a:p>
            <a:pPr algn="ctr"/>
            <a:r>
              <a:rPr lang="ru-RU" sz="1800" dirty="0">
                <a:solidFill>
                  <a:srgbClr val="FF9933"/>
                </a:solidFill>
              </a:rPr>
              <a:t> </a:t>
            </a:r>
          </a:p>
        </p:txBody>
      </p:sp>
      <p:sp>
        <p:nvSpPr>
          <p:cNvPr id="14" name="Заголовок 2"/>
          <p:cNvSpPr txBox="1">
            <a:spLocks/>
          </p:cNvSpPr>
          <p:nvPr/>
        </p:nvSpPr>
        <p:spPr>
          <a:xfrm>
            <a:off x="7318548" y="5318850"/>
            <a:ext cx="4164899" cy="80408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800" dirty="0">
                <a:solidFill>
                  <a:srgbClr val="FF9933"/>
                </a:solidFill>
              </a:rPr>
              <a:t>Консультационный блок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2000" dirty="0">
                <a:solidFill>
                  <a:srgbClr val="FF9933"/>
                </a:solidFill>
              </a:rPr>
              <a:t>  </a:t>
            </a:r>
          </a:p>
        </p:txBody>
      </p:sp>
      <p:sp>
        <p:nvSpPr>
          <p:cNvPr id="15" name="Заголовок 2"/>
          <p:cNvSpPr txBox="1">
            <a:spLocks/>
          </p:cNvSpPr>
          <p:nvPr/>
        </p:nvSpPr>
        <p:spPr>
          <a:xfrm>
            <a:off x="3502124" y="195444"/>
            <a:ext cx="5832648" cy="35290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FF9933"/>
                </a:solidFill>
              </a:rPr>
              <a:t>4. </a:t>
            </a:r>
            <a:r>
              <a:rPr lang="ru-RU" sz="1800" b="1" dirty="0">
                <a:solidFill>
                  <a:srgbClr val="FF99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Организация среды для диалога с родителями</a:t>
            </a:r>
            <a:endParaRPr lang="ru-RU" sz="1800" b="1" dirty="0">
              <a:solidFill>
                <a:srgbClr val="FF9933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1764" y="1613862"/>
            <a:ext cx="5739346" cy="322838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38428" y="1628126"/>
            <a:ext cx="5688632" cy="3199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132169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2"/>
          <p:cNvSpPr txBox="1">
            <a:spLocks/>
          </p:cNvSpPr>
          <p:nvPr/>
        </p:nvSpPr>
        <p:spPr>
          <a:xfrm>
            <a:off x="6310436" y="5794010"/>
            <a:ext cx="5544616" cy="64012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>
                <a:solidFill>
                  <a:srgbClr val="FF9933"/>
                </a:solidFill>
              </a:rPr>
              <a:t> Совместное творчество детей и родителей</a:t>
            </a:r>
          </a:p>
          <a:p>
            <a:pPr algn="ctr"/>
            <a:r>
              <a:rPr lang="ru-RU" sz="1800" dirty="0">
                <a:solidFill>
                  <a:srgbClr val="FF9933"/>
                </a:solidFill>
              </a:rPr>
              <a:t> </a:t>
            </a:r>
          </a:p>
        </p:txBody>
      </p:sp>
      <p:sp>
        <p:nvSpPr>
          <p:cNvPr id="15" name="Заголовок 2"/>
          <p:cNvSpPr txBox="1">
            <a:spLocks/>
          </p:cNvSpPr>
          <p:nvPr/>
        </p:nvSpPr>
        <p:spPr>
          <a:xfrm>
            <a:off x="2782044" y="548680"/>
            <a:ext cx="5832648" cy="35290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FF9933"/>
                </a:solidFill>
              </a:rPr>
              <a:t>4. </a:t>
            </a:r>
            <a:r>
              <a:rPr lang="ru-RU" sz="1800" b="1" dirty="0">
                <a:solidFill>
                  <a:srgbClr val="FF99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Организация среды для диалога с родителями</a:t>
            </a:r>
            <a:endParaRPr lang="ru-RU" sz="1800" b="1" dirty="0">
              <a:solidFill>
                <a:srgbClr val="FF9933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45940" y="5794010"/>
            <a:ext cx="2376264" cy="39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ru-RU" dirty="0">
                <a:solidFill>
                  <a:srgbClr val="FF9933"/>
                </a:solidFill>
                <a:latin typeface="+mj-lt"/>
                <a:ea typeface="+mj-ea"/>
                <a:cs typeface="+mj-cs"/>
              </a:rPr>
              <a:t>Практический блок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13892" y="1271866"/>
            <a:ext cx="3087345" cy="432048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62564" y="1271866"/>
            <a:ext cx="2835315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911063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"/>
          <p:cNvSpPr txBox="1">
            <a:spLocks/>
          </p:cNvSpPr>
          <p:nvPr/>
        </p:nvSpPr>
        <p:spPr>
          <a:xfrm>
            <a:off x="3214092" y="386069"/>
            <a:ext cx="5832648" cy="35290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FF9933"/>
                </a:solidFill>
              </a:rPr>
              <a:t>4. </a:t>
            </a:r>
            <a:r>
              <a:rPr lang="ru-RU" sz="1800" b="1" dirty="0">
                <a:solidFill>
                  <a:srgbClr val="FF9933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Организация среды для диалога с родителями</a:t>
            </a:r>
            <a:endParaRPr lang="ru-RU" sz="1800" b="1" dirty="0">
              <a:solidFill>
                <a:srgbClr val="FF9933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86100" y="5993823"/>
            <a:ext cx="6168685" cy="373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dirty="0"/>
              <a:t>Организация обратной связи с родителями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01957" y="1053770"/>
            <a:ext cx="8256917" cy="4644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913036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45922" y="764704"/>
            <a:ext cx="10945216" cy="3309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sz="2400" dirty="0"/>
              <a:t>Благодаря созданным условиям предметно – пространственной среды с учетом ФГОС ДО, дети стали более социализированы, умеют общаться друг с другом, смело и свободно передвигаются в пространстве ДОУ, повысился познавательный интерес, любознательность, желание экспериментировать. Поэтому дальнейшая работа по пополнению предметно-развивающей среды будет продолжена.</a:t>
            </a:r>
          </a:p>
          <a:p>
            <a:pPr algn="ctr">
              <a:lnSpc>
                <a:spcPct val="110000"/>
              </a:lnSpc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7991798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74332" y="116632"/>
            <a:ext cx="6408712" cy="897632"/>
          </a:xfrm>
        </p:spPr>
        <p:txBody>
          <a:bodyPr>
            <a:normAutofit/>
          </a:bodyPr>
          <a:lstStyle/>
          <a:p>
            <a:pPr algn="ctr"/>
            <a:r>
              <a:rPr lang="ru-RU" sz="2400" dirty="0"/>
              <a:t>1. Рабочий сектор 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42284" y="836712"/>
            <a:ext cx="6984776" cy="5760640"/>
          </a:xfrm>
        </p:spPr>
        <p:txBody>
          <a:bodyPr>
            <a:noAutofit/>
          </a:bodyPr>
          <a:lstStyle/>
          <a:p>
            <a:r>
              <a:rPr lang="ru-RU" sz="2000" dirty="0"/>
              <a:t>Рабочий сектор представлен большим количеством развивающих игр по всем  образовательным областям. В группе имеется раздаточный материал  для проведения </a:t>
            </a:r>
            <a:r>
              <a:rPr lang="ru-RU" sz="2000" dirty="0" err="1"/>
              <a:t>оод</a:t>
            </a:r>
            <a:r>
              <a:rPr lang="ru-RU" sz="2000" dirty="0"/>
              <a:t> по  Речевому развитию, ФЭМП, экологическому развитию и т.д.</a:t>
            </a:r>
          </a:p>
          <a:p>
            <a:r>
              <a:rPr lang="ru-RU" sz="2000" dirty="0"/>
              <a:t>Предметно-пространственная среда, организуется по принципу небольших полузамкнутых микро-пространств, позволяющих избежать скученности детей.</a:t>
            </a:r>
          </a:p>
          <a:p>
            <a:r>
              <a:rPr lang="ru-RU" sz="2000" dirty="0"/>
              <a:t>Обстановка в группе создана таким образом, чтобы предоставить ребёнку самостоятельно делать выбор. Помещение разделено на несколько зон, в каждом из которых содержится достаточное количество материалов и игр.</a:t>
            </a:r>
          </a:p>
          <a:p>
            <a:endParaRPr lang="ru-RU" sz="1100" dirty="0">
              <a:solidFill>
                <a:srgbClr val="FFFF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19043" y="404663"/>
            <a:ext cx="3132348" cy="556861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6985" y="6093296"/>
            <a:ext cx="4248472" cy="39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dirty="0"/>
              <a:t>Центр «Освоение родного языка»</a:t>
            </a:r>
          </a:p>
        </p:txBody>
      </p:sp>
    </p:spTree>
    <p:extLst>
      <p:ext uri="{BB962C8B-B14F-4D97-AF65-F5344CB8AC3E}">
        <p14:creationId xmlns:p14="http://schemas.microsoft.com/office/powerpoint/2010/main" xmlns="" val="13896769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2854052" y="332656"/>
            <a:ext cx="6408712" cy="89763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/>
              <a:t>1. Рабочий сектор </a:t>
            </a:r>
            <a:br>
              <a:rPr lang="ru-RU" sz="2400"/>
            </a:b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24205" y="3894618"/>
            <a:ext cx="4590087" cy="1286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ru-RU" dirty="0"/>
              <a:t>Разработаны пособия по ознакомлению дошкольников со звуками родного языка и развитию речи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4205" y="786137"/>
            <a:ext cx="5526191" cy="310848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A3D52721-BDAD-4474-A4CA-2F29F25423A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94412" y="2072322"/>
            <a:ext cx="5526190" cy="3108482"/>
          </a:xfrm>
          <a:prstGeom prst="rect">
            <a:avLst/>
          </a:prstGeom>
        </p:spPr>
      </p:pic>
      <p:sp>
        <p:nvSpPr>
          <p:cNvPr id="8" name="Заголовок 2">
            <a:extLst>
              <a:ext uri="{FF2B5EF4-FFF2-40B4-BE49-F238E27FC236}">
                <a16:creationId xmlns:a16="http://schemas.microsoft.com/office/drawing/2014/main" xmlns="" id="{D32C1FC4-4BE6-4087-AA7B-B02B49B39F95}"/>
              </a:ext>
            </a:extLst>
          </p:cNvPr>
          <p:cNvSpPr txBox="1">
            <a:spLocks/>
          </p:cNvSpPr>
          <p:nvPr/>
        </p:nvSpPr>
        <p:spPr>
          <a:xfrm>
            <a:off x="6742484" y="5486350"/>
            <a:ext cx="4752528" cy="536488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5000" lnSpcReduction="2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sz="24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Центр патриотического воспитания</a:t>
            </a:r>
            <a:endParaRPr lang="ru-RU" sz="18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15620590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2"/>
          <p:cNvSpPr txBox="1">
            <a:spLocks/>
          </p:cNvSpPr>
          <p:nvPr/>
        </p:nvSpPr>
        <p:spPr>
          <a:xfrm>
            <a:off x="3530260" y="220511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РАБОЧИЙ СЕКТОР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B54059F3-4470-4582-85C8-D468AD2FFC0F}"/>
              </a:ext>
            </a:extLst>
          </p:cNvPr>
          <p:cNvSpPr/>
          <p:nvPr/>
        </p:nvSpPr>
        <p:spPr>
          <a:xfrm>
            <a:off x="333112" y="4365104"/>
            <a:ext cx="1123456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Предметно - развивающая среда  выполняет образовательную, развивающую, воспитывающую, стимулирующую, организованную, коммуникативную функции. Но самое главное – она работает на развитие самостоятельности и самодеятельности ребёнка. Групповая комната условно поделена на рабочий, активный и спокойный сектор. Но пространство может быть трансформируемым в зависимости от воспитательно-образовательных задач и темы недели. Материал в каждом секторе меняется, дополняется и возможно их временное объединение.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CEA7F575-EB1C-4C2F-ABEB-C229DAE49F7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50396" y="717432"/>
            <a:ext cx="5877458" cy="330607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8CDEF552-0089-477C-B837-B44C2DA8030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201" r="9201"/>
          <a:stretch>
            <a:fillRect/>
          </a:stretch>
        </p:blipFill>
        <p:spPr>
          <a:xfrm>
            <a:off x="663966" y="634284"/>
            <a:ext cx="4896544" cy="3376927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</p:spPr>
      </p:pic>
    </p:spTree>
    <p:extLst>
      <p:ext uri="{BB962C8B-B14F-4D97-AF65-F5344CB8AC3E}">
        <p14:creationId xmlns:p14="http://schemas.microsoft.com/office/powerpoint/2010/main" xmlns="" val="36946463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2"/>
          <p:cNvSpPr txBox="1">
            <a:spLocks/>
          </p:cNvSpPr>
          <p:nvPr/>
        </p:nvSpPr>
        <p:spPr>
          <a:xfrm>
            <a:off x="837826" y="6042936"/>
            <a:ext cx="4060501" cy="64012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Центр живой и неживой природы</a:t>
            </a:r>
          </a:p>
          <a:p>
            <a:pPr algn="ctr"/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7860163" y="6011868"/>
            <a:ext cx="3550920" cy="70226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Центр экспериментирования</a:t>
            </a:r>
          </a:p>
          <a:p>
            <a:pPr algn="ctr"/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15" name="Заголовок 2"/>
          <p:cNvSpPr txBox="1">
            <a:spLocks/>
          </p:cNvSpPr>
          <p:nvPr/>
        </p:nvSpPr>
        <p:spPr>
          <a:xfrm>
            <a:off x="3533257" y="146222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РАБОЧИЙ СЕКТОР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50596" y="632599"/>
            <a:ext cx="3325472" cy="537759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3852" y="582232"/>
            <a:ext cx="3442642" cy="5377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473308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0529" y="3152236"/>
            <a:ext cx="4176464" cy="313234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47753" y="400567"/>
            <a:ext cx="4543720" cy="3031678"/>
          </a:xfrm>
          <a:prstGeom prst="rect">
            <a:avLst/>
          </a:prstGeom>
        </p:spPr>
      </p:pic>
      <p:sp>
        <p:nvSpPr>
          <p:cNvPr id="3" name="Заголовок 2"/>
          <p:cNvSpPr txBox="1">
            <a:spLocks/>
          </p:cNvSpPr>
          <p:nvPr/>
        </p:nvSpPr>
        <p:spPr>
          <a:xfrm>
            <a:off x="320179" y="461635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РАБОЧИЙ СЕКТОР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7978" y="995863"/>
            <a:ext cx="4736835" cy="6767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dirty="0"/>
              <a:t>Рабочий сектор  </a:t>
            </a:r>
          </a:p>
          <a:p>
            <a:pPr algn="ctr">
              <a:lnSpc>
                <a:spcPct val="110000"/>
              </a:lnSpc>
            </a:pPr>
            <a:r>
              <a:rPr lang="ru-RU" dirty="0"/>
              <a:t>(модуль «Конструирование»)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21804" y="6237312"/>
            <a:ext cx="10820388" cy="372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dirty="0"/>
              <a:t>Детям доступны различные кубики для конструирования и творческой деятельности.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2557" y="2030426"/>
            <a:ext cx="4027679" cy="4333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288569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3718148" y="142097"/>
            <a:ext cx="4060501" cy="50405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РАБОЧИЙ СЕКТОР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69876" y="5238374"/>
            <a:ext cx="4608512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dirty="0"/>
              <a:t>Рабочий сектор</a:t>
            </a:r>
          </a:p>
          <a:p>
            <a:pPr algn="ctr">
              <a:lnSpc>
                <a:spcPct val="110000"/>
              </a:lnSpc>
            </a:pPr>
            <a:r>
              <a:rPr lang="ru-RU" dirty="0"/>
              <a:t>модуль  «Математическое развитие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138528" y="5589240"/>
            <a:ext cx="4248472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dirty="0"/>
              <a:t>Рабочий сектор</a:t>
            </a:r>
          </a:p>
          <a:p>
            <a:pPr algn="ctr">
              <a:lnSpc>
                <a:spcPct val="110000"/>
              </a:lnSpc>
            </a:pPr>
            <a:r>
              <a:rPr lang="ru-RU" dirty="0"/>
              <a:t>модуль «</a:t>
            </a:r>
            <a:r>
              <a:rPr lang="ru-RU" dirty="0" err="1"/>
              <a:t>Сенсорика</a:t>
            </a:r>
            <a:r>
              <a:rPr lang="ru-RU" dirty="0"/>
              <a:t>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7788" y="1196752"/>
            <a:ext cx="6042544" cy="36724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7678588" y="533098"/>
            <a:ext cx="3168352" cy="4840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317154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93812" y="5661248"/>
            <a:ext cx="4392487" cy="612441"/>
          </a:xfrm>
        </p:spPr>
        <p:txBody>
          <a:bodyPr>
            <a:normAutofit/>
          </a:bodyPr>
          <a:lstStyle/>
          <a:p>
            <a:pPr algn="ctr"/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Рабочий сектор </a:t>
            </a:r>
            <a:b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(методическая литература педагога)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102524" y="5661247"/>
            <a:ext cx="4248472" cy="612441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Рабочий сектор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(ИКТ для педагога)</a:t>
            </a: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3718148" y="407858"/>
            <a:ext cx="4060501" cy="35290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b="1" dirty="0">
                <a:solidFill>
                  <a:srgbClr val="BA1010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РАБОЧИЙ СЕКТОР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82790" y="2204864"/>
            <a:ext cx="5762968" cy="318479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3772" y="1225953"/>
            <a:ext cx="5591605" cy="4193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644646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Савон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Office Theme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GraduationAlbum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GraduationAlbum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E6313D3F-4C96-479C-A8EF-55F4C044825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0</TotalTime>
  <Words>570</Words>
  <Application>Microsoft Office PowerPoint</Application>
  <PresentationFormat>Произвольный</PresentationFormat>
  <Paragraphs>90</Paragraphs>
  <Slides>23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Савон</vt:lpstr>
      <vt:lpstr>Старшая   группа  (5-6 лет, 29 человек)  тема «Безопасность» </vt:lpstr>
      <vt:lpstr>Вход в группу, нижняя левая точка</vt:lpstr>
      <vt:lpstr>1. Рабочий сектор  </vt:lpstr>
      <vt:lpstr>Слайд 4</vt:lpstr>
      <vt:lpstr>Слайд 5</vt:lpstr>
      <vt:lpstr>Слайд 6</vt:lpstr>
      <vt:lpstr>Слайд 7</vt:lpstr>
      <vt:lpstr>Слайд 8</vt:lpstr>
      <vt:lpstr>Рабочий сектор  (методическая литература педагога)</vt:lpstr>
      <vt:lpstr>Слайд 10</vt:lpstr>
      <vt:lpstr>Центр театрализованной деятельности </vt:lpstr>
      <vt:lpstr>Слайд 12</vt:lpstr>
      <vt:lpstr> Центр двигательной активности 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2018-04-22T15:15:56Z</dcterms:created>
  <dcterms:modified xsi:type="dcterms:W3CDTF">2020-09-02T14:36:03Z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TC028133329991</vt:lpwstr>
  </property>
</Properties>
</file>