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8" r:id="rId4"/>
    <p:sldId id="280" r:id="rId5"/>
    <p:sldId id="276" r:id="rId6"/>
    <p:sldId id="277" r:id="rId7"/>
    <p:sldId id="261" r:id="rId8"/>
    <p:sldId id="263" r:id="rId9"/>
    <p:sldId id="266" r:id="rId10"/>
    <p:sldId id="272" r:id="rId11"/>
    <p:sldId id="273" r:id="rId12"/>
    <p:sldId id="274" r:id="rId13"/>
    <p:sldId id="27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9800"/>
    <a:srgbClr val="FFC50D"/>
    <a:srgbClr val="FFCC2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52" d="100"/>
          <a:sy n="52" d="100"/>
        </p:scale>
        <p:origin x="-112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26F485-0108-4732-9660-01E0A93B312A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31160659-12C4-40A4-8B98-5E465051E139}" type="pres">
      <dgm:prSet presAssocID="{D526F485-0108-4732-9660-01E0A93B312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1EE8F74-D410-48EF-9851-8060AA8987FF}" type="presOf" srcId="{D526F485-0108-4732-9660-01E0A93B312A}" destId="{31160659-12C4-40A4-8B98-5E465051E139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41F58A-2D09-4DD6-B3DE-977E15C1EF7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B8A562-9EFC-4EB9-89E8-6792ABBAF8DC}">
      <dgm:prSet phldrT="[Текст]"/>
      <dgm:spPr>
        <a:solidFill>
          <a:srgbClr val="C89800"/>
        </a:solidFill>
      </dgm:spPr>
      <dgm:t>
        <a:bodyPr/>
        <a:lstStyle/>
        <a:p>
          <a:r>
            <a:rPr lang="ru-RU" b="1" i="1" cap="none" normalizeH="0" baseline="0" dirty="0" err="1" smtClean="0">
              <a:latin typeface="Times New Roman" pitchFamily="18" charset="0"/>
            </a:rPr>
            <a:t>а+в=в+а</a:t>
          </a:r>
          <a:endParaRPr lang="ru-RU" b="1" i="1" cap="none" normalizeH="0" baseline="0" dirty="0">
            <a:latin typeface="Times New Roman" pitchFamily="18" charset="0"/>
          </a:endParaRPr>
        </a:p>
      </dgm:t>
    </dgm:pt>
    <dgm:pt modelId="{0D30799D-8F49-4CD1-8D28-3BA18819C4DA}" type="parTrans" cxnId="{87EDC075-B9A9-405F-B12C-8853A8BB136E}">
      <dgm:prSet/>
      <dgm:spPr/>
      <dgm:t>
        <a:bodyPr/>
        <a:lstStyle/>
        <a:p>
          <a:endParaRPr lang="ru-RU"/>
        </a:p>
      </dgm:t>
    </dgm:pt>
    <dgm:pt modelId="{916CBA5A-C6F6-405A-9E21-4B93FE2C9422}" type="sibTrans" cxnId="{87EDC075-B9A9-405F-B12C-8853A8BB136E}">
      <dgm:prSet/>
      <dgm:spPr/>
      <dgm:t>
        <a:bodyPr/>
        <a:lstStyle/>
        <a:p>
          <a:endParaRPr lang="ru-RU"/>
        </a:p>
      </dgm:t>
    </dgm:pt>
    <dgm:pt modelId="{C92435A2-B6F1-4C48-967F-7FDC2A5819C0}">
      <dgm:prSet phldrT="[Текст]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dirty="0" smtClean="0"/>
            <a:t>Переместительное свойство сложения</a:t>
          </a:r>
          <a:endParaRPr lang="ru-RU" dirty="0"/>
        </a:p>
      </dgm:t>
    </dgm:pt>
    <dgm:pt modelId="{F9315583-475F-425E-8033-CAD5376D53CA}" type="parTrans" cxnId="{838DA2EF-0B9D-46FE-B4C2-09163BD12AC8}">
      <dgm:prSet/>
      <dgm:spPr/>
      <dgm:t>
        <a:bodyPr/>
        <a:lstStyle/>
        <a:p>
          <a:endParaRPr lang="ru-RU"/>
        </a:p>
      </dgm:t>
    </dgm:pt>
    <dgm:pt modelId="{B7C874DE-0A31-4DE6-8F19-F8B4ACA92B06}" type="sibTrans" cxnId="{838DA2EF-0B9D-46FE-B4C2-09163BD12AC8}">
      <dgm:prSet/>
      <dgm:spPr/>
      <dgm:t>
        <a:bodyPr/>
        <a:lstStyle/>
        <a:p>
          <a:endParaRPr lang="ru-RU"/>
        </a:p>
      </dgm:t>
    </dgm:pt>
    <dgm:pt modelId="{66C19A4B-D374-45D9-971C-44ADA273F92B}">
      <dgm:prSet phldrT="[Текст]"/>
      <dgm:spPr>
        <a:solidFill>
          <a:srgbClr val="C89800"/>
        </a:solidFill>
      </dgm:spPr>
      <dgm:t>
        <a:bodyPr/>
        <a:lstStyle/>
        <a:p>
          <a:r>
            <a:rPr lang="ru-RU" b="1" i="1" baseline="0" dirty="0" err="1" smtClean="0"/>
            <a:t>ав=ва</a:t>
          </a:r>
          <a:endParaRPr lang="ru-RU" b="1" i="1" baseline="0" dirty="0"/>
        </a:p>
      </dgm:t>
    </dgm:pt>
    <dgm:pt modelId="{D0EAC6D1-4134-4A70-95C0-86ABF995012D}" type="parTrans" cxnId="{1A499036-1BC9-4654-801C-36F408582DB0}">
      <dgm:prSet/>
      <dgm:spPr/>
      <dgm:t>
        <a:bodyPr/>
        <a:lstStyle/>
        <a:p>
          <a:endParaRPr lang="ru-RU"/>
        </a:p>
      </dgm:t>
    </dgm:pt>
    <dgm:pt modelId="{187A09DF-1441-42F7-A124-C20527199127}" type="sibTrans" cxnId="{1A499036-1BC9-4654-801C-36F408582DB0}">
      <dgm:prSet/>
      <dgm:spPr/>
      <dgm:t>
        <a:bodyPr/>
        <a:lstStyle/>
        <a:p>
          <a:endParaRPr lang="ru-RU"/>
        </a:p>
      </dgm:t>
    </dgm:pt>
    <dgm:pt modelId="{04F5F003-BBFC-44FA-850C-65A25A5247B0}">
      <dgm:prSet phldrT="[Текст]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dirty="0" smtClean="0"/>
            <a:t>Переместительное свойство умножения</a:t>
          </a:r>
          <a:endParaRPr lang="ru-RU" dirty="0"/>
        </a:p>
      </dgm:t>
    </dgm:pt>
    <dgm:pt modelId="{CF0EF703-9FBD-44FB-8C53-7EFDA50471C4}" type="parTrans" cxnId="{F61A4C07-2A8C-4715-86D0-F407F4B12076}">
      <dgm:prSet/>
      <dgm:spPr/>
      <dgm:t>
        <a:bodyPr/>
        <a:lstStyle/>
        <a:p>
          <a:endParaRPr lang="ru-RU"/>
        </a:p>
      </dgm:t>
    </dgm:pt>
    <dgm:pt modelId="{64D7E595-E925-423D-B545-12F1B3E50AB4}" type="sibTrans" cxnId="{F61A4C07-2A8C-4715-86D0-F407F4B12076}">
      <dgm:prSet/>
      <dgm:spPr/>
      <dgm:t>
        <a:bodyPr/>
        <a:lstStyle/>
        <a:p>
          <a:endParaRPr lang="ru-RU"/>
        </a:p>
      </dgm:t>
    </dgm:pt>
    <dgm:pt modelId="{FC7FAA80-3FBB-4C95-9CD8-E174EB9179DC}">
      <dgm:prSet/>
      <dgm:spPr>
        <a:solidFill>
          <a:srgbClr val="C89800"/>
        </a:solidFill>
      </dgm:spPr>
      <dgm:t>
        <a:bodyPr/>
        <a:lstStyle/>
        <a:p>
          <a:r>
            <a:rPr lang="ru-RU" b="1" i="1" baseline="0" dirty="0" smtClean="0"/>
            <a:t>(</a:t>
          </a:r>
          <a:r>
            <a:rPr lang="ru-RU" b="1" i="1" baseline="0" dirty="0" err="1" smtClean="0"/>
            <a:t>а+в</a:t>
          </a:r>
          <a:r>
            <a:rPr lang="ru-RU" b="1" i="1" baseline="0" dirty="0" smtClean="0"/>
            <a:t>)+</a:t>
          </a:r>
          <a:r>
            <a:rPr lang="ru-RU" b="1" i="1" baseline="0" dirty="0" err="1" smtClean="0"/>
            <a:t>с=а+</a:t>
          </a:r>
          <a:r>
            <a:rPr lang="ru-RU" b="1" i="1" baseline="0" dirty="0" smtClean="0"/>
            <a:t>(</a:t>
          </a:r>
          <a:r>
            <a:rPr lang="ru-RU" b="1" i="1" baseline="0" dirty="0" err="1" smtClean="0"/>
            <a:t>в+с</a:t>
          </a:r>
          <a:r>
            <a:rPr lang="ru-RU" b="1" i="1" baseline="0" dirty="0" smtClean="0"/>
            <a:t>)</a:t>
          </a:r>
          <a:endParaRPr lang="ru-RU" b="1" i="1" baseline="0" dirty="0"/>
        </a:p>
      </dgm:t>
    </dgm:pt>
    <dgm:pt modelId="{A1520AA9-B731-42B2-9DD1-34DBF0FF0A48}" type="parTrans" cxnId="{5E07B4BE-FA8F-4867-A303-7C103B3E5E5E}">
      <dgm:prSet/>
      <dgm:spPr/>
      <dgm:t>
        <a:bodyPr/>
        <a:lstStyle/>
        <a:p>
          <a:endParaRPr lang="ru-RU"/>
        </a:p>
      </dgm:t>
    </dgm:pt>
    <dgm:pt modelId="{5685B575-F937-420D-B32A-B241FD0371E4}" type="sibTrans" cxnId="{5E07B4BE-FA8F-4867-A303-7C103B3E5E5E}">
      <dgm:prSet/>
      <dgm:spPr/>
      <dgm:t>
        <a:bodyPr/>
        <a:lstStyle/>
        <a:p>
          <a:endParaRPr lang="ru-RU"/>
        </a:p>
      </dgm:t>
    </dgm:pt>
    <dgm:pt modelId="{9D25626F-04D5-4C1C-915E-E69672009D4B}">
      <dgm:prSet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dirty="0"/>
        </a:p>
      </dgm:t>
    </dgm:pt>
    <dgm:pt modelId="{2FF7AF08-5AA8-495F-A103-82472798FCA2}" type="parTrans" cxnId="{0A900F74-0939-4FBE-A245-2A597F66AF97}">
      <dgm:prSet/>
      <dgm:spPr/>
      <dgm:t>
        <a:bodyPr/>
        <a:lstStyle/>
        <a:p>
          <a:endParaRPr lang="ru-RU"/>
        </a:p>
      </dgm:t>
    </dgm:pt>
    <dgm:pt modelId="{825E5487-8ADE-4926-AF55-6C154B8B524D}" type="sibTrans" cxnId="{0A900F74-0939-4FBE-A245-2A597F66AF97}">
      <dgm:prSet/>
      <dgm:spPr/>
      <dgm:t>
        <a:bodyPr/>
        <a:lstStyle/>
        <a:p>
          <a:endParaRPr lang="ru-RU"/>
        </a:p>
      </dgm:t>
    </dgm:pt>
    <dgm:pt modelId="{102899A7-2707-465C-9189-BEAC69FB504E}">
      <dgm:prSet/>
      <dgm:spPr>
        <a:solidFill>
          <a:srgbClr val="C89800"/>
        </a:solidFill>
      </dgm:spPr>
      <dgm:t>
        <a:bodyPr/>
        <a:lstStyle/>
        <a:p>
          <a:r>
            <a:rPr lang="ru-RU" b="1" i="1" baseline="0" dirty="0" smtClean="0"/>
            <a:t>(</a:t>
          </a:r>
          <a:r>
            <a:rPr lang="ru-RU" b="1" i="1" baseline="0" dirty="0" err="1" smtClean="0"/>
            <a:t>ав</a:t>
          </a:r>
          <a:r>
            <a:rPr lang="ru-RU" b="1" i="1" baseline="0" dirty="0" smtClean="0"/>
            <a:t>)</a:t>
          </a:r>
          <a:r>
            <a:rPr lang="ru-RU" b="1" i="1" baseline="0" dirty="0" err="1" smtClean="0"/>
            <a:t>с=а</a:t>
          </a:r>
          <a:r>
            <a:rPr lang="ru-RU" b="1" i="1" baseline="0" dirty="0" smtClean="0"/>
            <a:t>(</a:t>
          </a:r>
          <a:r>
            <a:rPr lang="ru-RU" b="1" i="1" baseline="0" dirty="0" err="1" smtClean="0"/>
            <a:t>вс</a:t>
          </a:r>
          <a:r>
            <a:rPr lang="ru-RU" b="1" i="1" baseline="0" dirty="0" smtClean="0"/>
            <a:t>)</a:t>
          </a:r>
          <a:endParaRPr lang="ru-RU" b="1" i="1" baseline="0" dirty="0"/>
        </a:p>
      </dgm:t>
    </dgm:pt>
    <dgm:pt modelId="{DCB76746-9E32-4CCA-9183-326E15322243}" type="parTrans" cxnId="{589E64A9-837B-4CCE-BCEE-655CF2F95CDB}">
      <dgm:prSet/>
      <dgm:spPr/>
      <dgm:t>
        <a:bodyPr/>
        <a:lstStyle/>
        <a:p>
          <a:endParaRPr lang="ru-RU"/>
        </a:p>
      </dgm:t>
    </dgm:pt>
    <dgm:pt modelId="{44B41917-B8B8-4286-97D1-E6C621F3446F}" type="sibTrans" cxnId="{589E64A9-837B-4CCE-BCEE-655CF2F95CDB}">
      <dgm:prSet/>
      <dgm:spPr/>
      <dgm:t>
        <a:bodyPr/>
        <a:lstStyle/>
        <a:p>
          <a:endParaRPr lang="ru-RU"/>
        </a:p>
      </dgm:t>
    </dgm:pt>
    <dgm:pt modelId="{41EC30F9-6103-48B6-A6C6-5BE76EA8E20C}">
      <dgm:prSet/>
      <dgm:spPr>
        <a:solidFill>
          <a:srgbClr val="C89800"/>
        </a:solidFill>
      </dgm:spPr>
      <dgm:t>
        <a:bodyPr/>
        <a:lstStyle/>
        <a:p>
          <a:r>
            <a:rPr lang="ru-RU" b="1" i="1" baseline="0" dirty="0" smtClean="0"/>
            <a:t>а(</a:t>
          </a:r>
          <a:r>
            <a:rPr lang="ru-RU" b="1" i="1" baseline="0" dirty="0" err="1" smtClean="0"/>
            <a:t>в+с</a:t>
          </a:r>
          <a:r>
            <a:rPr lang="ru-RU" b="1" i="1" baseline="0" dirty="0" smtClean="0"/>
            <a:t>)</a:t>
          </a:r>
          <a:r>
            <a:rPr lang="ru-RU" b="1" i="1" baseline="0" dirty="0" err="1" smtClean="0"/>
            <a:t>=ав+ас</a:t>
          </a:r>
          <a:endParaRPr lang="ru-RU" b="1" i="1" baseline="0" dirty="0"/>
        </a:p>
      </dgm:t>
    </dgm:pt>
    <dgm:pt modelId="{63051EAE-7BB9-49C5-9704-C815DBFBC566}" type="parTrans" cxnId="{E7527CB0-F492-4852-836C-BCF32BEB1666}">
      <dgm:prSet/>
      <dgm:spPr/>
      <dgm:t>
        <a:bodyPr/>
        <a:lstStyle/>
        <a:p>
          <a:endParaRPr lang="ru-RU"/>
        </a:p>
      </dgm:t>
    </dgm:pt>
    <dgm:pt modelId="{C06CB4FA-80C2-455F-825B-66992A1A18ED}" type="sibTrans" cxnId="{E7527CB0-F492-4852-836C-BCF32BEB1666}">
      <dgm:prSet/>
      <dgm:spPr/>
      <dgm:t>
        <a:bodyPr/>
        <a:lstStyle/>
        <a:p>
          <a:endParaRPr lang="ru-RU"/>
        </a:p>
      </dgm:t>
    </dgm:pt>
    <dgm:pt modelId="{C0C28FD7-1DC0-47BE-A1E4-B0DF1DBB64A6}">
      <dgm:prSet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dirty="0" smtClean="0"/>
            <a:t>Сочетательное свойство сложения</a:t>
          </a:r>
          <a:endParaRPr lang="ru-RU" dirty="0"/>
        </a:p>
      </dgm:t>
    </dgm:pt>
    <dgm:pt modelId="{5C4D882E-A93C-48FF-AEF1-A260E84DF714}" type="parTrans" cxnId="{2E7F9F4B-CE5C-4871-B999-485170028669}">
      <dgm:prSet/>
      <dgm:spPr/>
      <dgm:t>
        <a:bodyPr/>
        <a:lstStyle/>
        <a:p>
          <a:endParaRPr lang="ru-RU"/>
        </a:p>
      </dgm:t>
    </dgm:pt>
    <dgm:pt modelId="{A717C39D-B069-48BA-844A-4CDA82D9C952}" type="sibTrans" cxnId="{2E7F9F4B-CE5C-4871-B999-485170028669}">
      <dgm:prSet/>
      <dgm:spPr/>
      <dgm:t>
        <a:bodyPr/>
        <a:lstStyle/>
        <a:p>
          <a:endParaRPr lang="ru-RU"/>
        </a:p>
      </dgm:t>
    </dgm:pt>
    <dgm:pt modelId="{22623F1D-E830-47E7-8B14-217F4ED3AA5F}">
      <dgm:prSet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dirty="0" smtClean="0"/>
            <a:t>Сочетательное свойство умножения</a:t>
          </a:r>
          <a:endParaRPr lang="ru-RU" dirty="0"/>
        </a:p>
      </dgm:t>
    </dgm:pt>
    <dgm:pt modelId="{03554945-1482-460C-9196-7A608145AD08}" type="parTrans" cxnId="{4F4F039D-F7FD-4279-B764-0921393B9E62}">
      <dgm:prSet/>
      <dgm:spPr/>
    </dgm:pt>
    <dgm:pt modelId="{56EB401D-D71D-4BAD-8E96-67CC2684C2D8}" type="sibTrans" cxnId="{4F4F039D-F7FD-4279-B764-0921393B9E62}">
      <dgm:prSet/>
      <dgm:spPr/>
    </dgm:pt>
    <dgm:pt modelId="{2C1EA45B-E150-4EFF-99F6-B53D4E7C233A}">
      <dgm:prSet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dirty="0" smtClean="0"/>
            <a:t>Распределительное  свойство умножения относительно сложения</a:t>
          </a:r>
          <a:endParaRPr lang="ru-RU" dirty="0"/>
        </a:p>
      </dgm:t>
    </dgm:pt>
    <dgm:pt modelId="{EDA37B4D-FAD9-45FA-9224-44F37607B2D3}" type="parTrans" cxnId="{A9E0DAB9-C497-49AF-8CE2-90E3CA149D7B}">
      <dgm:prSet/>
      <dgm:spPr/>
    </dgm:pt>
    <dgm:pt modelId="{601FD32B-D2F5-4EB4-9B26-554FA9133EE9}" type="sibTrans" cxnId="{A9E0DAB9-C497-49AF-8CE2-90E3CA149D7B}">
      <dgm:prSet/>
      <dgm:spPr/>
    </dgm:pt>
    <dgm:pt modelId="{DD35D36E-D0F8-486E-829D-9C84AF5882F9}" type="pres">
      <dgm:prSet presAssocID="{6641F58A-2D09-4DD6-B3DE-977E15C1EF7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46960C4-F052-4831-911E-7980079E51D3}" type="pres">
      <dgm:prSet presAssocID="{0CB8A562-9EFC-4EB9-89E8-6792ABBAF8DC}" presName="linNode" presStyleCnt="0"/>
      <dgm:spPr/>
    </dgm:pt>
    <dgm:pt modelId="{EB113C06-25F9-4EB7-AC93-83BEA3757AB5}" type="pres">
      <dgm:prSet presAssocID="{0CB8A562-9EFC-4EB9-89E8-6792ABBAF8DC}" presName="parentShp" presStyleLbl="node1" presStyleIdx="0" presStyleCnt="5" custScaleX="100788" custLinFactNeighborX="-6052" custLinFactNeighborY="5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E2B034-732C-40B6-8236-414991902183}" type="pres">
      <dgm:prSet presAssocID="{0CB8A562-9EFC-4EB9-89E8-6792ABBAF8DC}" presName="childShp" presStyleLbl="bgAccFollowNode1" presStyleIdx="0" presStyleCnt="5" custScaleX="99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21D3A-27D4-4D03-8B06-B7EB763A1051}" type="pres">
      <dgm:prSet presAssocID="{916CBA5A-C6F6-405A-9E21-4B93FE2C9422}" presName="spacing" presStyleCnt="0"/>
      <dgm:spPr/>
    </dgm:pt>
    <dgm:pt modelId="{5F77B25F-C18F-453B-8551-B2E336F51452}" type="pres">
      <dgm:prSet presAssocID="{66C19A4B-D374-45D9-971C-44ADA273F92B}" presName="linNode" presStyleCnt="0"/>
      <dgm:spPr/>
    </dgm:pt>
    <dgm:pt modelId="{7314ACEB-47B3-4C67-86A2-52B593C65331}" type="pres">
      <dgm:prSet presAssocID="{66C19A4B-D374-45D9-971C-44ADA273F92B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AD2BC-EED4-4A83-92B5-FDD0D6DEB347}" type="pres">
      <dgm:prSet presAssocID="{66C19A4B-D374-45D9-971C-44ADA273F92B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82A62-8F53-48B7-A753-7AFAEEB72BE9}" type="pres">
      <dgm:prSet presAssocID="{187A09DF-1441-42F7-A124-C20527199127}" presName="spacing" presStyleCnt="0"/>
      <dgm:spPr/>
    </dgm:pt>
    <dgm:pt modelId="{861485BE-1169-4182-9998-883D674213D8}" type="pres">
      <dgm:prSet presAssocID="{FC7FAA80-3FBB-4C95-9CD8-E174EB9179DC}" presName="linNode" presStyleCnt="0"/>
      <dgm:spPr/>
    </dgm:pt>
    <dgm:pt modelId="{564AB02D-E143-46D6-9D2C-5D2FFBE78BB1}" type="pres">
      <dgm:prSet presAssocID="{FC7FAA80-3FBB-4C95-9CD8-E174EB9179DC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BCDEC-DCCA-40D6-9362-7D265DFF907F}" type="pres">
      <dgm:prSet presAssocID="{FC7FAA80-3FBB-4C95-9CD8-E174EB9179DC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1D4C9-4160-4DEA-9840-8E101941B287}" type="pres">
      <dgm:prSet presAssocID="{5685B575-F937-420D-B32A-B241FD0371E4}" presName="spacing" presStyleCnt="0"/>
      <dgm:spPr/>
    </dgm:pt>
    <dgm:pt modelId="{B5D0D126-6B94-419F-A00F-25D2013723CA}" type="pres">
      <dgm:prSet presAssocID="{102899A7-2707-465C-9189-BEAC69FB504E}" presName="linNode" presStyleCnt="0"/>
      <dgm:spPr/>
    </dgm:pt>
    <dgm:pt modelId="{2E6C1199-5E58-4BBC-AFE6-7A3368E7CB85}" type="pres">
      <dgm:prSet presAssocID="{102899A7-2707-465C-9189-BEAC69FB504E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261D93-252C-4E24-8E92-C742C6D5878F}" type="pres">
      <dgm:prSet presAssocID="{102899A7-2707-465C-9189-BEAC69FB504E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F292F2-9B96-4884-BAC4-0AE7EF5857C9}" type="pres">
      <dgm:prSet presAssocID="{44B41917-B8B8-4286-97D1-E6C621F3446F}" presName="spacing" presStyleCnt="0"/>
      <dgm:spPr/>
    </dgm:pt>
    <dgm:pt modelId="{AE6014C9-D5A3-412D-8794-D062B8379582}" type="pres">
      <dgm:prSet presAssocID="{41EC30F9-6103-48B6-A6C6-5BE76EA8E20C}" presName="linNode" presStyleCnt="0"/>
      <dgm:spPr/>
    </dgm:pt>
    <dgm:pt modelId="{364DE491-ECC1-460C-8988-8FFACE950B9A}" type="pres">
      <dgm:prSet presAssocID="{41EC30F9-6103-48B6-A6C6-5BE76EA8E20C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1DD0C5-10B8-4252-8F8D-13977BD5234E}" type="pres">
      <dgm:prSet presAssocID="{41EC30F9-6103-48B6-A6C6-5BE76EA8E20C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4F039D-F7FD-4279-B764-0921393B9E62}" srcId="{102899A7-2707-465C-9189-BEAC69FB504E}" destId="{22623F1D-E830-47E7-8B14-217F4ED3AA5F}" srcOrd="0" destOrd="0" parTransId="{03554945-1482-460C-9196-7A608145AD08}" sibTransId="{56EB401D-D71D-4BAD-8E96-67CC2684C2D8}"/>
    <dgm:cxn modelId="{F61A4C07-2A8C-4715-86D0-F407F4B12076}" srcId="{66C19A4B-D374-45D9-971C-44ADA273F92B}" destId="{04F5F003-BBFC-44FA-850C-65A25A5247B0}" srcOrd="0" destOrd="0" parTransId="{CF0EF703-9FBD-44FB-8C53-7EFDA50471C4}" sibTransId="{64D7E595-E925-423D-B545-12F1B3E50AB4}"/>
    <dgm:cxn modelId="{589E64A9-837B-4CCE-BCEE-655CF2F95CDB}" srcId="{6641F58A-2D09-4DD6-B3DE-977E15C1EF7E}" destId="{102899A7-2707-465C-9189-BEAC69FB504E}" srcOrd="3" destOrd="0" parTransId="{DCB76746-9E32-4CCA-9183-326E15322243}" sibTransId="{44B41917-B8B8-4286-97D1-E6C621F3446F}"/>
    <dgm:cxn modelId="{3CE1606C-2FA5-4D58-987F-09A20BAEEFE3}" type="presOf" srcId="{41EC30F9-6103-48B6-A6C6-5BE76EA8E20C}" destId="{364DE491-ECC1-460C-8988-8FFACE950B9A}" srcOrd="0" destOrd="0" presId="urn:microsoft.com/office/officeart/2005/8/layout/vList6"/>
    <dgm:cxn modelId="{07D30A3C-DCF4-49A1-86FD-FECD0C84E569}" type="presOf" srcId="{0CB8A562-9EFC-4EB9-89E8-6792ABBAF8DC}" destId="{EB113C06-25F9-4EB7-AC93-83BEA3757AB5}" srcOrd="0" destOrd="0" presId="urn:microsoft.com/office/officeart/2005/8/layout/vList6"/>
    <dgm:cxn modelId="{5E07B4BE-FA8F-4867-A303-7C103B3E5E5E}" srcId="{6641F58A-2D09-4DD6-B3DE-977E15C1EF7E}" destId="{FC7FAA80-3FBB-4C95-9CD8-E174EB9179DC}" srcOrd="2" destOrd="0" parTransId="{A1520AA9-B731-42B2-9DD1-34DBF0FF0A48}" sibTransId="{5685B575-F937-420D-B32A-B241FD0371E4}"/>
    <dgm:cxn modelId="{2E7F9F4B-CE5C-4871-B999-485170028669}" srcId="{FC7FAA80-3FBB-4C95-9CD8-E174EB9179DC}" destId="{C0C28FD7-1DC0-47BE-A1E4-B0DF1DBB64A6}" srcOrd="1" destOrd="0" parTransId="{5C4D882E-A93C-48FF-AEF1-A260E84DF714}" sibTransId="{A717C39D-B069-48BA-844A-4CDA82D9C952}"/>
    <dgm:cxn modelId="{838DA2EF-0B9D-46FE-B4C2-09163BD12AC8}" srcId="{0CB8A562-9EFC-4EB9-89E8-6792ABBAF8DC}" destId="{C92435A2-B6F1-4C48-967F-7FDC2A5819C0}" srcOrd="0" destOrd="0" parTransId="{F9315583-475F-425E-8033-CAD5376D53CA}" sibTransId="{B7C874DE-0A31-4DE6-8F19-F8B4ACA92B06}"/>
    <dgm:cxn modelId="{87EDC075-B9A9-405F-B12C-8853A8BB136E}" srcId="{6641F58A-2D09-4DD6-B3DE-977E15C1EF7E}" destId="{0CB8A562-9EFC-4EB9-89E8-6792ABBAF8DC}" srcOrd="0" destOrd="0" parTransId="{0D30799D-8F49-4CD1-8D28-3BA18819C4DA}" sibTransId="{916CBA5A-C6F6-405A-9E21-4B93FE2C9422}"/>
    <dgm:cxn modelId="{216994B2-BE8F-406D-AACC-07656A6A6249}" type="presOf" srcId="{C0C28FD7-1DC0-47BE-A1E4-B0DF1DBB64A6}" destId="{2DEBCDEC-DCCA-40D6-9362-7D265DFF907F}" srcOrd="0" destOrd="1" presId="urn:microsoft.com/office/officeart/2005/8/layout/vList6"/>
    <dgm:cxn modelId="{B950376E-C628-49DD-91A0-2AB652689184}" type="presOf" srcId="{C92435A2-B6F1-4C48-967F-7FDC2A5819C0}" destId="{CAE2B034-732C-40B6-8236-414991902183}" srcOrd="0" destOrd="0" presId="urn:microsoft.com/office/officeart/2005/8/layout/vList6"/>
    <dgm:cxn modelId="{8199D78F-898A-41D5-B043-CCC145EEC79E}" type="presOf" srcId="{22623F1D-E830-47E7-8B14-217F4ED3AA5F}" destId="{2F261D93-252C-4E24-8E92-C742C6D5878F}" srcOrd="0" destOrd="0" presId="urn:microsoft.com/office/officeart/2005/8/layout/vList6"/>
    <dgm:cxn modelId="{27E1055D-1378-4FB7-8E42-938A751800B1}" type="presOf" srcId="{66C19A4B-D374-45D9-971C-44ADA273F92B}" destId="{7314ACEB-47B3-4C67-86A2-52B593C65331}" srcOrd="0" destOrd="0" presId="urn:microsoft.com/office/officeart/2005/8/layout/vList6"/>
    <dgm:cxn modelId="{A8652F5A-8103-41FB-8481-6DF381CD674F}" type="presOf" srcId="{04F5F003-BBFC-44FA-850C-65A25A5247B0}" destId="{E40AD2BC-EED4-4A83-92B5-FDD0D6DEB347}" srcOrd="0" destOrd="0" presId="urn:microsoft.com/office/officeart/2005/8/layout/vList6"/>
    <dgm:cxn modelId="{B671CE1C-A0F7-4508-8CBD-5CE89E21CDBB}" type="presOf" srcId="{9D25626F-04D5-4C1C-915E-E69672009D4B}" destId="{2DEBCDEC-DCCA-40D6-9362-7D265DFF907F}" srcOrd="0" destOrd="0" presId="urn:microsoft.com/office/officeart/2005/8/layout/vList6"/>
    <dgm:cxn modelId="{0A900F74-0939-4FBE-A245-2A597F66AF97}" srcId="{FC7FAA80-3FBB-4C95-9CD8-E174EB9179DC}" destId="{9D25626F-04D5-4C1C-915E-E69672009D4B}" srcOrd="0" destOrd="0" parTransId="{2FF7AF08-5AA8-495F-A103-82472798FCA2}" sibTransId="{825E5487-8ADE-4926-AF55-6C154B8B524D}"/>
    <dgm:cxn modelId="{88EBBFED-BD73-4CC9-A6C6-A4D915F42BD6}" type="presOf" srcId="{6641F58A-2D09-4DD6-B3DE-977E15C1EF7E}" destId="{DD35D36E-D0F8-486E-829D-9C84AF5882F9}" srcOrd="0" destOrd="0" presId="urn:microsoft.com/office/officeart/2005/8/layout/vList6"/>
    <dgm:cxn modelId="{FCBB06C2-AA41-4414-B84F-7CA026647623}" type="presOf" srcId="{FC7FAA80-3FBB-4C95-9CD8-E174EB9179DC}" destId="{564AB02D-E143-46D6-9D2C-5D2FFBE78BB1}" srcOrd="0" destOrd="0" presId="urn:microsoft.com/office/officeart/2005/8/layout/vList6"/>
    <dgm:cxn modelId="{1A499036-1BC9-4654-801C-36F408582DB0}" srcId="{6641F58A-2D09-4DD6-B3DE-977E15C1EF7E}" destId="{66C19A4B-D374-45D9-971C-44ADA273F92B}" srcOrd="1" destOrd="0" parTransId="{D0EAC6D1-4134-4A70-95C0-86ABF995012D}" sibTransId="{187A09DF-1441-42F7-A124-C20527199127}"/>
    <dgm:cxn modelId="{C57F1458-1D7C-443D-89C1-65CFAB39CE99}" type="presOf" srcId="{2C1EA45B-E150-4EFF-99F6-B53D4E7C233A}" destId="{981DD0C5-10B8-4252-8F8D-13977BD5234E}" srcOrd="0" destOrd="0" presId="urn:microsoft.com/office/officeart/2005/8/layout/vList6"/>
    <dgm:cxn modelId="{E7527CB0-F492-4852-836C-BCF32BEB1666}" srcId="{6641F58A-2D09-4DD6-B3DE-977E15C1EF7E}" destId="{41EC30F9-6103-48B6-A6C6-5BE76EA8E20C}" srcOrd="4" destOrd="0" parTransId="{63051EAE-7BB9-49C5-9704-C815DBFBC566}" sibTransId="{C06CB4FA-80C2-455F-825B-66992A1A18ED}"/>
    <dgm:cxn modelId="{255BD961-4185-4738-B5AC-22B427F84AC1}" type="presOf" srcId="{102899A7-2707-465C-9189-BEAC69FB504E}" destId="{2E6C1199-5E58-4BBC-AFE6-7A3368E7CB85}" srcOrd="0" destOrd="0" presId="urn:microsoft.com/office/officeart/2005/8/layout/vList6"/>
    <dgm:cxn modelId="{A9E0DAB9-C497-49AF-8CE2-90E3CA149D7B}" srcId="{41EC30F9-6103-48B6-A6C6-5BE76EA8E20C}" destId="{2C1EA45B-E150-4EFF-99F6-B53D4E7C233A}" srcOrd="0" destOrd="0" parTransId="{EDA37B4D-FAD9-45FA-9224-44F37607B2D3}" sibTransId="{601FD32B-D2F5-4EB4-9B26-554FA9133EE9}"/>
    <dgm:cxn modelId="{B21F6798-E8D4-4EF9-8E9C-56596A5E7305}" type="presParOf" srcId="{DD35D36E-D0F8-486E-829D-9C84AF5882F9}" destId="{546960C4-F052-4831-911E-7980079E51D3}" srcOrd="0" destOrd="0" presId="urn:microsoft.com/office/officeart/2005/8/layout/vList6"/>
    <dgm:cxn modelId="{18C0CF5E-4D97-47F8-8622-BB72C70CB493}" type="presParOf" srcId="{546960C4-F052-4831-911E-7980079E51D3}" destId="{EB113C06-25F9-4EB7-AC93-83BEA3757AB5}" srcOrd="0" destOrd="0" presId="urn:microsoft.com/office/officeart/2005/8/layout/vList6"/>
    <dgm:cxn modelId="{5F5A5A7F-5EDF-4AA5-A15B-A09CEA0E5E23}" type="presParOf" srcId="{546960C4-F052-4831-911E-7980079E51D3}" destId="{CAE2B034-732C-40B6-8236-414991902183}" srcOrd="1" destOrd="0" presId="urn:microsoft.com/office/officeart/2005/8/layout/vList6"/>
    <dgm:cxn modelId="{1D1258A3-AE02-4563-9931-FAAEC7567344}" type="presParOf" srcId="{DD35D36E-D0F8-486E-829D-9C84AF5882F9}" destId="{84021D3A-27D4-4D03-8B06-B7EB763A1051}" srcOrd="1" destOrd="0" presId="urn:microsoft.com/office/officeart/2005/8/layout/vList6"/>
    <dgm:cxn modelId="{8B10B89D-C04C-4A1C-A3D1-E43BC382DE2B}" type="presParOf" srcId="{DD35D36E-D0F8-486E-829D-9C84AF5882F9}" destId="{5F77B25F-C18F-453B-8551-B2E336F51452}" srcOrd="2" destOrd="0" presId="urn:microsoft.com/office/officeart/2005/8/layout/vList6"/>
    <dgm:cxn modelId="{7B691546-A158-4724-A844-CE757A07FC17}" type="presParOf" srcId="{5F77B25F-C18F-453B-8551-B2E336F51452}" destId="{7314ACEB-47B3-4C67-86A2-52B593C65331}" srcOrd="0" destOrd="0" presId="urn:microsoft.com/office/officeart/2005/8/layout/vList6"/>
    <dgm:cxn modelId="{71E9ACC1-4F47-42BA-A498-029B12F1B6E2}" type="presParOf" srcId="{5F77B25F-C18F-453B-8551-B2E336F51452}" destId="{E40AD2BC-EED4-4A83-92B5-FDD0D6DEB347}" srcOrd="1" destOrd="0" presId="urn:microsoft.com/office/officeart/2005/8/layout/vList6"/>
    <dgm:cxn modelId="{09BB994B-1BE1-410C-9076-418D9C8A9DA3}" type="presParOf" srcId="{DD35D36E-D0F8-486E-829D-9C84AF5882F9}" destId="{66F82A62-8F53-48B7-A753-7AFAEEB72BE9}" srcOrd="3" destOrd="0" presId="urn:microsoft.com/office/officeart/2005/8/layout/vList6"/>
    <dgm:cxn modelId="{432BE943-B36D-4E5C-A108-1D8489963532}" type="presParOf" srcId="{DD35D36E-D0F8-486E-829D-9C84AF5882F9}" destId="{861485BE-1169-4182-9998-883D674213D8}" srcOrd="4" destOrd="0" presId="urn:microsoft.com/office/officeart/2005/8/layout/vList6"/>
    <dgm:cxn modelId="{3E53C869-630F-4262-9467-8A17C39517A0}" type="presParOf" srcId="{861485BE-1169-4182-9998-883D674213D8}" destId="{564AB02D-E143-46D6-9D2C-5D2FFBE78BB1}" srcOrd="0" destOrd="0" presId="urn:microsoft.com/office/officeart/2005/8/layout/vList6"/>
    <dgm:cxn modelId="{1598F769-802D-4DEF-B151-3542B72E7520}" type="presParOf" srcId="{861485BE-1169-4182-9998-883D674213D8}" destId="{2DEBCDEC-DCCA-40D6-9362-7D265DFF907F}" srcOrd="1" destOrd="0" presId="urn:microsoft.com/office/officeart/2005/8/layout/vList6"/>
    <dgm:cxn modelId="{86345BDB-B1E2-4AA4-87F1-854432802A20}" type="presParOf" srcId="{DD35D36E-D0F8-486E-829D-9C84AF5882F9}" destId="{D961D4C9-4160-4DEA-9840-8E101941B287}" srcOrd="5" destOrd="0" presId="urn:microsoft.com/office/officeart/2005/8/layout/vList6"/>
    <dgm:cxn modelId="{9F4B34C0-B950-4D75-81BF-0D493954FB43}" type="presParOf" srcId="{DD35D36E-D0F8-486E-829D-9C84AF5882F9}" destId="{B5D0D126-6B94-419F-A00F-25D2013723CA}" srcOrd="6" destOrd="0" presId="urn:microsoft.com/office/officeart/2005/8/layout/vList6"/>
    <dgm:cxn modelId="{716DE260-8ABA-4C5F-B9F4-0BD479CCEEF7}" type="presParOf" srcId="{B5D0D126-6B94-419F-A00F-25D2013723CA}" destId="{2E6C1199-5E58-4BBC-AFE6-7A3368E7CB85}" srcOrd="0" destOrd="0" presId="urn:microsoft.com/office/officeart/2005/8/layout/vList6"/>
    <dgm:cxn modelId="{DF8B5F0D-2E22-4FAE-B20E-4BD2B513A116}" type="presParOf" srcId="{B5D0D126-6B94-419F-A00F-25D2013723CA}" destId="{2F261D93-252C-4E24-8E92-C742C6D5878F}" srcOrd="1" destOrd="0" presId="urn:microsoft.com/office/officeart/2005/8/layout/vList6"/>
    <dgm:cxn modelId="{0425E82B-E7C3-4B55-829B-3C19257811E8}" type="presParOf" srcId="{DD35D36E-D0F8-486E-829D-9C84AF5882F9}" destId="{17F292F2-9B96-4884-BAC4-0AE7EF5857C9}" srcOrd="7" destOrd="0" presId="urn:microsoft.com/office/officeart/2005/8/layout/vList6"/>
    <dgm:cxn modelId="{C9853C0A-6EF4-4F10-8E0A-804E1FEBEF6C}" type="presParOf" srcId="{DD35D36E-D0F8-486E-829D-9C84AF5882F9}" destId="{AE6014C9-D5A3-412D-8794-D062B8379582}" srcOrd="8" destOrd="0" presId="urn:microsoft.com/office/officeart/2005/8/layout/vList6"/>
    <dgm:cxn modelId="{54E1288C-58C4-4995-B974-A977C1E5C2DE}" type="presParOf" srcId="{AE6014C9-D5A3-412D-8794-D062B8379582}" destId="{364DE491-ECC1-460C-8988-8FFACE950B9A}" srcOrd="0" destOrd="0" presId="urn:microsoft.com/office/officeart/2005/8/layout/vList6"/>
    <dgm:cxn modelId="{4FE69F66-3777-4830-8269-088F3F7FA937}" type="presParOf" srcId="{AE6014C9-D5A3-412D-8794-D062B8379582}" destId="{981DD0C5-10B8-4252-8F8D-13977BD5234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E2B034-732C-40B6-8236-414991902183}">
      <dsp:nvSpPr>
        <dsp:cNvPr id="0" name=""/>
        <dsp:cNvSpPr/>
      </dsp:nvSpPr>
      <dsp:spPr>
        <a:xfrm>
          <a:off x="3696096" y="1866"/>
          <a:ext cx="5438229" cy="1010604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Переместительное свойство сложения</a:t>
          </a:r>
          <a:endParaRPr lang="ru-RU" sz="2400" kern="1200" dirty="0"/>
        </a:p>
      </dsp:txBody>
      <dsp:txXfrm>
        <a:off x="3696096" y="1866"/>
        <a:ext cx="5438229" cy="1010604"/>
      </dsp:txXfrm>
    </dsp:sp>
    <dsp:sp modelId="{EB113C06-25F9-4EB7-AC93-83BEA3757AB5}">
      <dsp:nvSpPr>
        <dsp:cNvPr id="0" name=""/>
        <dsp:cNvSpPr/>
      </dsp:nvSpPr>
      <dsp:spPr>
        <a:xfrm>
          <a:off x="0" y="7323"/>
          <a:ext cx="3686421" cy="1010604"/>
        </a:xfrm>
        <a:prstGeom prst="roundRect">
          <a:avLst/>
        </a:prstGeom>
        <a:solidFill>
          <a:srgbClr val="C898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cap="none" normalizeH="0" baseline="0" dirty="0" err="1" smtClean="0">
              <a:latin typeface="Times New Roman" pitchFamily="18" charset="0"/>
            </a:rPr>
            <a:t>а+в=в+а</a:t>
          </a:r>
          <a:endParaRPr lang="ru-RU" sz="3600" b="1" i="1" kern="1200" cap="none" normalizeH="0" baseline="0" dirty="0">
            <a:latin typeface="Times New Roman" pitchFamily="18" charset="0"/>
          </a:endParaRPr>
        </a:p>
      </dsp:txBody>
      <dsp:txXfrm>
        <a:off x="0" y="7323"/>
        <a:ext cx="3686421" cy="1010604"/>
      </dsp:txXfrm>
    </dsp:sp>
    <dsp:sp modelId="{E40AD2BC-EED4-4A83-92B5-FDD0D6DEB347}">
      <dsp:nvSpPr>
        <dsp:cNvPr id="0" name=""/>
        <dsp:cNvSpPr/>
      </dsp:nvSpPr>
      <dsp:spPr>
        <a:xfrm>
          <a:off x="3657599" y="1113532"/>
          <a:ext cx="5486400" cy="1010604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Переместительное свойство умножения</a:t>
          </a:r>
          <a:endParaRPr lang="ru-RU" sz="2400" kern="1200" dirty="0"/>
        </a:p>
      </dsp:txBody>
      <dsp:txXfrm>
        <a:off x="3657599" y="1113532"/>
        <a:ext cx="5486400" cy="1010604"/>
      </dsp:txXfrm>
    </dsp:sp>
    <dsp:sp modelId="{7314ACEB-47B3-4C67-86A2-52B593C65331}">
      <dsp:nvSpPr>
        <dsp:cNvPr id="0" name=""/>
        <dsp:cNvSpPr/>
      </dsp:nvSpPr>
      <dsp:spPr>
        <a:xfrm>
          <a:off x="0" y="1113532"/>
          <a:ext cx="3657600" cy="1010604"/>
        </a:xfrm>
        <a:prstGeom prst="roundRect">
          <a:avLst/>
        </a:prstGeom>
        <a:solidFill>
          <a:srgbClr val="C898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baseline="0" dirty="0" err="1" smtClean="0"/>
            <a:t>ав=ва</a:t>
          </a:r>
          <a:endParaRPr lang="ru-RU" sz="3600" b="1" i="1" kern="1200" baseline="0" dirty="0"/>
        </a:p>
      </dsp:txBody>
      <dsp:txXfrm>
        <a:off x="0" y="1113532"/>
        <a:ext cx="3657600" cy="1010604"/>
      </dsp:txXfrm>
    </dsp:sp>
    <dsp:sp modelId="{2DEBCDEC-DCCA-40D6-9362-7D265DFF907F}">
      <dsp:nvSpPr>
        <dsp:cNvPr id="0" name=""/>
        <dsp:cNvSpPr/>
      </dsp:nvSpPr>
      <dsp:spPr>
        <a:xfrm>
          <a:off x="3657599" y="2225197"/>
          <a:ext cx="5486400" cy="1010604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Сочетательное свойство сложения</a:t>
          </a:r>
          <a:endParaRPr lang="ru-RU" sz="2400" kern="1200" dirty="0"/>
        </a:p>
      </dsp:txBody>
      <dsp:txXfrm>
        <a:off x="3657599" y="2225197"/>
        <a:ext cx="5486400" cy="1010604"/>
      </dsp:txXfrm>
    </dsp:sp>
    <dsp:sp modelId="{564AB02D-E143-46D6-9D2C-5D2FFBE78BB1}">
      <dsp:nvSpPr>
        <dsp:cNvPr id="0" name=""/>
        <dsp:cNvSpPr/>
      </dsp:nvSpPr>
      <dsp:spPr>
        <a:xfrm>
          <a:off x="0" y="2225197"/>
          <a:ext cx="3657600" cy="1010604"/>
        </a:xfrm>
        <a:prstGeom prst="roundRect">
          <a:avLst/>
        </a:prstGeom>
        <a:solidFill>
          <a:srgbClr val="C898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baseline="0" dirty="0" smtClean="0"/>
            <a:t>(</a:t>
          </a:r>
          <a:r>
            <a:rPr lang="ru-RU" sz="3600" b="1" i="1" kern="1200" baseline="0" dirty="0" err="1" smtClean="0"/>
            <a:t>а+в</a:t>
          </a:r>
          <a:r>
            <a:rPr lang="ru-RU" sz="3600" b="1" i="1" kern="1200" baseline="0" dirty="0" smtClean="0"/>
            <a:t>)+</a:t>
          </a:r>
          <a:r>
            <a:rPr lang="ru-RU" sz="3600" b="1" i="1" kern="1200" baseline="0" dirty="0" err="1" smtClean="0"/>
            <a:t>с=а+</a:t>
          </a:r>
          <a:r>
            <a:rPr lang="ru-RU" sz="3600" b="1" i="1" kern="1200" baseline="0" dirty="0" smtClean="0"/>
            <a:t>(</a:t>
          </a:r>
          <a:r>
            <a:rPr lang="ru-RU" sz="3600" b="1" i="1" kern="1200" baseline="0" dirty="0" err="1" smtClean="0"/>
            <a:t>в+с</a:t>
          </a:r>
          <a:r>
            <a:rPr lang="ru-RU" sz="3600" b="1" i="1" kern="1200" baseline="0" dirty="0" smtClean="0"/>
            <a:t>)</a:t>
          </a:r>
          <a:endParaRPr lang="ru-RU" sz="3600" b="1" i="1" kern="1200" baseline="0" dirty="0"/>
        </a:p>
      </dsp:txBody>
      <dsp:txXfrm>
        <a:off x="0" y="2225197"/>
        <a:ext cx="3657600" cy="1010604"/>
      </dsp:txXfrm>
    </dsp:sp>
    <dsp:sp modelId="{2F261D93-252C-4E24-8E92-C742C6D5878F}">
      <dsp:nvSpPr>
        <dsp:cNvPr id="0" name=""/>
        <dsp:cNvSpPr/>
      </dsp:nvSpPr>
      <dsp:spPr>
        <a:xfrm>
          <a:off x="3657599" y="3336862"/>
          <a:ext cx="5486400" cy="1010604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Сочетательное свойство умножения</a:t>
          </a:r>
          <a:endParaRPr lang="ru-RU" sz="2400" kern="1200" dirty="0"/>
        </a:p>
      </dsp:txBody>
      <dsp:txXfrm>
        <a:off x="3657599" y="3336862"/>
        <a:ext cx="5486400" cy="1010604"/>
      </dsp:txXfrm>
    </dsp:sp>
    <dsp:sp modelId="{2E6C1199-5E58-4BBC-AFE6-7A3368E7CB85}">
      <dsp:nvSpPr>
        <dsp:cNvPr id="0" name=""/>
        <dsp:cNvSpPr/>
      </dsp:nvSpPr>
      <dsp:spPr>
        <a:xfrm>
          <a:off x="0" y="3336862"/>
          <a:ext cx="3657600" cy="1010604"/>
        </a:xfrm>
        <a:prstGeom prst="roundRect">
          <a:avLst/>
        </a:prstGeom>
        <a:solidFill>
          <a:srgbClr val="C898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baseline="0" dirty="0" smtClean="0"/>
            <a:t>(</a:t>
          </a:r>
          <a:r>
            <a:rPr lang="ru-RU" sz="3600" b="1" i="1" kern="1200" baseline="0" dirty="0" err="1" smtClean="0"/>
            <a:t>ав</a:t>
          </a:r>
          <a:r>
            <a:rPr lang="ru-RU" sz="3600" b="1" i="1" kern="1200" baseline="0" dirty="0" smtClean="0"/>
            <a:t>)</a:t>
          </a:r>
          <a:r>
            <a:rPr lang="ru-RU" sz="3600" b="1" i="1" kern="1200" baseline="0" dirty="0" err="1" smtClean="0"/>
            <a:t>с=а</a:t>
          </a:r>
          <a:r>
            <a:rPr lang="ru-RU" sz="3600" b="1" i="1" kern="1200" baseline="0" dirty="0" smtClean="0"/>
            <a:t>(</a:t>
          </a:r>
          <a:r>
            <a:rPr lang="ru-RU" sz="3600" b="1" i="1" kern="1200" baseline="0" dirty="0" err="1" smtClean="0"/>
            <a:t>вс</a:t>
          </a:r>
          <a:r>
            <a:rPr lang="ru-RU" sz="3600" b="1" i="1" kern="1200" baseline="0" dirty="0" smtClean="0"/>
            <a:t>)</a:t>
          </a:r>
          <a:endParaRPr lang="ru-RU" sz="3600" b="1" i="1" kern="1200" baseline="0" dirty="0"/>
        </a:p>
      </dsp:txBody>
      <dsp:txXfrm>
        <a:off x="0" y="3336862"/>
        <a:ext cx="3657600" cy="1010604"/>
      </dsp:txXfrm>
    </dsp:sp>
    <dsp:sp modelId="{981DD0C5-10B8-4252-8F8D-13977BD5234E}">
      <dsp:nvSpPr>
        <dsp:cNvPr id="0" name=""/>
        <dsp:cNvSpPr/>
      </dsp:nvSpPr>
      <dsp:spPr>
        <a:xfrm>
          <a:off x="3657599" y="4448528"/>
          <a:ext cx="5486400" cy="1010604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Распределительное  свойство умножения относительно сложения</a:t>
          </a:r>
          <a:endParaRPr lang="ru-RU" sz="2400" kern="1200" dirty="0"/>
        </a:p>
      </dsp:txBody>
      <dsp:txXfrm>
        <a:off x="3657599" y="4448528"/>
        <a:ext cx="5486400" cy="1010604"/>
      </dsp:txXfrm>
    </dsp:sp>
    <dsp:sp modelId="{364DE491-ECC1-460C-8988-8FFACE950B9A}">
      <dsp:nvSpPr>
        <dsp:cNvPr id="0" name=""/>
        <dsp:cNvSpPr/>
      </dsp:nvSpPr>
      <dsp:spPr>
        <a:xfrm>
          <a:off x="0" y="4448528"/>
          <a:ext cx="3657600" cy="1010604"/>
        </a:xfrm>
        <a:prstGeom prst="roundRect">
          <a:avLst/>
        </a:prstGeom>
        <a:solidFill>
          <a:srgbClr val="C898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baseline="0" dirty="0" smtClean="0"/>
            <a:t>а(</a:t>
          </a:r>
          <a:r>
            <a:rPr lang="ru-RU" sz="3600" b="1" i="1" kern="1200" baseline="0" dirty="0" err="1" smtClean="0"/>
            <a:t>в+с</a:t>
          </a:r>
          <a:r>
            <a:rPr lang="ru-RU" sz="3600" b="1" i="1" kern="1200" baseline="0" dirty="0" smtClean="0"/>
            <a:t>)</a:t>
          </a:r>
          <a:r>
            <a:rPr lang="ru-RU" sz="3600" b="1" i="1" kern="1200" baseline="0" dirty="0" err="1" smtClean="0"/>
            <a:t>=ав+ас</a:t>
          </a:r>
          <a:endParaRPr lang="ru-RU" sz="3600" b="1" i="1" kern="1200" baseline="0" dirty="0"/>
        </a:p>
      </dsp:txBody>
      <dsp:txXfrm>
        <a:off x="0" y="4448528"/>
        <a:ext cx="3657600" cy="1010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0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4440" y="3636257"/>
            <a:ext cx="63849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ЧИСЛОВЫЕ  МНОЖЕСТВА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467544" y="332656"/>
                <a:ext cx="3384376" cy="934606"/>
              </a:xfrm>
              <a:prstGeom prst="roundRect">
                <a:avLst>
                  <a:gd name="adj" fmla="val 32730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Число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36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endParaRPr lang="ru-RU" sz="4800" b="1" dirty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12" name="Скругленный 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32656"/>
                <a:ext cx="3384376" cy="934606"/>
              </a:xfrm>
              <a:prstGeom prst="roundRect">
                <a:avLst>
                  <a:gd name="adj" fmla="val 32730"/>
                </a:avLst>
              </a:prstGeom>
              <a:blipFill rotWithShape="1">
                <a:blip r:embed="rId2" cstate="print"/>
                <a:stretch>
                  <a:fillRect b="-10692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Группа 25"/>
          <p:cNvGrpSpPr/>
          <p:nvPr/>
        </p:nvGrpSpPr>
        <p:grpSpPr>
          <a:xfrm>
            <a:off x="467544" y="1268760"/>
            <a:ext cx="3384376" cy="1313975"/>
            <a:chOff x="467544" y="3709848"/>
            <a:chExt cx="3384376" cy="1313975"/>
          </a:xfrm>
        </p:grpSpPr>
        <p:sp>
          <p:nvSpPr>
            <p:cNvPr id="15" name="Блок-схема: документ 14"/>
            <p:cNvSpPr/>
            <p:nvPr/>
          </p:nvSpPr>
          <p:spPr>
            <a:xfrm>
              <a:off x="467544" y="4089217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Рациональное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5" name="Прямая со стрелкой 24"/>
            <p:cNvCxnSpPr>
              <a:stCxn id="14" idx="2"/>
              <a:endCxn id="15" idx="0"/>
            </p:cNvCxnSpPr>
            <p:nvPr/>
          </p:nvCxnSpPr>
          <p:spPr>
            <a:xfrm>
              <a:off x="2159732" y="3709848"/>
              <a:ext cx="0" cy="379369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28"/>
          <p:cNvGrpSpPr/>
          <p:nvPr/>
        </p:nvGrpSpPr>
        <p:grpSpPr>
          <a:xfrm>
            <a:off x="467544" y="2531307"/>
            <a:ext cx="3384376" cy="1385983"/>
            <a:chOff x="467544" y="4890027"/>
            <a:chExt cx="3384376" cy="1385983"/>
          </a:xfrm>
        </p:grpSpPr>
        <p:sp>
          <p:nvSpPr>
            <p:cNvPr id="16" name="Блок-схема: документ 15"/>
            <p:cNvSpPr/>
            <p:nvPr/>
          </p:nvSpPr>
          <p:spPr>
            <a:xfrm>
              <a:off x="467544" y="5341404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Действительное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8" name="Прямая со стрелкой 27"/>
            <p:cNvCxnSpPr>
              <a:stCxn id="15" idx="2"/>
              <a:endCxn id="16" idx="0"/>
            </p:cNvCxnSpPr>
            <p:nvPr/>
          </p:nvCxnSpPr>
          <p:spPr>
            <a:xfrm>
              <a:off x="2159732" y="4890027"/>
              <a:ext cx="0" cy="451377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4" name="Прямоугольник 33"/>
              <p:cNvSpPr/>
              <p:nvPr/>
            </p:nvSpPr>
            <p:spPr>
              <a:xfrm>
                <a:off x="4578600" y="4860000"/>
                <a:ext cx="4320480" cy="1440000"/>
              </a:xfrm>
              <a:prstGeom prst="rect">
                <a:avLst/>
              </a:prstGeom>
              <a:solidFill>
                <a:srgbClr val="F2EADA"/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i="1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Рациональные числа числа – это числа, которые можно представить в виде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ru-RU" sz="2400" i="1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.</a:t>
                </a:r>
                <a:endParaRPr lang="ru-RU" sz="2400" i="1" dirty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600" y="4860000"/>
                <a:ext cx="4320480" cy="144000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399" r="-2517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Прямоугольник 34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Действительные числа  состоят из множества рациональных и иррациональных чисел.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276" y="1068142"/>
            <a:ext cx="1800000" cy="16844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768" y="2752627"/>
            <a:ext cx="1800000" cy="16844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918807"/>
            <a:ext cx="2160000" cy="19042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2822215"/>
            <a:ext cx="2160000" cy="18988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42852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4" grpId="0" animBg="1"/>
      <p:bldP spid="34" grpId="1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67" y="1468065"/>
            <a:ext cx="1260000" cy="12709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67" y="2738572"/>
            <a:ext cx="1260000" cy="1267262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467544" y="332656"/>
            <a:ext cx="3384376" cy="934606"/>
          </a:xfrm>
          <a:prstGeom prst="roundRect">
            <a:avLst>
              <a:gd name="adj" fmla="val 32730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Число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0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grpSp>
        <p:nvGrpSpPr>
          <p:cNvPr id="2" name="Группа 22"/>
          <p:cNvGrpSpPr/>
          <p:nvPr/>
        </p:nvGrpSpPr>
        <p:grpSpPr>
          <a:xfrm>
            <a:off x="467544" y="1275211"/>
            <a:ext cx="3384376" cy="1313975"/>
            <a:chOff x="467544" y="2457661"/>
            <a:chExt cx="3384376" cy="1313975"/>
          </a:xfrm>
        </p:grpSpPr>
        <p:sp>
          <p:nvSpPr>
            <p:cNvPr id="14" name="Блок-схема: документ 13"/>
            <p:cNvSpPr/>
            <p:nvPr/>
          </p:nvSpPr>
          <p:spPr>
            <a:xfrm>
              <a:off x="467544" y="2837030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Целое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2" name="Прямая со стрелкой 21"/>
            <p:cNvCxnSpPr>
              <a:stCxn id="13" idx="2"/>
              <a:endCxn id="14" idx="0"/>
            </p:cNvCxnSpPr>
            <p:nvPr/>
          </p:nvCxnSpPr>
          <p:spPr>
            <a:xfrm>
              <a:off x="2159732" y="2457661"/>
              <a:ext cx="0" cy="379369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25"/>
          <p:cNvGrpSpPr/>
          <p:nvPr/>
        </p:nvGrpSpPr>
        <p:grpSpPr>
          <a:xfrm>
            <a:off x="467544" y="2511632"/>
            <a:ext cx="3384376" cy="1329741"/>
            <a:chOff x="467544" y="3694082"/>
            <a:chExt cx="3384376" cy="1329741"/>
          </a:xfrm>
        </p:grpSpPr>
        <p:sp>
          <p:nvSpPr>
            <p:cNvPr id="15" name="Блок-схема: документ 14"/>
            <p:cNvSpPr/>
            <p:nvPr/>
          </p:nvSpPr>
          <p:spPr>
            <a:xfrm>
              <a:off x="467544" y="4089217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Рациональное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5" name="Прямая со стрелкой 24"/>
            <p:cNvCxnSpPr>
              <a:stCxn id="14" idx="2"/>
              <a:endCxn id="15" idx="0"/>
            </p:cNvCxnSpPr>
            <p:nvPr/>
          </p:nvCxnSpPr>
          <p:spPr>
            <a:xfrm>
              <a:off x="2159732" y="3694082"/>
              <a:ext cx="0" cy="395135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28"/>
          <p:cNvGrpSpPr/>
          <p:nvPr/>
        </p:nvGrpSpPr>
        <p:grpSpPr>
          <a:xfrm>
            <a:off x="467544" y="3763819"/>
            <a:ext cx="3384376" cy="1329741"/>
            <a:chOff x="467544" y="4946269"/>
            <a:chExt cx="3384376" cy="1329741"/>
          </a:xfrm>
        </p:grpSpPr>
        <p:sp>
          <p:nvSpPr>
            <p:cNvPr id="16" name="Блок-схема: документ 15"/>
            <p:cNvSpPr/>
            <p:nvPr/>
          </p:nvSpPr>
          <p:spPr>
            <a:xfrm>
              <a:off x="467544" y="5341404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Действительное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8" name="Прямая со стрелкой 27"/>
            <p:cNvCxnSpPr>
              <a:stCxn id="15" idx="2"/>
              <a:endCxn id="16" idx="0"/>
            </p:cNvCxnSpPr>
            <p:nvPr/>
          </p:nvCxnSpPr>
          <p:spPr>
            <a:xfrm>
              <a:off x="2159732" y="4946269"/>
              <a:ext cx="0" cy="395135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Прямоугольник 32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Целые числа – это все натуральные, противоположные натуральным и нуль.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4" name="Прямоугольник 33"/>
              <p:cNvSpPr/>
              <p:nvPr/>
            </p:nvSpPr>
            <p:spPr>
              <a:xfrm>
                <a:off x="4578600" y="4860000"/>
                <a:ext cx="4320480" cy="1440000"/>
              </a:xfrm>
              <a:prstGeom prst="rect">
                <a:avLst/>
              </a:prstGeom>
              <a:solidFill>
                <a:srgbClr val="F2EADA"/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i="1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Рациональные числа числа – это числа, которые можно представить в виде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ru-RU" sz="2400" i="1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.</a:t>
                </a:r>
                <a:endParaRPr lang="ru-RU" sz="2400" i="1" dirty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600" y="4860000"/>
                <a:ext cx="4320480" cy="144000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1399" r="-2517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Прямоугольник 34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Действительные числа  состоят из множества рациональных и иррациональных чисел.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276" y="1068142"/>
            <a:ext cx="1800000" cy="16844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768" y="2752627"/>
            <a:ext cx="1800000" cy="16844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918807"/>
            <a:ext cx="2160000" cy="19042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2822215"/>
            <a:ext cx="2160000" cy="18988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599906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3" grpId="0" animBg="1"/>
      <p:bldP spid="33" grpId="1" animBg="1"/>
      <p:bldP spid="34" grpId="0" animBg="1"/>
      <p:bldP spid="34" grpId="1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467544" y="332656"/>
                <a:ext cx="3384376" cy="934606"/>
              </a:xfrm>
              <a:prstGeom prst="roundRect">
                <a:avLst>
                  <a:gd name="adj" fmla="val 32730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Число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6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e>
                    </m:rad>
                  </m:oMath>
                </a14:m>
                <a:endParaRPr lang="ru-RU" sz="3600" b="1" dirty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12" name="Скругленный 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32656"/>
                <a:ext cx="3384376" cy="934606"/>
              </a:xfrm>
              <a:prstGeom prst="roundRect">
                <a:avLst>
                  <a:gd name="adj" fmla="val 32730"/>
                </a:avLst>
              </a:prstGeom>
              <a:blipFill rotWithShape="1">
                <a:blip r:embed="rId2" cstate="print"/>
                <a:stretch>
                  <a:fillRect b="-13208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Группа 25"/>
          <p:cNvGrpSpPr/>
          <p:nvPr/>
        </p:nvGrpSpPr>
        <p:grpSpPr>
          <a:xfrm>
            <a:off x="467544" y="1268760"/>
            <a:ext cx="3384376" cy="1313975"/>
            <a:chOff x="467544" y="3709848"/>
            <a:chExt cx="3384376" cy="1313975"/>
          </a:xfrm>
        </p:grpSpPr>
        <p:sp>
          <p:nvSpPr>
            <p:cNvPr id="15" name="Блок-схема: документ 14"/>
            <p:cNvSpPr/>
            <p:nvPr/>
          </p:nvSpPr>
          <p:spPr>
            <a:xfrm>
              <a:off x="467544" y="4089217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Иррациональное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5" name="Прямая со стрелкой 24"/>
            <p:cNvCxnSpPr>
              <a:endCxn id="15" idx="0"/>
            </p:cNvCxnSpPr>
            <p:nvPr/>
          </p:nvCxnSpPr>
          <p:spPr>
            <a:xfrm>
              <a:off x="2159732" y="3709848"/>
              <a:ext cx="0" cy="379369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28"/>
          <p:cNvGrpSpPr/>
          <p:nvPr/>
        </p:nvGrpSpPr>
        <p:grpSpPr>
          <a:xfrm>
            <a:off x="467544" y="2531307"/>
            <a:ext cx="3384376" cy="1385983"/>
            <a:chOff x="467544" y="4890027"/>
            <a:chExt cx="3384376" cy="1385983"/>
          </a:xfrm>
        </p:grpSpPr>
        <p:sp>
          <p:nvSpPr>
            <p:cNvPr id="16" name="Блок-схема: документ 15"/>
            <p:cNvSpPr/>
            <p:nvPr/>
          </p:nvSpPr>
          <p:spPr>
            <a:xfrm>
              <a:off x="467544" y="5341404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Действительное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8" name="Прямая со стрелкой 27"/>
            <p:cNvCxnSpPr>
              <a:stCxn id="15" idx="2"/>
              <a:endCxn id="16" idx="0"/>
            </p:cNvCxnSpPr>
            <p:nvPr/>
          </p:nvCxnSpPr>
          <p:spPr>
            <a:xfrm>
              <a:off x="2159732" y="4890027"/>
              <a:ext cx="0" cy="451377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Прямоугольник 33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Иррациональные числа представляют собой бесконечные десятичные непериодические дроби.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Действительные числа  состоят из множества рациональных и иррациональных чисел.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276" y="1068142"/>
            <a:ext cx="1800000" cy="16844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768" y="2752627"/>
            <a:ext cx="1800000" cy="16844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918807"/>
            <a:ext cx="2160000" cy="19042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2822215"/>
            <a:ext cx="2159999" cy="18988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672429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4" grpId="0" animBg="1"/>
      <p:bldP spid="34" grpId="1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932156"/>
            <a:ext cx="1008000" cy="8204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67" y="1468065"/>
            <a:ext cx="1260000" cy="12709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971" y="2738572"/>
            <a:ext cx="1008000" cy="8204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67" y="2738572"/>
            <a:ext cx="1260000" cy="1267262"/>
          </a:xfrm>
          <a:prstGeom prst="rect">
            <a:avLst/>
          </a:prstGeom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467544" y="332656"/>
                <a:ext cx="3384376" cy="934606"/>
              </a:xfrm>
              <a:prstGeom prst="roundRect">
                <a:avLst>
                  <a:gd name="adj" fmla="val 32730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Число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</m:num>
                      <m:den>
                        <m:r>
                          <a:rPr lang="ru-RU" sz="36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ru-RU" sz="4800" b="1" dirty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12" name="Скругленный 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32656"/>
                <a:ext cx="3384376" cy="934606"/>
              </a:xfrm>
              <a:prstGeom prst="roundRect">
                <a:avLst>
                  <a:gd name="adj" fmla="val 32730"/>
                </a:avLst>
              </a:prstGeom>
              <a:blipFill rotWithShape="1">
                <a:blip r:embed="rId6" cstate="print"/>
                <a:stretch>
                  <a:fillRect b="-10692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Группа 19"/>
          <p:cNvGrpSpPr/>
          <p:nvPr/>
        </p:nvGrpSpPr>
        <p:grpSpPr>
          <a:xfrm>
            <a:off x="467544" y="1267262"/>
            <a:ext cx="3384376" cy="1252187"/>
            <a:chOff x="467544" y="1267262"/>
            <a:chExt cx="3384376" cy="1252187"/>
          </a:xfrm>
        </p:grpSpPr>
        <p:sp>
          <p:nvSpPr>
            <p:cNvPr id="13" name="Блок-схема: документ 12"/>
            <p:cNvSpPr/>
            <p:nvPr/>
          </p:nvSpPr>
          <p:spPr>
            <a:xfrm>
              <a:off x="467544" y="1584843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Натуральное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18" name="Прямая со стрелкой 17"/>
            <p:cNvCxnSpPr>
              <a:stCxn id="12" idx="2"/>
              <a:endCxn id="13" idx="0"/>
            </p:cNvCxnSpPr>
            <p:nvPr/>
          </p:nvCxnSpPr>
          <p:spPr>
            <a:xfrm>
              <a:off x="2159732" y="1267262"/>
              <a:ext cx="0" cy="317581"/>
            </a:xfrm>
            <a:prstGeom prst="straightConnector1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22"/>
          <p:cNvGrpSpPr/>
          <p:nvPr/>
        </p:nvGrpSpPr>
        <p:grpSpPr>
          <a:xfrm>
            <a:off x="467544" y="2457661"/>
            <a:ext cx="3384376" cy="1313975"/>
            <a:chOff x="467544" y="2457661"/>
            <a:chExt cx="3384376" cy="1313975"/>
          </a:xfrm>
        </p:grpSpPr>
        <p:sp>
          <p:nvSpPr>
            <p:cNvPr id="14" name="Блок-схема: документ 13"/>
            <p:cNvSpPr/>
            <p:nvPr/>
          </p:nvSpPr>
          <p:spPr>
            <a:xfrm>
              <a:off x="467544" y="2837030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Целое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2" name="Прямая со стрелкой 21"/>
            <p:cNvCxnSpPr>
              <a:stCxn id="13" idx="2"/>
              <a:endCxn id="14" idx="0"/>
            </p:cNvCxnSpPr>
            <p:nvPr/>
          </p:nvCxnSpPr>
          <p:spPr>
            <a:xfrm>
              <a:off x="2159732" y="2457661"/>
              <a:ext cx="0" cy="379369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25"/>
          <p:cNvGrpSpPr/>
          <p:nvPr/>
        </p:nvGrpSpPr>
        <p:grpSpPr>
          <a:xfrm>
            <a:off x="467544" y="3709848"/>
            <a:ext cx="3384376" cy="1313975"/>
            <a:chOff x="467544" y="3709848"/>
            <a:chExt cx="3384376" cy="1313975"/>
          </a:xfrm>
        </p:grpSpPr>
        <p:sp>
          <p:nvSpPr>
            <p:cNvPr id="15" name="Блок-схема: документ 14"/>
            <p:cNvSpPr/>
            <p:nvPr/>
          </p:nvSpPr>
          <p:spPr>
            <a:xfrm>
              <a:off x="467544" y="4089217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Рациональное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5" name="Прямая со стрелкой 24"/>
            <p:cNvCxnSpPr>
              <a:stCxn id="14" idx="2"/>
              <a:endCxn id="15" idx="0"/>
            </p:cNvCxnSpPr>
            <p:nvPr/>
          </p:nvCxnSpPr>
          <p:spPr>
            <a:xfrm>
              <a:off x="2159732" y="3709848"/>
              <a:ext cx="0" cy="379369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Группа 28"/>
          <p:cNvGrpSpPr/>
          <p:nvPr/>
        </p:nvGrpSpPr>
        <p:grpSpPr>
          <a:xfrm>
            <a:off x="467544" y="4962035"/>
            <a:ext cx="3384376" cy="1313975"/>
            <a:chOff x="467544" y="4962035"/>
            <a:chExt cx="3384376" cy="1313975"/>
          </a:xfrm>
        </p:grpSpPr>
        <p:sp>
          <p:nvSpPr>
            <p:cNvPr id="16" name="Блок-схема: документ 15"/>
            <p:cNvSpPr/>
            <p:nvPr/>
          </p:nvSpPr>
          <p:spPr>
            <a:xfrm>
              <a:off x="467544" y="5341404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Действительное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8" name="Прямая со стрелкой 27"/>
            <p:cNvCxnSpPr>
              <a:stCxn id="15" idx="2"/>
              <a:endCxn id="16" idx="0"/>
            </p:cNvCxnSpPr>
            <p:nvPr/>
          </p:nvCxnSpPr>
          <p:spPr>
            <a:xfrm>
              <a:off x="2159732" y="4962035"/>
              <a:ext cx="0" cy="379369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Прямоугольник 30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Натуральные числа – это такие числа, которые употребляются при счёте предметов.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Целые числа – это все натуральные, противоположные натуральным и нуль.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4" name="Прямоугольник 33"/>
              <p:cNvSpPr/>
              <p:nvPr/>
            </p:nvSpPr>
            <p:spPr>
              <a:xfrm>
                <a:off x="4578600" y="4860000"/>
                <a:ext cx="4320480" cy="1440000"/>
              </a:xfrm>
              <a:prstGeom prst="rect">
                <a:avLst/>
              </a:prstGeom>
              <a:solidFill>
                <a:srgbClr val="F2EADA"/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i="1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Рациональные числа числа – это числа, которые можно представить в виде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ru-RU" sz="2400" i="1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.</a:t>
                </a:r>
                <a:endParaRPr lang="ru-RU" sz="2400" i="1" dirty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600" y="4860000"/>
                <a:ext cx="4320480" cy="1440000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l="-1399" r="-2517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Прямоугольник 34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Действительные числа  состоят из множества рациональных и иррациональных чисел.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276" y="1068142"/>
            <a:ext cx="1800000" cy="16844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768" y="2752627"/>
            <a:ext cx="1800000" cy="16844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918807"/>
            <a:ext cx="2160000" cy="19042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2822215"/>
            <a:ext cx="2160000" cy="18988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05565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2266" y="138051"/>
            <a:ext cx="8462976" cy="1200329"/>
          </a:xfrm>
          <a:prstGeom prst="rect">
            <a:avLst/>
          </a:prstGeom>
          <a:solidFill>
            <a:srgbClr val="FFCC29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ru-RU" sz="3600" b="1" dirty="0" smtClean="0"/>
              <a:t>ОКАЗЫВАЕТСЯ!!! Свойства </a:t>
            </a:r>
            <a:r>
              <a:rPr lang="ru-RU" sz="3600" b="1" dirty="0" smtClean="0"/>
              <a:t>действительных </a:t>
            </a:r>
            <a:r>
              <a:rPr lang="ru-RU" sz="3600" b="1" dirty="0" smtClean="0"/>
              <a:t>чисел…</a:t>
            </a:r>
            <a:endParaRPr lang="ru-RU" sz="3600" b="1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1504749" y="279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0" y="1397000"/>
          <a:ext cx="91440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="" xmlns:p14="http://schemas.microsoft.com/office/powerpoint/2010/main" val="259345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4877" y="180328"/>
            <a:ext cx="7197933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/>
              <a:t>N</a:t>
            </a:r>
            <a:r>
              <a:rPr lang="en-US" sz="3600" dirty="0" smtClean="0"/>
              <a:t> – </a:t>
            </a:r>
            <a:r>
              <a:rPr lang="ru-RU" sz="3600" dirty="0" smtClean="0"/>
              <a:t>множество натуральных чисел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4251" y="737917"/>
            <a:ext cx="8439749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anchor="ctr">
            <a:spAutoFit/>
          </a:bodyPr>
          <a:lstStyle/>
          <a:p>
            <a:r>
              <a:rPr lang="ru-RU" sz="2800" b="1" i="1" dirty="0" smtClean="0"/>
              <a:t>Натуральные числа </a:t>
            </a:r>
            <a:r>
              <a:rPr lang="ru-RU" sz="2800" b="1" dirty="0" smtClean="0"/>
              <a:t>– </a:t>
            </a:r>
            <a:r>
              <a:rPr lang="ru-RU" sz="2800" dirty="0" smtClean="0"/>
              <a:t>это числа, </a:t>
            </a:r>
          </a:p>
          <a:p>
            <a:r>
              <a:rPr lang="ru-RU" sz="2800" dirty="0" smtClean="0"/>
              <a:t>возникающие естественным образом при счете.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02492" y="1635149"/>
            <a:ext cx="4841508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anchor="ctr">
            <a:spAutoFit/>
          </a:bodyPr>
          <a:lstStyle/>
          <a:p>
            <a:r>
              <a:rPr lang="ru-RU" sz="2800" b="1" i="1" dirty="0" smtClean="0"/>
              <a:t>1,2,3,4,5,6,7,8,…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02492" y="2105182"/>
            <a:ext cx="4841508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anchor="ctr">
            <a:spAutoFit/>
          </a:bodyPr>
          <a:lstStyle/>
          <a:p>
            <a:r>
              <a:rPr lang="en-US" sz="2800" b="1" i="1" dirty="0" smtClean="0"/>
              <a:t>N={</a:t>
            </a:r>
            <a:r>
              <a:rPr lang="ru-RU" sz="2800" b="1" i="1" dirty="0" smtClean="0"/>
              <a:t>1,2,3,4,5,6,7,8,…</a:t>
            </a:r>
            <a:r>
              <a:rPr lang="en-US" sz="2800" b="1" i="1" dirty="0" smtClean="0"/>
              <a:t>}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4251" y="2627155"/>
            <a:ext cx="8439749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anchor="ctr">
            <a:spAutoFit/>
          </a:bodyPr>
          <a:lstStyle/>
          <a:p>
            <a:r>
              <a:rPr lang="ru-RU" sz="2800" dirty="0" smtClean="0"/>
              <a:t>Натуральные числа</a:t>
            </a:r>
            <a:r>
              <a:rPr lang="en-US" sz="2800" dirty="0" smtClean="0"/>
              <a:t> </a:t>
            </a:r>
            <a:r>
              <a:rPr lang="ru-RU" sz="2800" dirty="0" smtClean="0"/>
              <a:t>им противоположные и ноль</a:t>
            </a:r>
            <a:r>
              <a:rPr lang="ru-RU" sz="2800" b="1" dirty="0" smtClean="0"/>
              <a:t>– </a:t>
            </a:r>
            <a:r>
              <a:rPr lang="ru-RU" sz="2800" dirty="0" smtClean="0"/>
              <a:t>это множество </a:t>
            </a:r>
            <a:r>
              <a:rPr lang="ru-RU" sz="2800" b="1" dirty="0" smtClean="0"/>
              <a:t>целых чисел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1024" y="3547879"/>
            <a:ext cx="8462976" cy="646331"/>
          </a:xfrm>
          <a:prstGeom prst="rect">
            <a:avLst/>
          </a:prstGeom>
          <a:solidFill>
            <a:srgbClr val="FFCC29"/>
          </a:solidFill>
        </p:spPr>
        <p:txBody>
          <a:bodyPr wrap="square" anchor="ctr">
            <a:spAutoFit/>
          </a:bodyPr>
          <a:lstStyle/>
          <a:p>
            <a:r>
              <a:rPr lang="en-US" sz="3600" b="1" dirty="0" smtClean="0"/>
              <a:t>Z</a:t>
            </a:r>
            <a:r>
              <a:rPr lang="en-US" sz="3600" dirty="0" smtClean="0"/>
              <a:t> – </a:t>
            </a:r>
            <a:r>
              <a:rPr lang="ru-RU" sz="3600" dirty="0" smtClean="0"/>
              <a:t>множество целых чисел</a:t>
            </a:r>
            <a:endParaRPr lang="ru-RU" sz="3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302492" y="4215591"/>
            <a:ext cx="4841508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anchor="ctr">
            <a:spAutoFit/>
          </a:bodyPr>
          <a:lstStyle/>
          <a:p>
            <a:r>
              <a:rPr lang="en-US" sz="2800" b="1" i="1" dirty="0" smtClean="0"/>
              <a:t>Z={</a:t>
            </a:r>
            <a:r>
              <a:rPr lang="ru-RU" sz="2800" b="1" i="1" dirty="0" smtClean="0"/>
              <a:t>0,±1,±2,±3,±4,±5,±6,±7,…</a:t>
            </a:r>
            <a:r>
              <a:rPr lang="en-US" sz="2800" b="1" i="1" dirty="0" smtClean="0"/>
              <a:t>}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1024" y="5680069"/>
            <a:ext cx="8462976" cy="646331"/>
          </a:xfrm>
          <a:prstGeom prst="rect">
            <a:avLst/>
          </a:prstGeom>
          <a:solidFill>
            <a:srgbClr val="FFCC29"/>
          </a:solidFill>
        </p:spPr>
        <p:txBody>
          <a:bodyPr wrap="square" anchor="ctr">
            <a:spAutoFit/>
          </a:bodyPr>
          <a:lstStyle/>
          <a:p>
            <a:r>
              <a:rPr lang="en-US" sz="3600" b="1" dirty="0" smtClean="0"/>
              <a:t>Q</a:t>
            </a:r>
            <a:r>
              <a:rPr lang="en-US" sz="3600" dirty="0" smtClean="0"/>
              <a:t> – </a:t>
            </a:r>
            <a:r>
              <a:rPr lang="ru-RU" sz="3600" dirty="0" smtClean="0"/>
              <a:t>множество рациональных чисел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4737564"/>
            <a:ext cx="9144000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anchor="ctr">
            <a:spAutoFit/>
          </a:bodyPr>
          <a:lstStyle/>
          <a:p>
            <a:r>
              <a:rPr lang="ru-RU" sz="2800" dirty="0" smtClean="0"/>
              <a:t>Целые и дробные (как положительные, так и отрицательные) образуют множество рациональных чисел</a:t>
            </a:r>
            <a:endParaRPr lang="ru-RU" sz="2800" b="1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65533" y="6256421"/>
            <a:ext cx="3378467" cy="6015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="" xmlns:p14="http://schemas.microsoft.com/office/powerpoint/2010/main" val="259345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3407343" y="2541069"/>
            <a:ext cx="3195588" cy="3272590"/>
          </a:xfrm>
          <a:prstGeom prst="flowChartConnector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2241118" y="1588378"/>
            <a:ext cx="4976261" cy="4591250"/>
          </a:xfrm>
          <a:prstGeom prst="flowChartConnector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1172817" y="884582"/>
            <a:ext cx="6341165" cy="5645426"/>
          </a:xfrm>
          <a:prstGeom prst="flowChartConnector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536785" y="4004730"/>
            <a:ext cx="551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Q</a:t>
            </a:r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969345" y="4830898"/>
            <a:ext cx="551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Z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576186" y="4579037"/>
            <a:ext cx="551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N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59345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2530129"/>
            <a:ext cx="890802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Какие числа мы еще не </a:t>
            </a:r>
          </a:p>
          <a:p>
            <a:r>
              <a:rPr lang="ru-RU" sz="4400" b="1" dirty="0" smtClean="0"/>
              <a:t>вспоминали?</a:t>
            </a:r>
          </a:p>
          <a:p>
            <a:r>
              <a:rPr lang="ru-RU" sz="4400" b="1" dirty="0" smtClean="0"/>
              <a:t>Приведите примеры!</a:t>
            </a:r>
          </a:p>
          <a:p>
            <a:r>
              <a:rPr lang="ru-RU" sz="4400" b="1" dirty="0" smtClean="0"/>
              <a:t>Зачем они понадобились </a:t>
            </a:r>
          </a:p>
          <a:p>
            <a:r>
              <a:rPr lang="ru-RU" sz="4400" b="1" dirty="0" smtClean="0"/>
              <a:t>людям?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1489" y="1256964"/>
            <a:ext cx="8439749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ru-RU" sz="2800" i="1" dirty="0" smtClean="0"/>
              <a:t>Не существует рационального числа, </a:t>
            </a:r>
          </a:p>
          <a:p>
            <a:pPr algn="ctr"/>
            <a:r>
              <a:rPr lang="ru-RU" sz="2800" i="1" dirty="0" smtClean="0"/>
              <a:t> квадрат которого равен 2 </a:t>
            </a:r>
          </a:p>
          <a:p>
            <a:pPr algn="ctr"/>
            <a:endParaRPr lang="ru-RU" sz="2800" b="1" i="1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0888" y="216568"/>
            <a:ext cx="4008438" cy="449263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9064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9604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9604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93381" y="620829"/>
            <a:ext cx="2286000" cy="503238"/>
          </a:xfrm>
          <a:prstGeom prst="rect">
            <a:avLst/>
          </a:prstGeom>
          <a:noFill/>
        </p:spPr>
      </p:pic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0" y="9604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4251" y="2289897"/>
            <a:ext cx="8439749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ru-RU" sz="2800" i="1" dirty="0" smtClean="0"/>
              <a:t>Эти числа являются примерами </a:t>
            </a:r>
            <a:r>
              <a:rPr lang="ru-RU" sz="2800" b="1" i="1" dirty="0" smtClean="0"/>
              <a:t>иррациональных чисел</a:t>
            </a:r>
          </a:p>
          <a:p>
            <a:pPr algn="ctr"/>
            <a:endParaRPr lang="ru-RU" sz="2800" b="1" i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27259" y="3362635"/>
            <a:ext cx="8816741" cy="18158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ru-RU" sz="2800" i="1" dirty="0" smtClean="0"/>
              <a:t>Иррациональные числа могут быть представлены в виде </a:t>
            </a:r>
            <a:r>
              <a:rPr lang="ru-RU" sz="2800" b="1" i="1" dirty="0" smtClean="0"/>
              <a:t>бесконечных непериодических десятичных дробей</a:t>
            </a:r>
          </a:p>
          <a:p>
            <a:pPr algn="ctr"/>
            <a:endParaRPr lang="ru-RU" sz="2800" b="1" i="1" dirty="0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6" name="Picture 1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59293" y="5005137"/>
            <a:ext cx="7180446" cy="8641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0" y="9604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345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136" y="563712"/>
            <a:ext cx="8152597" cy="468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53765" y="5323934"/>
            <a:ext cx="8462976" cy="646331"/>
          </a:xfrm>
          <a:prstGeom prst="rect">
            <a:avLst/>
          </a:prstGeom>
          <a:solidFill>
            <a:srgbClr val="FFCC29"/>
          </a:solidFill>
        </p:spPr>
        <p:txBody>
          <a:bodyPr wrap="square" anchor="ctr">
            <a:spAutoFit/>
          </a:bodyPr>
          <a:lstStyle/>
          <a:p>
            <a:r>
              <a:rPr lang="en-US" sz="3600" b="1" dirty="0" smtClean="0"/>
              <a:t>R</a:t>
            </a:r>
            <a:r>
              <a:rPr lang="en-US" sz="3600" dirty="0" smtClean="0"/>
              <a:t> – </a:t>
            </a:r>
            <a:r>
              <a:rPr lang="ru-RU" sz="3600" dirty="0" smtClean="0"/>
              <a:t>множество действительных  чисел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07782" y="6088559"/>
            <a:ext cx="8462976" cy="769441"/>
          </a:xfrm>
          <a:prstGeom prst="rect">
            <a:avLst/>
          </a:prstGeom>
          <a:solidFill>
            <a:srgbClr val="FFCC29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4400" b="1" dirty="0" smtClean="0"/>
              <a:t>N</a:t>
            </a:r>
            <a:r>
              <a:rPr lang="en-US" sz="3600" b="1" dirty="0" smtClean="0">
                <a:latin typeface="Cambria"/>
              </a:rPr>
              <a:t>⊂</a:t>
            </a:r>
            <a:r>
              <a:rPr lang="en-US" sz="4400" b="1" dirty="0" smtClean="0"/>
              <a:t>Z</a:t>
            </a:r>
            <a:r>
              <a:rPr lang="en-US" sz="3600" b="1" dirty="0" smtClean="0">
                <a:latin typeface="Cambria"/>
              </a:rPr>
              <a:t>⊂</a:t>
            </a:r>
            <a:r>
              <a:rPr lang="en-US" sz="4400" b="1" dirty="0" smtClean="0"/>
              <a:t>Q</a:t>
            </a:r>
            <a:r>
              <a:rPr lang="en-US" sz="3600" b="1" dirty="0" smtClean="0">
                <a:latin typeface="Cambria"/>
              </a:rPr>
              <a:t>⊂</a:t>
            </a:r>
            <a:r>
              <a:rPr lang="en-US" sz="4400" b="1" dirty="0" smtClean="0"/>
              <a:t>R</a:t>
            </a: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259345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24576" y="2326087"/>
            <a:ext cx="8229600" cy="30640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Определите к каким числовым множествам будет принадлежать данное число. </a:t>
            </a:r>
          </a:p>
          <a:p>
            <a:pPr marL="228600" marR="0" lvl="0" indent="-228600" algn="ctr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Множества  нужно называть в порядке вложенности, начиная с меньшего.</a:t>
            </a:r>
          </a:p>
        </p:txBody>
      </p:sp>
      <p:grpSp>
        <p:nvGrpSpPr>
          <p:cNvPr id="6" name="Группа 9"/>
          <p:cNvGrpSpPr/>
          <p:nvPr/>
        </p:nvGrpSpPr>
        <p:grpSpPr>
          <a:xfrm>
            <a:off x="330013" y="252000"/>
            <a:ext cx="2246522" cy="1024731"/>
            <a:chOff x="1115616" y="5349097"/>
            <a:chExt cx="3128890" cy="1427215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15616" y="6034852"/>
              <a:ext cx="396151" cy="741460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6341" y="5751581"/>
              <a:ext cx="508701" cy="1024731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9616" y="5669786"/>
              <a:ext cx="679723" cy="1106526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3913" y="5349097"/>
              <a:ext cx="810593" cy="1427215"/>
            </a:xfrm>
            <a:prstGeom prst="rect">
              <a:avLst/>
            </a:prstGeom>
          </p:spPr>
        </p:pic>
      </p:grpSp>
      <p:sp>
        <p:nvSpPr>
          <p:cNvPr id="11" name="Объект 2"/>
          <p:cNvSpPr txBox="1">
            <a:spLocks/>
          </p:cNvSpPr>
          <p:nvPr/>
        </p:nvSpPr>
        <p:spPr>
          <a:xfrm>
            <a:off x="2822713" y="332054"/>
            <a:ext cx="6142384" cy="12079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Проверим себя в умении определять принадлежность числа к определенному числовому множеству.</a:t>
            </a:r>
          </a:p>
        </p:txBody>
      </p:sp>
    </p:spTree>
    <p:extLst>
      <p:ext uri="{BB962C8B-B14F-4D97-AF65-F5344CB8AC3E}">
        <p14:creationId xmlns="" xmlns:p14="http://schemas.microsoft.com/office/powerpoint/2010/main" val="259345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932156"/>
            <a:ext cx="1008000" cy="8204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67" y="1468065"/>
            <a:ext cx="1260000" cy="12709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971" y="2738572"/>
            <a:ext cx="1008000" cy="8204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67" y="2738572"/>
            <a:ext cx="1260000" cy="1267262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467544" y="332656"/>
            <a:ext cx="3384376" cy="934606"/>
          </a:xfrm>
          <a:prstGeom prst="roundRect">
            <a:avLst>
              <a:gd name="adj" fmla="val 32730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Число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5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grpSp>
        <p:nvGrpSpPr>
          <p:cNvPr id="2" name="Группа 19"/>
          <p:cNvGrpSpPr/>
          <p:nvPr/>
        </p:nvGrpSpPr>
        <p:grpSpPr>
          <a:xfrm>
            <a:off x="467544" y="1267262"/>
            <a:ext cx="3384376" cy="1252187"/>
            <a:chOff x="467544" y="1267262"/>
            <a:chExt cx="3384376" cy="1252187"/>
          </a:xfrm>
        </p:grpSpPr>
        <p:sp>
          <p:nvSpPr>
            <p:cNvPr id="13" name="Блок-схема: документ 12"/>
            <p:cNvSpPr/>
            <p:nvPr/>
          </p:nvSpPr>
          <p:spPr>
            <a:xfrm>
              <a:off x="467544" y="1584843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Натуральное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18" name="Прямая со стрелкой 17"/>
            <p:cNvCxnSpPr>
              <a:stCxn id="12" idx="2"/>
              <a:endCxn id="13" idx="0"/>
            </p:cNvCxnSpPr>
            <p:nvPr/>
          </p:nvCxnSpPr>
          <p:spPr>
            <a:xfrm>
              <a:off x="2159732" y="1267262"/>
              <a:ext cx="0" cy="317581"/>
            </a:xfrm>
            <a:prstGeom prst="straightConnector1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22"/>
          <p:cNvGrpSpPr/>
          <p:nvPr/>
        </p:nvGrpSpPr>
        <p:grpSpPr>
          <a:xfrm>
            <a:off x="467544" y="2457661"/>
            <a:ext cx="3384376" cy="1313975"/>
            <a:chOff x="467544" y="2457661"/>
            <a:chExt cx="3384376" cy="1313975"/>
          </a:xfrm>
        </p:grpSpPr>
        <p:sp>
          <p:nvSpPr>
            <p:cNvPr id="14" name="Блок-схема: документ 13"/>
            <p:cNvSpPr/>
            <p:nvPr/>
          </p:nvSpPr>
          <p:spPr>
            <a:xfrm>
              <a:off x="467544" y="2837030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Целое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2" name="Прямая со стрелкой 21"/>
            <p:cNvCxnSpPr>
              <a:stCxn id="13" idx="2"/>
              <a:endCxn id="14" idx="0"/>
            </p:cNvCxnSpPr>
            <p:nvPr/>
          </p:nvCxnSpPr>
          <p:spPr>
            <a:xfrm>
              <a:off x="2159732" y="2457661"/>
              <a:ext cx="0" cy="379369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25"/>
          <p:cNvGrpSpPr/>
          <p:nvPr/>
        </p:nvGrpSpPr>
        <p:grpSpPr>
          <a:xfrm>
            <a:off x="467544" y="3709848"/>
            <a:ext cx="3384376" cy="1313975"/>
            <a:chOff x="467544" y="3709848"/>
            <a:chExt cx="3384376" cy="1313975"/>
          </a:xfrm>
        </p:grpSpPr>
        <p:sp>
          <p:nvSpPr>
            <p:cNvPr id="15" name="Блок-схема: документ 14"/>
            <p:cNvSpPr/>
            <p:nvPr/>
          </p:nvSpPr>
          <p:spPr>
            <a:xfrm>
              <a:off x="467544" y="4089217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Рациональное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5" name="Прямая со стрелкой 24"/>
            <p:cNvCxnSpPr>
              <a:stCxn id="14" idx="2"/>
              <a:endCxn id="15" idx="0"/>
            </p:cNvCxnSpPr>
            <p:nvPr/>
          </p:nvCxnSpPr>
          <p:spPr>
            <a:xfrm>
              <a:off x="2159732" y="3709848"/>
              <a:ext cx="0" cy="379369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Группа 28"/>
          <p:cNvGrpSpPr/>
          <p:nvPr/>
        </p:nvGrpSpPr>
        <p:grpSpPr>
          <a:xfrm>
            <a:off x="467544" y="4962035"/>
            <a:ext cx="3384376" cy="1313975"/>
            <a:chOff x="467544" y="4962035"/>
            <a:chExt cx="3384376" cy="1313975"/>
          </a:xfrm>
        </p:grpSpPr>
        <p:sp>
          <p:nvSpPr>
            <p:cNvPr id="16" name="Блок-схема: документ 15"/>
            <p:cNvSpPr/>
            <p:nvPr/>
          </p:nvSpPr>
          <p:spPr>
            <a:xfrm>
              <a:off x="467544" y="5341404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Действительное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8" name="Прямая со стрелкой 27"/>
            <p:cNvCxnSpPr>
              <a:stCxn id="15" idx="2"/>
              <a:endCxn id="16" idx="0"/>
            </p:cNvCxnSpPr>
            <p:nvPr/>
          </p:nvCxnSpPr>
          <p:spPr>
            <a:xfrm>
              <a:off x="2159732" y="4962035"/>
              <a:ext cx="0" cy="379369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Прямоугольник 30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Натуральные числа – это такие числа, которые употребляются при счёте предметов.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Целые числа – это все натуральные, противоположные натуральным и нуль.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4" name="Прямоугольник 33"/>
              <p:cNvSpPr/>
              <p:nvPr/>
            </p:nvSpPr>
            <p:spPr>
              <a:xfrm>
                <a:off x="4578600" y="4860000"/>
                <a:ext cx="4320480" cy="1440000"/>
              </a:xfrm>
              <a:prstGeom prst="rect">
                <a:avLst/>
              </a:prstGeom>
              <a:solidFill>
                <a:srgbClr val="F2EADA"/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i="1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Рациональные числа числа – это числа, которые можно представить в виде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ru-RU" sz="2400" i="1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.</a:t>
                </a:r>
                <a:endParaRPr lang="ru-RU" sz="2400" i="1" dirty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600" y="4860000"/>
                <a:ext cx="4320480" cy="1440000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1399" r="-2517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Прямоугольник 34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Действительные числа  состоят из множества рациональных и иррациональных чисел.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276" y="1068142"/>
            <a:ext cx="1800000" cy="16844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768" y="2752627"/>
            <a:ext cx="1800000" cy="16844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918807"/>
            <a:ext cx="2160000" cy="19042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2822215"/>
            <a:ext cx="2160000" cy="18988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969507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67" y="1468065"/>
            <a:ext cx="1260000" cy="12709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67" y="2738572"/>
            <a:ext cx="1260000" cy="1267262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467544" y="332656"/>
            <a:ext cx="3384376" cy="934606"/>
          </a:xfrm>
          <a:prstGeom prst="roundRect">
            <a:avLst>
              <a:gd name="adj" fmla="val 32730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Число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-10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grpSp>
        <p:nvGrpSpPr>
          <p:cNvPr id="2" name="Группа 22"/>
          <p:cNvGrpSpPr/>
          <p:nvPr/>
        </p:nvGrpSpPr>
        <p:grpSpPr>
          <a:xfrm>
            <a:off x="467544" y="1268760"/>
            <a:ext cx="3384376" cy="1313975"/>
            <a:chOff x="467544" y="2457661"/>
            <a:chExt cx="3384376" cy="1313975"/>
          </a:xfrm>
        </p:grpSpPr>
        <p:sp>
          <p:nvSpPr>
            <p:cNvPr id="14" name="Блок-схема: документ 13"/>
            <p:cNvSpPr/>
            <p:nvPr/>
          </p:nvSpPr>
          <p:spPr>
            <a:xfrm>
              <a:off x="467544" y="2837030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Целое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2" name="Прямая со стрелкой 21"/>
            <p:cNvCxnSpPr>
              <a:stCxn id="13" idx="2"/>
              <a:endCxn id="14" idx="0"/>
            </p:cNvCxnSpPr>
            <p:nvPr/>
          </p:nvCxnSpPr>
          <p:spPr>
            <a:xfrm>
              <a:off x="2159732" y="2457661"/>
              <a:ext cx="0" cy="379369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25"/>
          <p:cNvGrpSpPr/>
          <p:nvPr/>
        </p:nvGrpSpPr>
        <p:grpSpPr>
          <a:xfrm>
            <a:off x="467544" y="2512003"/>
            <a:ext cx="3384376" cy="1385983"/>
            <a:chOff x="467544" y="3637840"/>
            <a:chExt cx="3384376" cy="1385983"/>
          </a:xfrm>
        </p:grpSpPr>
        <p:sp>
          <p:nvSpPr>
            <p:cNvPr id="15" name="Блок-схема: документ 14"/>
            <p:cNvSpPr/>
            <p:nvPr/>
          </p:nvSpPr>
          <p:spPr>
            <a:xfrm>
              <a:off x="467544" y="4089217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Рациональное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5" name="Прямая со стрелкой 24"/>
            <p:cNvCxnSpPr>
              <a:stCxn id="14" idx="2"/>
              <a:endCxn id="15" idx="0"/>
            </p:cNvCxnSpPr>
            <p:nvPr/>
          </p:nvCxnSpPr>
          <p:spPr>
            <a:xfrm>
              <a:off x="2159732" y="3637840"/>
              <a:ext cx="0" cy="451377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28"/>
          <p:cNvGrpSpPr/>
          <p:nvPr/>
        </p:nvGrpSpPr>
        <p:grpSpPr>
          <a:xfrm>
            <a:off x="467544" y="3851964"/>
            <a:ext cx="3384376" cy="1298209"/>
            <a:chOff x="467544" y="4977801"/>
            <a:chExt cx="3384376" cy="1298209"/>
          </a:xfrm>
        </p:grpSpPr>
        <p:sp>
          <p:nvSpPr>
            <p:cNvPr id="16" name="Блок-схема: документ 15"/>
            <p:cNvSpPr/>
            <p:nvPr/>
          </p:nvSpPr>
          <p:spPr>
            <a:xfrm>
              <a:off x="467544" y="5341404"/>
              <a:ext cx="3384376" cy="934606"/>
            </a:xfrm>
            <a:prstGeom prst="flowChartDocument">
              <a:avLst/>
            </a:prstGeom>
            <a:solidFill>
              <a:srgbClr val="F2EADA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Действительное</a:t>
              </a:r>
              <a:endParaRPr lang="ru-RU" sz="2800" i="1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endParaRPr>
            </a:p>
          </p:txBody>
        </p:sp>
        <p:cxnSp>
          <p:nvCxnSpPr>
            <p:cNvPr id="28" name="Прямая со стрелкой 27"/>
            <p:cNvCxnSpPr>
              <a:stCxn id="15" idx="2"/>
              <a:endCxn id="16" idx="0"/>
            </p:cNvCxnSpPr>
            <p:nvPr/>
          </p:nvCxnSpPr>
          <p:spPr>
            <a:xfrm>
              <a:off x="2159732" y="4977801"/>
              <a:ext cx="0" cy="36360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Прямоугольник 32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Целые числа – это все натуральные, противоположные натуральным и нуль.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4" name="Прямоугольник 33"/>
              <p:cNvSpPr/>
              <p:nvPr/>
            </p:nvSpPr>
            <p:spPr>
              <a:xfrm>
                <a:off x="4578600" y="4860000"/>
                <a:ext cx="4320480" cy="1440000"/>
              </a:xfrm>
              <a:prstGeom prst="rect">
                <a:avLst/>
              </a:prstGeom>
              <a:solidFill>
                <a:srgbClr val="F2EADA"/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i="1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Рациональные числа числа – это числа, которые можно представить в виде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ru-RU" sz="2400" i="1" dirty="0" smtClean="0">
                    <a:solidFill>
                      <a:schemeClr val="accent3">
                        <a:lumMod val="50000"/>
                      </a:schemeClr>
                    </a:solidFill>
                    <a:latin typeface="Trebuchet MS" pitchFamily="34" charset="0"/>
                  </a:rPr>
                  <a:t>.</a:t>
                </a:r>
                <a:endParaRPr lang="ru-RU" sz="2400" i="1" dirty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600" y="4860000"/>
                <a:ext cx="4320480" cy="144000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1399" r="-2517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Прямоугольник 34"/>
          <p:cNvSpPr/>
          <p:nvPr/>
        </p:nvSpPr>
        <p:spPr>
          <a:xfrm>
            <a:off x="4578600" y="4860000"/>
            <a:ext cx="4320480" cy="1440000"/>
          </a:xfrm>
          <a:prstGeom prst="rect">
            <a:avLst/>
          </a:prstGeom>
          <a:solidFill>
            <a:srgbClr val="F2EADA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Действительные числа  состоят из множества рациональных и иррациональных чисел.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276" y="1068142"/>
            <a:ext cx="1800000" cy="16844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768" y="2752627"/>
            <a:ext cx="1800000" cy="16844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918807"/>
            <a:ext cx="2160000" cy="19042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68" y="2822215"/>
            <a:ext cx="2160000" cy="18988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706647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3" grpId="0" animBg="1"/>
      <p:bldP spid="33" grpId="1" animBg="1"/>
      <p:bldP spid="34" grpId="0" animBg="1"/>
      <p:bldP spid="34" grpId="1" animBg="1"/>
      <p:bldP spid="3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</TotalTime>
  <Words>377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Елена Жалыбина</cp:lastModifiedBy>
  <cp:revision>31</cp:revision>
  <dcterms:created xsi:type="dcterms:W3CDTF">2013-11-19T05:52:05Z</dcterms:created>
  <dcterms:modified xsi:type="dcterms:W3CDTF">2020-09-06T15:56:36Z</dcterms:modified>
</cp:coreProperties>
</file>