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91" r:id="rId2"/>
    <p:sldId id="277" r:id="rId3"/>
    <p:sldId id="278" r:id="rId4"/>
    <p:sldId id="279" r:id="rId5"/>
    <p:sldId id="287" r:id="rId6"/>
    <p:sldId id="286" r:id="rId7"/>
    <p:sldId id="285" r:id="rId8"/>
    <p:sldId id="284" r:id="rId9"/>
    <p:sldId id="283" r:id="rId10"/>
    <p:sldId id="282" r:id="rId11"/>
    <p:sldId id="292" r:id="rId12"/>
    <p:sldId id="281" r:id="rId13"/>
    <p:sldId id="28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3">
            <a:extLst>
              <a:ext uri="{FF2B5EF4-FFF2-40B4-BE49-F238E27FC236}">
                <a16:creationId xmlns="" xmlns:a16="http://schemas.microsoft.com/office/drawing/2014/main" id="{9DB8E8ED-3653-472F-B899-FA42A1C29C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688" y="1484784"/>
            <a:ext cx="6518275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srgbClr val="FF0000"/>
                </a:solidFill>
                <a:cs typeface="Arial" panose="020B0604020202020204" pitchFamily="34" charset="0"/>
              </a:rPr>
              <a:t>Решить уравнение с параметром </a:t>
            </a:r>
            <a:r>
              <a:rPr lang="ru-RU" altLang="ru-RU" sz="2800" dirty="0">
                <a:solidFill>
                  <a:prstClr val="black"/>
                </a:solidFill>
                <a:cs typeface="Arial" panose="020B0604020202020204" pitchFamily="34" charset="0"/>
              </a:rPr>
              <a:t>– значит для каждого значения параметра </a:t>
            </a:r>
            <a:r>
              <a:rPr lang="ru-RU" altLang="ru-RU" sz="2800" dirty="0">
                <a:solidFill>
                  <a:srgbClr val="FF0000"/>
                </a:solidFill>
                <a:cs typeface="Arial" panose="020B0604020202020204" pitchFamily="34" charset="0"/>
              </a:rPr>
              <a:t>найти множество всех корней</a:t>
            </a:r>
            <a:r>
              <a:rPr lang="ru-RU" altLang="ru-RU" sz="2800" dirty="0">
                <a:solidFill>
                  <a:prstClr val="black"/>
                </a:solidFill>
                <a:cs typeface="Arial" panose="020B0604020202020204" pitchFamily="34" charset="0"/>
              </a:rPr>
              <a:t> данного уравнения или доказать, что корней нет.</a:t>
            </a:r>
          </a:p>
        </p:txBody>
      </p:sp>
    </p:spTree>
    <p:extLst>
      <p:ext uri="{BB962C8B-B14F-4D97-AF65-F5344CB8AC3E}">
        <p14:creationId xmlns="" xmlns:p14="http://schemas.microsoft.com/office/powerpoint/2010/main" val="13756932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Содержимое 2"/>
          <p:cNvSpPr>
            <a:spLocks noGrp="1"/>
          </p:cNvSpPr>
          <p:nvPr>
            <p:ph idx="1"/>
          </p:nvPr>
        </p:nvSpPr>
        <p:spPr>
          <a:xfrm>
            <a:off x="468313" y="1484313"/>
            <a:ext cx="8424862" cy="4824412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/>
              <a:t>Ответ:   при  </a:t>
            </a:r>
            <a:r>
              <a:rPr lang="ru-RU"/>
              <a:t> </a:t>
            </a:r>
            <a:r>
              <a:rPr lang="en-US" i="1"/>
              <a:t>m</a:t>
            </a:r>
            <a:r>
              <a:rPr lang="ru-RU" i="1"/>
              <a:t> = 0   решений нет;</a:t>
            </a:r>
            <a:endParaRPr lang="ru-RU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/>
              <a:t>                   при   </a:t>
            </a:r>
            <a:r>
              <a:rPr lang="en-US" i="1"/>
              <a:t>m</a:t>
            </a:r>
            <a:r>
              <a:rPr lang="ru-RU" i="1"/>
              <a:t> </a:t>
            </a:r>
            <a:r>
              <a:rPr lang="ru-RU"/>
              <a:t>≠</a:t>
            </a:r>
            <a:r>
              <a:rPr lang="en-US" i="1"/>
              <a:t> </a:t>
            </a:r>
            <a:r>
              <a:rPr lang="ru-RU" i="1"/>
              <a:t>0   единственное решение   </a:t>
            </a:r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/>
              <a:t>                   </a:t>
            </a:r>
            <a:r>
              <a:rPr lang="en-US" i="1"/>
              <a:t>x</a:t>
            </a:r>
            <a:r>
              <a:rPr lang="ru-RU" i="1"/>
              <a:t> =       .</a:t>
            </a:r>
            <a:endParaRPr lang="ru-RU"/>
          </a:p>
        </p:txBody>
      </p:sp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096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09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pic>
        <p:nvPicPr>
          <p:cNvPr id="4096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3143248"/>
            <a:ext cx="504825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Содержимое 2"/>
          <p:cNvSpPr>
            <a:spLocks noGrp="1"/>
          </p:cNvSpPr>
          <p:nvPr>
            <p:ph idx="1"/>
          </p:nvPr>
        </p:nvSpPr>
        <p:spPr>
          <a:xfrm>
            <a:off x="1979711" y="1484313"/>
            <a:ext cx="6913463" cy="352886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 dirty="0" smtClean="0"/>
              <a:t>Алгоритм со след слайда</a:t>
            </a:r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 dirty="0" smtClean="0"/>
              <a:t> записываем в тетрадь!!!</a:t>
            </a:r>
            <a:endParaRPr lang="ru-RU" dirty="0"/>
          </a:p>
        </p:txBody>
      </p:sp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0965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4096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511288"/>
          </a:xfrm>
        </p:spPr>
        <p:txBody>
          <a:bodyPr>
            <a:normAutofit fontScale="90000"/>
          </a:bodyPr>
          <a:lstStyle/>
          <a:p>
            <a:r>
              <a:rPr lang="ru-RU" dirty="0"/>
              <a:t>Алгоритм решения линейных уравнений с параметром аналитическим способом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2276475"/>
            <a:ext cx="8229600" cy="4248150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smtClean="0"/>
              <a:t>1.Привести </a:t>
            </a:r>
            <a:r>
              <a:rPr lang="ru-RU" sz="2400" dirty="0"/>
              <a:t>уравнение к виду </a:t>
            </a:r>
            <a:r>
              <a:rPr lang="ru-RU" sz="2400" dirty="0" err="1"/>
              <a:t>ах=в</a:t>
            </a:r>
            <a:r>
              <a:rPr lang="ru-RU" sz="2400" dirty="0"/>
              <a:t>.</a:t>
            </a:r>
          </a:p>
          <a:p>
            <a:pPr marL="365760" indent="-256032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/>
              <a:t>2.Найти контрольные значения параметра </a:t>
            </a:r>
            <a:r>
              <a:rPr lang="ru-RU" sz="2400" b="1" dirty="0"/>
              <a:t>а.</a:t>
            </a:r>
          </a:p>
          <a:p>
            <a:pPr marL="365760" indent="-256032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/>
              <a:t>3.Подставить контрольные значения в уравнение </a:t>
            </a:r>
            <a:r>
              <a:rPr lang="ru-RU" sz="2400" dirty="0" err="1"/>
              <a:t>ах=в</a:t>
            </a:r>
            <a:r>
              <a:rPr lang="ru-RU" sz="2400" dirty="0"/>
              <a:t> и выяснить сколько решений имеет уравнение.</a:t>
            </a:r>
          </a:p>
          <a:p>
            <a:pPr marL="365760" indent="-256032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/>
              <a:t>4.Записать при каких значениях параметра </a:t>
            </a:r>
            <a:r>
              <a:rPr lang="ru-RU" sz="2400" b="1" dirty="0"/>
              <a:t>а </a:t>
            </a:r>
            <a:r>
              <a:rPr lang="ru-RU" sz="2400" dirty="0"/>
              <a:t>уравнение имеет единственное решение.</a:t>
            </a:r>
          </a:p>
          <a:p>
            <a:pPr marL="365760" indent="-256032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400" dirty="0"/>
              <a:t>5. Записать правильно ответ.</a:t>
            </a:r>
          </a:p>
          <a:p>
            <a:pPr marL="365760" indent="-256032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/>
          </a:p>
          <a:p>
            <a:pPr marL="365760" indent="-256032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Georgia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Для тех, кто хочет знать </a:t>
            </a:r>
            <a:r>
              <a:rPr lang="ru-RU" dirty="0" smtClean="0"/>
              <a:t>больше, т.е. это тоже домашние уравнения для нас всех!!!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  <a:buNone/>
            </a:pPr>
            <a:endParaRPr lang="ru-RU" dirty="0"/>
          </a:p>
          <a:p>
            <a:pPr>
              <a:lnSpc>
                <a:spcPct val="90000"/>
              </a:lnSpc>
              <a:buNone/>
            </a:pPr>
            <a:r>
              <a:rPr lang="ru-RU" dirty="0"/>
              <a:t>1</a:t>
            </a:r>
            <a:r>
              <a:rPr lang="en-US" dirty="0"/>
              <a:t>. </a:t>
            </a:r>
            <a:r>
              <a:rPr lang="ru-RU" dirty="0"/>
              <a:t>При каких </a:t>
            </a:r>
            <a:r>
              <a:rPr lang="en-US" dirty="0"/>
              <a:t>a </a:t>
            </a:r>
            <a:r>
              <a:rPr lang="ru-RU" dirty="0"/>
              <a:t>уравнение </a:t>
            </a:r>
            <a:r>
              <a:rPr lang="en-US" dirty="0"/>
              <a:t>6(ax-1)-a=2(</a:t>
            </a:r>
            <a:r>
              <a:rPr lang="en-US" dirty="0" err="1"/>
              <a:t>a+x</a:t>
            </a:r>
            <a:r>
              <a:rPr lang="en-US" dirty="0"/>
              <a:t>)-7 </a:t>
            </a:r>
            <a:r>
              <a:rPr lang="ru-RU" dirty="0"/>
              <a:t>имеет бесконечно много решений?</a:t>
            </a:r>
          </a:p>
          <a:p>
            <a:pPr>
              <a:lnSpc>
                <a:spcPct val="90000"/>
              </a:lnSpc>
              <a:buNone/>
            </a:pPr>
            <a:r>
              <a:rPr lang="ru-RU" dirty="0"/>
              <a:t>2. При каких </a:t>
            </a:r>
            <a:r>
              <a:rPr lang="en-US" dirty="0"/>
              <a:t>a </a:t>
            </a:r>
            <a:r>
              <a:rPr lang="ru-RU" dirty="0"/>
              <a:t>уравнение </a:t>
            </a:r>
            <a:r>
              <a:rPr lang="en-US" dirty="0"/>
              <a:t>2(a-2x)=ax+3</a:t>
            </a:r>
            <a:r>
              <a:rPr lang="ru-RU" dirty="0"/>
              <a:t> не имеет решений?</a:t>
            </a:r>
          </a:p>
          <a:p>
            <a:pPr>
              <a:lnSpc>
                <a:spcPct val="90000"/>
              </a:lnSpc>
              <a:buNone/>
            </a:pPr>
            <a:r>
              <a:rPr lang="ru-RU" dirty="0"/>
              <a:t>3. При каком </a:t>
            </a:r>
            <a:r>
              <a:rPr lang="en-US" dirty="0"/>
              <a:t>a </a:t>
            </a:r>
            <a:r>
              <a:rPr lang="ru-RU" dirty="0"/>
              <a:t>прямые </a:t>
            </a:r>
            <a:r>
              <a:rPr lang="en-US" dirty="0"/>
              <a:t>2x+2y=4 </a:t>
            </a:r>
            <a:r>
              <a:rPr lang="ru-RU" dirty="0"/>
              <a:t>и</a:t>
            </a:r>
            <a:r>
              <a:rPr lang="en-US" dirty="0"/>
              <a:t> ax-5y=13 </a:t>
            </a:r>
            <a:r>
              <a:rPr lang="ru-RU" dirty="0"/>
              <a:t>пересекаются в точке, принадлежащей оси абсцисс?</a:t>
            </a:r>
          </a:p>
          <a:p>
            <a:pPr>
              <a:lnSpc>
                <a:spcPct val="90000"/>
              </a:lnSpc>
              <a:buNone/>
            </a:pPr>
            <a:r>
              <a:rPr lang="ru-RU" dirty="0"/>
              <a:t>4. При каком </a:t>
            </a:r>
            <a:r>
              <a:rPr lang="en-US" dirty="0"/>
              <a:t>a </a:t>
            </a:r>
            <a:r>
              <a:rPr lang="ru-RU" dirty="0"/>
              <a:t>прямые 7</a:t>
            </a:r>
            <a:r>
              <a:rPr lang="en-US" dirty="0"/>
              <a:t>x</a:t>
            </a:r>
            <a:r>
              <a:rPr lang="ru-RU" dirty="0"/>
              <a:t>-9</a:t>
            </a:r>
            <a:r>
              <a:rPr lang="en-US" dirty="0"/>
              <a:t>y=</a:t>
            </a:r>
            <a:r>
              <a:rPr lang="ru-RU" dirty="0"/>
              <a:t>1</a:t>
            </a:r>
            <a:r>
              <a:rPr lang="en-US" dirty="0"/>
              <a:t>4 </a:t>
            </a:r>
            <a:r>
              <a:rPr lang="ru-RU" dirty="0"/>
              <a:t>и</a:t>
            </a:r>
            <a:r>
              <a:rPr lang="en-US" dirty="0"/>
              <a:t> </a:t>
            </a:r>
            <a:r>
              <a:rPr lang="ru-RU" dirty="0"/>
              <a:t>6</a:t>
            </a:r>
            <a:r>
              <a:rPr lang="en-US" dirty="0"/>
              <a:t>x-ay=1</a:t>
            </a:r>
            <a:r>
              <a:rPr lang="ru-RU" dirty="0"/>
              <a:t>0</a:t>
            </a:r>
            <a:r>
              <a:rPr lang="en-US" dirty="0"/>
              <a:t> </a:t>
            </a:r>
            <a:r>
              <a:rPr lang="ru-RU" dirty="0"/>
              <a:t>пересекаются в точке, принадлежащей оси ординат?</a:t>
            </a:r>
          </a:p>
          <a:p>
            <a:pPr>
              <a:lnSpc>
                <a:spcPct val="90000"/>
              </a:lnSpc>
              <a:buNone/>
            </a:pPr>
            <a:r>
              <a:rPr lang="ru-RU" dirty="0"/>
              <a:t>5. При каком </a:t>
            </a:r>
            <a:r>
              <a:rPr lang="en-US" dirty="0"/>
              <a:t>a </a:t>
            </a:r>
            <a:r>
              <a:rPr lang="ru-RU" dirty="0"/>
              <a:t>уравнение 3(</a:t>
            </a:r>
            <a:r>
              <a:rPr lang="en-US" dirty="0"/>
              <a:t>x-2a)=4(1-x) </a:t>
            </a:r>
            <a:r>
              <a:rPr lang="ru-RU" dirty="0"/>
              <a:t>имеет отрицательное решение?</a:t>
            </a:r>
            <a:r>
              <a:rPr lang="en-US" dirty="0"/>
              <a:t> 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468313" y="500043"/>
            <a:ext cx="8424862" cy="5357850"/>
          </a:xfrm>
        </p:spPr>
        <p:txBody>
          <a:bodyPr>
            <a:normAutofit/>
          </a:bodyPr>
          <a:lstStyle/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 dirty="0"/>
              <a:t>Уравнение № </a:t>
            </a:r>
            <a:r>
              <a:rPr lang="ru-RU" i="1" dirty="0" smtClean="0"/>
              <a:t>1   </a:t>
            </a:r>
            <a:endParaRPr lang="ru-RU" i="1" dirty="0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en-US" i="1" dirty="0"/>
              <a:t>n</a:t>
            </a:r>
            <a:r>
              <a:rPr lang="ru-RU" i="1" baseline="30000" dirty="0"/>
              <a:t>2</a:t>
            </a:r>
            <a:r>
              <a:rPr lang="en-US" i="1" dirty="0"/>
              <a:t>x</a:t>
            </a:r>
            <a:r>
              <a:rPr lang="ru-RU" i="1" dirty="0"/>
              <a:t> + 3</a:t>
            </a:r>
            <a:r>
              <a:rPr lang="en-US" i="1" dirty="0" err="1"/>
              <a:t>nx</a:t>
            </a:r>
            <a:r>
              <a:rPr lang="ru-RU" i="1" dirty="0"/>
              <a:t> = 5</a:t>
            </a:r>
            <a:r>
              <a:rPr lang="en-US" i="1" dirty="0"/>
              <a:t>n</a:t>
            </a:r>
            <a:r>
              <a:rPr lang="ru-RU" i="1" dirty="0"/>
              <a:t> + 15.</a:t>
            </a:r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 dirty="0"/>
              <a:t>Решение:</a:t>
            </a:r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en-US" i="1" dirty="0"/>
              <a:t>n</a:t>
            </a:r>
            <a:r>
              <a:rPr lang="ru-RU" i="1" baseline="30000" dirty="0"/>
              <a:t>2</a:t>
            </a:r>
            <a:r>
              <a:rPr lang="en-US" i="1" dirty="0"/>
              <a:t>x</a:t>
            </a:r>
            <a:r>
              <a:rPr lang="ru-RU" i="1" dirty="0"/>
              <a:t> + 3</a:t>
            </a:r>
            <a:r>
              <a:rPr lang="en-US" i="1" dirty="0" err="1"/>
              <a:t>nx</a:t>
            </a:r>
            <a:r>
              <a:rPr lang="ru-RU" i="1" dirty="0"/>
              <a:t> = 5</a:t>
            </a:r>
            <a:r>
              <a:rPr lang="en-US" i="1" dirty="0"/>
              <a:t>n</a:t>
            </a:r>
            <a:r>
              <a:rPr lang="ru-RU" i="1" dirty="0"/>
              <a:t> + 15;</a:t>
            </a:r>
            <a:endParaRPr lang="ru-RU" dirty="0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en-US" i="1" dirty="0"/>
              <a:t>n </a:t>
            </a:r>
            <a:r>
              <a:rPr lang="ru-RU" i="1" dirty="0"/>
              <a:t>(</a:t>
            </a:r>
            <a:r>
              <a:rPr lang="en-US" i="1" dirty="0"/>
              <a:t>n</a:t>
            </a:r>
            <a:r>
              <a:rPr lang="ru-RU" i="1" dirty="0"/>
              <a:t> + 3) </a:t>
            </a:r>
            <a:r>
              <a:rPr lang="en-US" i="1" dirty="0"/>
              <a:t>x</a:t>
            </a:r>
            <a:r>
              <a:rPr lang="ru-RU" i="1" dirty="0"/>
              <a:t> = 5 (</a:t>
            </a:r>
            <a:r>
              <a:rPr lang="en-US" i="1" dirty="0"/>
              <a:t>n</a:t>
            </a:r>
            <a:r>
              <a:rPr lang="ru-RU" i="1" dirty="0"/>
              <a:t> + 3);</a:t>
            </a:r>
            <a:endParaRPr lang="ru-RU" dirty="0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en-US" i="1" dirty="0"/>
              <a:t>n</a:t>
            </a:r>
            <a:r>
              <a:rPr lang="ru-RU" i="1" dirty="0"/>
              <a:t> =  – 3; 0 – контрольные значения параметра</a:t>
            </a:r>
            <a:endParaRPr lang="ru-RU" dirty="0"/>
          </a:p>
        </p:txBody>
      </p:sp>
      <p:sp>
        <p:nvSpPr>
          <p:cNvPr id="2765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76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765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6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6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6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6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76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6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Содержимое 2"/>
          <p:cNvSpPr>
            <a:spLocks noGrp="1"/>
          </p:cNvSpPr>
          <p:nvPr>
            <p:ph idx="1"/>
          </p:nvPr>
        </p:nvSpPr>
        <p:spPr>
          <a:xfrm>
            <a:off x="515144" y="-11499"/>
            <a:ext cx="8424862" cy="6383360"/>
          </a:xfrm>
        </p:spPr>
        <p:txBody>
          <a:bodyPr/>
          <a:lstStyle/>
          <a:p>
            <a:pPr marL="82296" indent="0" eaLnBrk="1" hangingPunct="1">
              <a:lnSpc>
                <a:spcPct val="150000"/>
              </a:lnSpc>
              <a:buNone/>
            </a:pPr>
            <a:r>
              <a:rPr lang="en-US" i="1" dirty="0"/>
              <a:t>1)</a:t>
            </a:r>
            <a:r>
              <a:rPr lang="ru-RU" i="1" dirty="0"/>
              <a:t>при  </a:t>
            </a:r>
            <a:r>
              <a:rPr lang="en-US" i="1" dirty="0"/>
              <a:t>n</a:t>
            </a:r>
            <a:r>
              <a:rPr lang="ru-RU" i="1" dirty="0"/>
              <a:t> = - 3   уравнение примет вид   0</a:t>
            </a:r>
            <a:r>
              <a:rPr lang="en-US" i="1" dirty="0"/>
              <a:t>x</a:t>
            </a:r>
            <a:r>
              <a:rPr lang="ru-RU" i="1" dirty="0"/>
              <a:t> = 0,</a:t>
            </a:r>
          </a:p>
          <a:p>
            <a:pPr marL="82296" indent="0" eaLnBrk="1" hangingPunct="1">
              <a:lnSpc>
                <a:spcPct val="150000"/>
              </a:lnSpc>
              <a:buNone/>
            </a:pPr>
            <a:r>
              <a:rPr lang="ru-RU" i="1" dirty="0"/>
              <a:t>   </a:t>
            </a:r>
            <a:r>
              <a:rPr lang="en-US" i="1" dirty="0"/>
              <a:t>x</a:t>
            </a:r>
            <a:r>
              <a:rPr lang="ru-RU" i="1" dirty="0"/>
              <a:t> – любое число;         </a:t>
            </a:r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 dirty="0"/>
              <a:t>2) при  </a:t>
            </a:r>
            <a:r>
              <a:rPr lang="en-US" i="1" dirty="0"/>
              <a:t>n</a:t>
            </a:r>
            <a:r>
              <a:rPr lang="ru-RU" i="1" dirty="0"/>
              <a:t> = 0   уравнение примет вид   0</a:t>
            </a:r>
            <a:r>
              <a:rPr lang="en-US" i="1" dirty="0"/>
              <a:t>x</a:t>
            </a:r>
            <a:r>
              <a:rPr lang="ru-RU" i="1" dirty="0"/>
              <a:t> = 15, </a:t>
            </a:r>
            <a:endParaRPr lang="en-US" i="1" dirty="0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endParaRPr lang="en-US" i="1" dirty="0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en-US" i="1" dirty="0"/>
              <a:t>3)</a:t>
            </a:r>
            <a:r>
              <a:rPr lang="ru-RU" i="1" dirty="0"/>
              <a:t>при   </a:t>
            </a:r>
            <a:r>
              <a:rPr lang="en-US" i="1" dirty="0"/>
              <a:t>n</a:t>
            </a:r>
            <a:r>
              <a:rPr lang="ru-RU" i="1" dirty="0"/>
              <a:t> </a:t>
            </a:r>
            <a:r>
              <a:rPr lang="ru-RU" dirty="0"/>
              <a:t>≠</a:t>
            </a:r>
            <a:r>
              <a:rPr lang="ru-RU" i="1" dirty="0"/>
              <a:t> - 3</a:t>
            </a:r>
            <a:r>
              <a:rPr lang="en-US" i="1" dirty="0"/>
              <a:t> n</a:t>
            </a:r>
            <a:r>
              <a:rPr lang="ru-RU" dirty="0"/>
              <a:t> ≠</a:t>
            </a:r>
            <a:r>
              <a:rPr lang="ru-RU" i="1" dirty="0"/>
              <a:t> 0 </a:t>
            </a:r>
            <a:endParaRPr lang="en-US" i="1" dirty="0"/>
          </a:p>
          <a:p>
            <a:pPr>
              <a:lnSpc>
                <a:spcPct val="150000"/>
              </a:lnSpc>
              <a:buNone/>
            </a:pPr>
            <a:r>
              <a:rPr lang="ru-RU" i="1" dirty="0"/>
              <a:t>  уравнение имеет единственное решение  </a:t>
            </a:r>
            <a:endParaRPr lang="en-US" i="1" dirty="0"/>
          </a:p>
          <a:p>
            <a:pPr>
              <a:lnSpc>
                <a:spcPct val="150000"/>
              </a:lnSpc>
              <a:buNone/>
            </a:pPr>
            <a:r>
              <a:rPr lang="en-US" i="1" dirty="0"/>
              <a:t>x</a:t>
            </a:r>
            <a:r>
              <a:rPr lang="ru-RU" i="1" dirty="0"/>
              <a:t> =                =    .</a:t>
            </a:r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endParaRPr lang="ru-RU" i="1" dirty="0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endParaRPr lang="ru-RU" dirty="0"/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867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86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867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pic>
        <p:nvPicPr>
          <p:cNvPr id="28680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63" y="4860850"/>
            <a:ext cx="1160463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pic>
        <p:nvPicPr>
          <p:cNvPr id="28682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97497" y="4813891"/>
            <a:ext cx="22225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83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8684" name="Rectangle 11"/>
          <p:cNvSpPr>
            <a:spLocks noChangeArrowheads="1"/>
          </p:cNvSpPr>
          <p:nvPr/>
        </p:nvSpPr>
        <p:spPr bwMode="auto">
          <a:xfrm>
            <a:off x="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" name="Группа 37"/>
          <p:cNvGrpSpPr>
            <a:grpSpLocks/>
          </p:cNvGrpSpPr>
          <p:nvPr/>
        </p:nvGrpSpPr>
        <p:grpSpPr bwMode="auto">
          <a:xfrm>
            <a:off x="611188" y="5683225"/>
            <a:ext cx="4752975" cy="792163"/>
            <a:chOff x="611560" y="5445224"/>
            <a:chExt cx="4752528" cy="792088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>
              <a:off x="3564032" y="5950001"/>
              <a:ext cx="0" cy="287311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>
              <a:off x="5364088" y="5876983"/>
              <a:ext cx="0" cy="28889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Прямоугольник 28"/>
            <p:cNvSpPr/>
            <p:nvPr/>
          </p:nvSpPr>
          <p:spPr>
            <a:xfrm>
              <a:off x="611560" y="5445224"/>
              <a:ext cx="1368296" cy="79208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i="1" dirty="0" err="1">
                  <a:solidFill>
                    <a:schemeClr val="tx1"/>
                  </a:solidFill>
                </a:rPr>
                <a:t>х</a:t>
              </a:r>
              <a:r>
                <a:rPr lang="ru-RU" i="1" dirty="0">
                  <a:solidFill>
                    <a:schemeClr val="tx1"/>
                  </a:solidFill>
                </a:rPr>
                <a:t> </a:t>
              </a:r>
              <a:r>
                <a:rPr lang="ru-RU" dirty="0">
                  <a:solidFill>
                    <a:schemeClr val="tx1"/>
                  </a:solidFill>
                </a:rPr>
                <a:t> =   </a:t>
              </a:r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3635375" y="5683225"/>
            <a:ext cx="1368425" cy="7921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err="1">
                <a:solidFill>
                  <a:schemeClr val="tx1"/>
                </a:solidFill>
              </a:rPr>
              <a:t>х</a:t>
            </a:r>
            <a:r>
              <a:rPr lang="ru-RU" i="1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 =   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5867400" y="5611788"/>
            <a:ext cx="1368425" cy="79216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 err="1">
                <a:solidFill>
                  <a:schemeClr val="tx1"/>
                </a:solidFill>
              </a:rPr>
              <a:t>х</a:t>
            </a:r>
            <a:r>
              <a:rPr lang="ru-RU" i="1" dirty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 =   </a:t>
            </a:r>
          </a:p>
        </p:txBody>
      </p:sp>
      <p:pic>
        <p:nvPicPr>
          <p:cNvPr id="28688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5827688"/>
            <a:ext cx="15557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Группа 36"/>
          <p:cNvGrpSpPr>
            <a:grpSpLocks/>
          </p:cNvGrpSpPr>
          <p:nvPr/>
        </p:nvGrpSpPr>
        <p:grpSpPr bwMode="auto">
          <a:xfrm>
            <a:off x="395288" y="5229200"/>
            <a:ext cx="7993062" cy="1606550"/>
            <a:chOff x="395536" y="4991075"/>
            <a:chExt cx="7992888" cy="1606277"/>
          </a:xfrm>
        </p:grpSpPr>
        <p:sp>
          <p:nvSpPr>
            <p:cNvPr id="28690" name="Text Box 12"/>
            <p:cNvSpPr txBox="1">
              <a:spLocks noChangeArrowheads="1"/>
            </p:cNvSpPr>
            <p:nvPr/>
          </p:nvSpPr>
          <p:spPr bwMode="auto">
            <a:xfrm>
              <a:off x="2411964" y="5212703"/>
              <a:ext cx="1296144" cy="520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400" i="1" dirty="0">
                  <a:latin typeface="Georgia" pitchFamily="18" charset="0"/>
                </a:rPr>
                <a:t>x</a:t>
              </a:r>
              <a:r>
                <a:rPr lang="ru-RU" sz="1400" i="1" dirty="0">
                  <a:latin typeface="Georgia" pitchFamily="18" charset="0"/>
                </a:rPr>
                <a:t> – любое </a:t>
              </a:r>
            </a:p>
            <a:p>
              <a:r>
                <a:rPr lang="ru-RU" sz="1400" i="1" dirty="0">
                  <a:latin typeface="Georgia" pitchFamily="18" charset="0"/>
                </a:rPr>
                <a:t>     число</a:t>
              </a:r>
              <a:endParaRPr lang="ru-RU" sz="1400" dirty="0">
                <a:latin typeface="Georgia" pitchFamily="18" charset="0"/>
              </a:endParaRPr>
            </a:p>
          </p:txBody>
        </p:sp>
        <p:grpSp>
          <p:nvGrpSpPr>
            <p:cNvPr id="4" name="Группа 16"/>
            <p:cNvGrpSpPr>
              <a:grpSpLocks/>
            </p:cNvGrpSpPr>
            <p:nvPr/>
          </p:nvGrpSpPr>
          <p:grpSpPr bwMode="auto">
            <a:xfrm>
              <a:off x="395536" y="5174974"/>
              <a:ext cx="7992888" cy="1418586"/>
              <a:chOff x="467544" y="5082453"/>
              <a:chExt cx="7642696" cy="1094469"/>
            </a:xfrm>
          </p:grpSpPr>
          <p:grpSp>
            <p:nvGrpSpPr>
              <p:cNvPr id="5" name="Группа 13"/>
              <p:cNvGrpSpPr>
                <a:grpSpLocks/>
              </p:cNvGrpSpPr>
              <p:nvPr/>
            </p:nvGrpSpPr>
            <p:grpSpPr bwMode="auto">
              <a:xfrm>
                <a:off x="564894" y="5082453"/>
                <a:ext cx="7318749" cy="1094469"/>
                <a:chOff x="1400557" y="5186279"/>
                <a:chExt cx="5671992" cy="783556"/>
              </a:xfrm>
            </p:grpSpPr>
            <p:sp>
              <p:nvSpPr>
                <p:cNvPr id="28700" name="Freeform 5"/>
                <p:cNvSpPr>
                  <a:spLocks/>
                </p:cNvSpPr>
                <p:nvPr/>
              </p:nvSpPr>
              <p:spPr bwMode="auto">
                <a:xfrm>
                  <a:off x="3668955" y="5373216"/>
                  <a:ext cx="1338541" cy="330200"/>
                </a:xfrm>
                <a:custGeom>
                  <a:avLst/>
                  <a:gdLst>
                    <a:gd name="T0" fmla="*/ 0 w 2160"/>
                    <a:gd name="T1" fmla="*/ 330200 h 280"/>
                    <a:gd name="T2" fmla="*/ 260272 w 2160"/>
                    <a:gd name="T3" fmla="*/ 70757 h 280"/>
                    <a:gd name="T4" fmla="*/ 334635 w 2160"/>
                    <a:gd name="T5" fmla="*/ 23586 h 280"/>
                    <a:gd name="T6" fmla="*/ 371817 w 2160"/>
                    <a:gd name="T7" fmla="*/ 0 h 280"/>
                    <a:gd name="T8" fmla="*/ 1103057 w 2160"/>
                    <a:gd name="T9" fmla="*/ 23586 h 280"/>
                    <a:gd name="T10" fmla="*/ 1338541 w 2160"/>
                    <a:gd name="T11" fmla="*/ 283029 h 28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160"/>
                    <a:gd name="T19" fmla="*/ 0 h 280"/>
                    <a:gd name="T20" fmla="*/ 2160 w 2160"/>
                    <a:gd name="T21" fmla="*/ 280 h 28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160" h="280">
                      <a:moveTo>
                        <a:pt x="0" y="280"/>
                      </a:moveTo>
                      <a:cubicBezTo>
                        <a:pt x="138" y="142"/>
                        <a:pt x="244" y="119"/>
                        <a:pt x="420" y="60"/>
                      </a:cubicBezTo>
                      <a:cubicBezTo>
                        <a:pt x="460" y="47"/>
                        <a:pt x="500" y="33"/>
                        <a:pt x="540" y="20"/>
                      </a:cubicBezTo>
                      <a:cubicBezTo>
                        <a:pt x="560" y="13"/>
                        <a:pt x="600" y="0"/>
                        <a:pt x="600" y="0"/>
                      </a:cubicBezTo>
                      <a:cubicBezTo>
                        <a:pt x="993" y="7"/>
                        <a:pt x="1387" y="2"/>
                        <a:pt x="1780" y="20"/>
                      </a:cubicBezTo>
                      <a:cubicBezTo>
                        <a:pt x="1889" y="25"/>
                        <a:pt x="2113" y="145"/>
                        <a:pt x="2160" y="24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701" name="Arc 6"/>
                <p:cNvSpPr>
                  <a:spLocks/>
                </p:cNvSpPr>
                <p:nvPr/>
              </p:nvSpPr>
              <p:spPr bwMode="auto">
                <a:xfrm rot="10577723" flipV="1">
                  <a:off x="4982149" y="5186279"/>
                  <a:ext cx="2090400" cy="708026"/>
                </a:xfrm>
                <a:custGeom>
                  <a:avLst/>
                  <a:gdLst>
                    <a:gd name="T0" fmla="*/ 0 w 20158"/>
                    <a:gd name="T1" fmla="*/ 2163 h 21600"/>
                    <a:gd name="T2" fmla="*/ 216776045 w 20158"/>
                    <a:gd name="T3" fmla="*/ 14129182 h 21600"/>
                    <a:gd name="T4" fmla="*/ 3011055 w 20158"/>
                    <a:gd name="T5" fmla="*/ 23208371 h 21600"/>
                    <a:gd name="T6" fmla="*/ 0 60000 65536"/>
                    <a:gd name="T7" fmla="*/ 0 60000 65536"/>
                    <a:gd name="T8" fmla="*/ 0 60000 65536"/>
                    <a:gd name="T9" fmla="*/ 0 w 20158"/>
                    <a:gd name="T10" fmla="*/ 0 h 21600"/>
                    <a:gd name="T11" fmla="*/ 20158 w 2015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0158" h="21600" fill="none" extrusionOk="0">
                      <a:moveTo>
                        <a:pt x="-1" y="1"/>
                      </a:moveTo>
                      <a:cubicBezTo>
                        <a:pt x="93" y="0"/>
                        <a:pt x="186" y="-1"/>
                        <a:pt x="280" y="0"/>
                      </a:cubicBezTo>
                      <a:cubicBezTo>
                        <a:pt x="8943" y="0"/>
                        <a:pt x="16769" y="5176"/>
                        <a:pt x="20158" y="13149"/>
                      </a:cubicBezTo>
                    </a:path>
                    <a:path w="20158" h="21600" stroke="0" extrusionOk="0">
                      <a:moveTo>
                        <a:pt x="-1" y="1"/>
                      </a:moveTo>
                      <a:cubicBezTo>
                        <a:pt x="93" y="0"/>
                        <a:pt x="186" y="-1"/>
                        <a:pt x="280" y="0"/>
                      </a:cubicBezTo>
                      <a:cubicBezTo>
                        <a:pt x="8943" y="0"/>
                        <a:pt x="16769" y="5176"/>
                        <a:pt x="20158" y="13149"/>
                      </a:cubicBezTo>
                      <a:lnTo>
                        <a:pt x="28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8702" name="Arc 7"/>
                <p:cNvSpPr>
                  <a:spLocks/>
                </p:cNvSpPr>
                <p:nvPr/>
              </p:nvSpPr>
              <p:spPr bwMode="auto">
                <a:xfrm rot="12135760" flipV="1">
                  <a:off x="1400557" y="5352409"/>
                  <a:ext cx="2252846" cy="617426"/>
                </a:xfrm>
                <a:custGeom>
                  <a:avLst/>
                  <a:gdLst>
                    <a:gd name="T0" fmla="*/ 8658480 w 19847"/>
                    <a:gd name="T1" fmla="*/ 0 h 21590"/>
                    <a:gd name="T2" fmla="*/ 255722041 w 19847"/>
                    <a:gd name="T3" fmla="*/ 10686617 h 21590"/>
                    <a:gd name="T4" fmla="*/ 0 w 19847"/>
                    <a:gd name="T5" fmla="*/ 17657012 h 21590"/>
                    <a:gd name="T6" fmla="*/ 0 60000 65536"/>
                    <a:gd name="T7" fmla="*/ 0 60000 65536"/>
                    <a:gd name="T8" fmla="*/ 0 60000 65536"/>
                    <a:gd name="T9" fmla="*/ 0 w 19847"/>
                    <a:gd name="T10" fmla="*/ 0 h 21590"/>
                    <a:gd name="T11" fmla="*/ 19847 w 19847"/>
                    <a:gd name="T12" fmla="*/ 21590 h 2159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847" h="21590" fill="none" extrusionOk="0">
                      <a:moveTo>
                        <a:pt x="671" y="0"/>
                      </a:moveTo>
                      <a:cubicBezTo>
                        <a:pt x="9059" y="261"/>
                        <a:pt x="16536" y="5356"/>
                        <a:pt x="19847" y="13066"/>
                      </a:cubicBezTo>
                    </a:path>
                    <a:path w="19847" h="21590" stroke="0" extrusionOk="0">
                      <a:moveTo>
                        <a:pt x="671" y="0"/>
                      </a:moveTo>
                      <a:cubicBezTo>
                        <a:pt x="9059" y="261"/>
                        <a:pt x="16536" y="5356"/>
                        <a:pt x="19847" y="13066"/>
                      </a:cubicBezTo>
                      <a:lnTo>
                        <a:pt x="0" y="2159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cxnSp>
            <p:nvCxnSpPr>
              <p:cNvPr id="28699" name="AutoShape 8"/>
              <p:cNvCxnSpPr>
                <a:cxnSpLocks noChangeShapeType="1"/>
              </p:cNvCxnSpPr>
              <p:nvPr/>
            </p:nvCxnSpPr>
            <p:spPr bwMode="auto">
              <a:xfrm flipV="1">
                <a:off x="467544" y="5733256"/>
                <a:ext cx="7642696" cy="7200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</p:grpSp>
        <p:cxnSp>
          <p:nvCxnSpPr>
            <p:cNvPr id="23" name="Прямая со стрелкой 22"/>
            <p:cNvCxnSpPr/>
            <p:nvPr/>
          </p:nvCxnSpPr>
          <p:spPr>
            <a:xfrm>
              <a:off x="5364303" y="5373598"/>
              <a:ext cx="0" cy="431727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693" name="Picture 9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90113" y="4991075"/>
              <a:ext cx="217991" cy="454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8" name="Прямая со стрелкой 27"/>
            <p:cNvCxnSpPr/>
            <p:nvPr/>
          </p:nvCxnSpPr>
          <p:spPr>
            <a:xfrm>
              <a:off x="3564117" y="5373598"/>
              <a:ext cx="0" cy="431727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8695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547664" y="5589240"/>
              <a:ext cx="155095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696" name="Picture 3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04248" y="5517232"/>
              <a:ext cx="155095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Прямоугольник 35"/>
            <p:cNvSpPr/>
            <p:nvPr/>
          </p:nvSpPr>
          <p:spPr>
            <a:xfrm>
              <a:off x="3348222" y="6092613"/>
              <a:ext cx="2231976" cy="50473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i="1" dirty="0">
                  <a:solidFill>
                    <a:schemeClr val="tx1"/>
                  </a:solidFill>
                </a:rPr>
                <a:t>-3                              0</a:t>
              </a:r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D2D7E182-2195-4521-A029-F8739B3EF944}"/>
              </a:ext>
            </a:extLst>
          </p:cNvPr>
          <p:cNvSpPr txBox="1"/>
          <p:nvPr/>
        </p:nvSpPr>
        <p:spPr>
          <a:xfrm>
            <a:off x="935968" y="2327459"/>
            <a:ext cx="4572000" cy="671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sz="2800" i="1" dirty="0"/>
              <a:t>решений нет;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6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8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395288" y="1484313"/>
            <a:ext cx="8497887" cy="4824412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/>
              <a:t>Ответ:  при  </a:t>
            </a:r>
            <a:r>
              <a:rPr lang="en-US" i="1"/>
              <a:t>n</a:t>
            </a:r>
            <a:r>
              <a:rPr lang="ru-RU" i="1"/>
              <a:t> = - 3   </a:t>
            </a:r>
            <a:r>
              <a:rPr lang="en-US" i="1"/>
              <a:t>x</a:t>
            </a:r>
            <a:r>
              <a:rPr lang="ru-RU" i="1"/>
              <a:t> – любое число;         </a:t>
            </a:r>
            <a:endParaRPr lang="ru-RU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/>
              <a:t>                  при  </a:t>
            </a:r>
            <a:r>
              <a:rPr lang="en-US" i="1"/>
              <a:t>n</a:t>
            </a:r>
            <a:r>
              <a:rPr lang="ru-RU" i="1"/>
              <a:t> = 0 решений нет;</a:t>
            </a:r>
            <a:endParaRPr lang="ru-RU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/>
              <a:t>                  при   </a:t>
            </a:r>
            <a:r>
              <a:rPr lang="en-US" i="1"/>
              <a:t>n</a:t>
            </a:r>
            <a:r>
              <a:rPr lang="ru-RU" i="1"/>
              <a:t> </a:t>
            </a:r>
            <a:r>
              <a:rPr lang="ru-RU"/>
              <a:t>≠</a:t>
            </a:r>
            <a:r>
              <a:rPr lang="ru-RU" i="1"/>
              <a:t> - 3; 0 – единственное решение             </a:t>
            </a:r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/>
              <a:t>                   </a:t>
            </a:r>
            <a:r>
              <a:rPr lang="en-US" i="1"/>
              <a:t>x</a:t>
            </a:r>
            <a:r>
              <a:rPr lang="ru-RU" i="1"/>
              <a:t>  =    .</a:t>
            </a:r>
            <a:endParaRPr lang="ru-RU"/>
          </a:p>
        </p:txBody>
      </p:sp>
      <p:sp>
        <p:nvSpPr>
          <p:cNvPr id="2969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970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297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pic>
        <p:nvPicPr>
          <p:cNvPr id="2970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4000504"/>
            <a:ext cx="22225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470537" y="116740"/>
            <a:ext cx="7498080" cy="1143000"/>
          </a:xfrm>
        </p:spPr>
        <p:txBody>
          <a:bodyPr/>
          <a:lstStyle/>
          <a:p>
            <a:pPr eaLnBrk="1" hangingPunct="1"/>
            <a:r>
              <a:rPr lang="ru-RU" dirty="0"/>
              <a:t>уравнение </a:t>
            </a:r>
            <a:r>
              <a:rPr lang="ru-RU" dirty="0" smtClean="0"/>
              <a:t>№2</a:t>
            </a:r>
            <a:endParaRPr lang="ru-RU" dirty="0"/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468313" y="1428736"/>
            <a:ext cx="8229600" cy="5168914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en-US" i="1" dirty="0"/>
              <a:t>a</a:t>
            </a:r>
            <a:r>
              <a:rPr lang="en-US" i="1" baseline="30000" dirty="0"/>
              <a:t>2</a:t>
            </a:r>
            <a:r>
              <a:rPr lang="en-US" i="1" dirty="0"/>
              <a:t>x – 2a = a</a:t>
            </a:r>
            <a:r>
              <a:rPr lang="en-US" i="1" baseline="30000" dirty="0"/>
              <a:t>2</a:t>
            </a:r>
            <a:r>
              <a:rPr lang="en-US" i="1" dirty="0"/>
              <a:t> + ax;</a:t>
            </a:r>
            <a:endParaRPr lang="ru-RU" dirty="0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en-US" i="1" dirty="0"/>
              <a:t>a</a:t>
            </a:r>
            <a:r>
              <a:rPr lang="en-US" i="1" baseline="30000" dirty="0"/>
              <a:t>2</a:t>
            </a:r>
            <a:r>
              <a:rPr lang="en-US" i="1" dirty="0"/>
              <a:t>x – ax = a</a:t>
            </a:r>
            <a:r>
              <a:rPr lang="en-US" i="1" baseline="30000" dirty="0"/>
              <a:t>2</a:t>
            </a:r>
            <a:r>
              <a:rPr lang="en-US" i="1" dirty="0"/>
              <a:t> + 2a;</a:t>
            </a:r>
            <a:endParaRPr lang="ru-RU" dirty="0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en-US" i="1" dirty="0"/>
              <a:t>a</a:t>
            </a:r>
            <a:r>
              <a:rPr lang="ru-RU" i="1" dirty="0"/>
              <a:t>(</a:t>
            </a:r>
            <a:r>
              <a:rPr lang="en-US" i="1" dirty="0"/>
              <a:t>a</a:t>
            </a:r>
            <a:r>
              <a:rPr lang="ru-RU" i="1" dirty="0"/>
              <a:t> – 1)</a:t>
            </a:r>
            <a:r>
              <a:rPr lang="en-US" i="1" dirty="0"/>
              <a:t>x</a:t>
            </a:r>
            <a:r>
              <a:rPr lang="ru-RU" i="1" dirty="0"/>
              <a:t> = </a:t>
            </a:r>
            <a:r>
              <a:rPr lang="en-US" i="1" dirty="0"/>
              <a:t>a</a:t>
            </a:r>
            <a:r>
              <a:rPr lang="ru-RU" i="1" dirty="0"/>
              <a:t> (</a:t>
            </a:r>
            <a:r>
              <a:rPr lang="en-US" i="1" dirty="0"/>
              <a:t>a</a:t>
            </a:r>
            <a:r>
              <a:rPr lang="ru-RU" i="1" dirty="0"/>
              <a:t> + 2);</a:t>
            </a:r>
            <a:endParaRPr lang="ru-RU" dirty="0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en-US" i="1" dirty="0"/>
              <a:t>a</a:t>
            </a:r>
            <a:r>
              <a:rPr lang="ru-RU" i="1" dirty="0"/>
              <a:t>(</a:t>
            </a:r>
            <a:r>
              <a:rPr lang="en-US" i="1" dirty="0"/>
              <a:t>a</a:t>
            </a:r>
            <a:r>
              <a:rPr lang="ru-RU" i="1" dirty="0"/>
              <a:t> – 1) = 0, </a:t>
            </a:r>
            <a:endParaRPr lang="en-US" i="1" dirty="0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 dirty="0"/>
              <a:t> </a:t>
            </a:r>
            <a:r>
              <a:rPr lang="en-US" i="1" dirty="0"/>
              <a:t>a</a:t>
            </a:r>
            <a:r>
              <a:rPr lang="ru-RU" i="1" dirty="0"/>
              <a:t> = 0; 1 – контрольные значения параметра</a:t>
            </a:r>
            <a:endParaRPr lang="ru-RU" dirty="0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endParaRPr lang="ru-RU" dirty="0"/>
          </a:p>
        </p:txBody>
      </p:sp>
      <p:sp>
        <p:nvSpPr>
          <p:cNvPr id="3584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584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Содержимое 2"/>
          <p:cNvSpPr>
            <a:spLocks noGrp="1"/>
          </p:cNvSpPr>
          <p:nvPr>
            <p:ph idx="1"/>
          </p:nvPr>
        </p:nvSpPr>
        <p:spPr>
          <a:xfrm>
            <a:off x="468313" y="714356"/>
            <a:ext cx="8424862" cy="5594369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 dirty="0"/>
              <a:t>1) при  </a:t>
            </a:r>
            <a:r>
              <a:rPr lang="en-US" i="1" dirty="0"/>
              <a:t>a</a:t>
            </a:r>
            <a:r>
              <a:rPr lang="ru-RU" i="1" dirty="0"/>
              <a:t> = 0   уравнение примет вид   0</a:t>
            </a:r>
            <a:r>
              <a:rPr lang="en-US" i="1" dirty="0"/>
              <a:t>x</a:t>
            </a:r>
            <a:r>
              <a:rPr lang="ru-RU" i="1" dirty="0"/>
              <a:t> = 0,   </a:t>
            </a:r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 dirty="0"/>
              <a:t>    </a:t>
            </a:r>
            <a:r>
              <a:rPr lang="en-US" i="1" dirty="0"/>
              <a:t>x</a:t>
            </a:r>
            <a:r>
              <a:rPr lang="ru-RU" i="1" dirty="0"/>
              <a:t> – любое число;          </a:t>
            </a:r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 dirty="0"/>
              <a:t>2) при  </a:t>
            </a:r>
            <a:r>
              <a:rPr lang="en-US" i="1" dirty="0"/>
              <a:t>a</a:t>
            </a:r>
            <a:r>
              <a:rPr lang="ru-RU" i="1" dirty="0"/>
              <a:t> = 1   уравнение примет вид   0</a:t>
            </a:r>
            <a:r>
              <a:rPr lang="en-US" i="1" dirty="0"/>
              <a:t>x</a:t>
            </a:r>
            <a:r>
              <a:rPr lang="ru-RU" i="1" dirty="0"/>
              <a:t> = 3, </a:t>
            </a:r>
            <a:endParaRPr lang="en-US" i="1" dirty="0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endParaRPr lang="en-US" i="1" dirty="0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en-US" i="1" dirty="0"/>
              <a:t>3)</a:t>
            </a:r>
            <a:r>
              <a:rPr lang="ru-RU" i="1" dirty="0"/>
              <a:t>при   </a:t>
            </a:r>
            <a:r>
              <a:rPr lang="en-US" i="1" dirty="0"/>
              <a:t>a </a:t>
            </a:r>
            <a:r>
              <a:rPr lang="ru-RU" dirty="0"/>
              <a:t>≠</a:t>
            </a:r>
            <a:r>
              <a:rPr lang="en-US" i="1" dirty="0"/>
              <a:t> </a:t>
            </a:r>
            <a:r>
              <a:rPr lang="ru-RU" i="1" dirty="0"/>
              <a:t>0; 1   уравнение имеет единственное решение  </a:t>
            </a:r>
            <a:r>
              <a:rPr lang="en-US" i="1" dirty="0"/>
              <a:t>x</a:t>
            </a:r>
            <a:r>
              <a:rPr lang="ru-RU" i="1" dirty="0"/>
              <a:t> =            =          .    </a:t>
            </a:r>
            <a:endParaRPr lang="ru-RU" dirty="0"/>
          </a:p>
        </p:txBody>
      </p:sp>
      <p:sp>
        <p:nvSpPr>
          <p:cNvPr id="3686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686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68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687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pic>
        <p:nvPicPr>
          <p:cNvPr id="36872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4826964"/>
            <a:ext cx="842963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3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pic>
        <p:nvPicPr>
          <p:cNvPr id="36874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16" y="4786322"/>
            <a:ext cx="720725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368D9AC3-44A6-40FF-BD14-16433E67BFBC}"/>
              </a:ext>
            </a:extLst>
          </p:cNvPr>
          <p:cNvSpPr txBox="1"/>
          <p:nvPr/>
        </p:nvSpPr>
        <p:spPr>
          <a:xfrm>
            <a:off x="997182" y="3093074"/>
            <a:ext cx="4572000" cy="671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sz="2800" i="1" dirty="0"/>
              <a:t>решений нет;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68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8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8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8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2"/>
          <p:cNvSpPr txBox="1">
            <a:spLocks noChangeArrowheads="1"/>
          </p:cNvSpPr>
          <p:nvPr/>
        </p:nvSpPr>
        <p:spPr bwMode="auto">
          <a:xfrm>
            <a:off x="4067175" y="1844675"/>
            <a:ext cx="5762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 i="1">
                <a:latin typeface="Georgia" pitchFamily="18" charset="0"/>
              </a:rPr>
              <a:t>x</a:t>
            </a:r>
            <a:r>
              <a:rPr lang="ru-RU" sz="1400" i="1">
                <a:latin typeface="Georgia" pitchFamily="18" charset="0"/>
              </a:rPr>
              <a:t> =</a:t>
            </a:r>
            <a:endParaRPr lang="ru-RU" sz="1400">
              <a:latin typeface="Georgia" pitchFamily="18" charset="0"/>
            </a:endParaRPr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1773238"/>
            <a:ext cx="631825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Text Box 12"/>
          <p:cNvSpPr txBox="1">
            <a:spLocks noChangeArrowheads="1"/>
          </p:cNvSpPr>
          <p:nvPr/>
        </p:nvSpPr>
        <p:spPr bwMode="auto">
          <a:xfrm>
            <a:off x="8316913" y="2205038"/>
            <a:ext cx="5762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000" i="1">
                <a:latin typeface="Georgia" pitchFamily="18" charset="0"/>
              </a:rPr>
              <a:t>а</a:t>
            </a:r>
            <a:endParaRPr lang="ru-RU" sz="2000">
              <a:latin typeface="Georgia" pitchFamily="18" charset="0"/>
            </a:endParaRPr>
          </a:p>
        </p:txBody>
      </p:sp>
      <p:sp>
        <p:nvSpPr>
          <p:cNvPr id="37893" name="Содержимое 2"/>
          <p:cNvSpPr>
            <a:spLocks noGrp="1"/>
          </p:cNvSpPr>
          <p:nvPr>
            <p:ph idx="1"/>
          </p:nvPr>
        </p:nvSpPr>
        <p:spPr>
          <a:xfrm>
            <a:off x="395288" y="2708275"/>
            <a:ext cx="8424862" cy="3744913"/>
          </a:xfrm>
        </p:spPr>
        <p:txBody>
          <a:bodyPr>
            <a:normAutofit lnSpcReduction="10000"/>
          </a:bodyPr>
          <a:lstStyle/>
          <a:p>
            <a:pPr eaLnBrk="1" hangingPunct="1"/>
            <a:endParaRPr lang="ru-RU" i="1" dirty="0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 dirty="0"/>
              <a:t>Ответ:    при  </a:t>
            </a:r>
            <a:r>
              <a:rPr lang="en-US" i="1" dirty="0"/>
              <a:t>a</a:t>
            </a:r>
            <a:r>
              <a:rPr lang="ru-RU" i="1" dirty="0"/>
              <a:t> = 0   </a:t>
            </a:r>
            <a:r>
              <a:rPr lang="en-US" i="1" dirty="0"/>
              <a:t>x</a:t>
            </a:r>
            <a:r>
              <a:rPr lang="ru-RU" i="1" dirty="0"/>
              <a:t> – любое число;         </a:t>
            </a:r>
            <a:endParaRPr lang="ru-RU" dirty="0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 dirty="0"/>
              <a:t>                    при  </a:t>
            </a:r>
            <a:r>
              <a:rPr lang="en-US" i="1" dirty="0"/>
              <a:t>a</a:t>
            </a:r>
            <a:r>
              <a:rPr lang="ru-RU" i="1" dirty="0"/>
              <a:t> = 1     решений нет;</a:t>
            </a:r>
            <a:endParaRPr lang="ru-RU" dirty="0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 dirty="0"/>
              <a:t>                    при   </a:t>
            </a:r>
            <a:r>
              <a:rPr lang="en-US" i="1" dirty="0"/>
              <a:t>a</a:t>
            </a:r>
            <a:r>
              <a:rPr lang="ru-RU" i="1" dirty="0"/>
              <a:t> </a:t>
            </a:r>
            <a:r>
              <a:rPr lang="ru-RU" dirty="0"/>
              <a:t>≠</a:t>
            </a:r>
            <a:r>
              <a:rPr lang="ru-RU" i="1" dirty="0"/>
              <a:t> 0; 1   единственное решение                </a:t>
            </a:r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 dirty="0"/>
              <a:t>                    </a:t>
            </a:r>
            <a:r>
              <a:rPr lang="en-US" i="1" dirty="0"/>
              <a:t>x</a:t>
            </a:r>
            <a:r>
              <a:rPr lang="ru-RU" i="1" dirty="0"/>
              <a:t>  =            .</a:t>
            </a:r>
            <a:endParaRPr lang="ru-RU" dirty="0"/>
          </a:p>
        </p:txBody>
      </p:sp>
      <p:sp>
        <p:nvSpPr>
          <p:cNvPr id="378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789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789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789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78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7899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grpSp>
        <p:nvGrpSpPr>
          <p:cNvPr id="2" name="Группа 24"/>
          <p:cNvGrpSpPr>
            <a:grpSpLocks/>
          </p:cNvGrpSpPr>
          <p:nvPr/>
        </p:nvGrpSpPr>
        <p:grpSpPr bwMode="auto">
          <a:xfrm>
            <a:off x="539750" y="1196975"/>
            <a:ext cx="7993063" cy="1601788"/>
            <a:chOff x="395536" y="4991075"/>
            <a:chExt cx="7992888" cy="1602485"/>
          </a:xfrm>
        </p:grpSpPr>
        <p:grpSp>
          <p:nvGrpSpPr>
            <p:cNvPr id="3" name="Группа 16"/>
            <p:cNvGrpSpPr>
              <a:grpSpLocks/>
            </p:cNvGrpSpPr>
            <p:nvPr/>
          </p:nvGrpSpPr>
          <p:grpSpPr bwMode="auto">
            <a:xfrm>
              <a:off x="395536" y="5174974"/>
              <a:ext cx="7992888" cy="1418586"/>
              <a:chOff x="467544" y="5082453"/>
              <a:chExt cx="7642696" cy="1094469"/>
            </a:xfrm>
          </p:grpSpPr>
          <p:grpSp>
            <p:nvGrpSpPr>
              <p:cNvPr id="4" name="Группа 13"/>
              <p:cNvGrpSpPr>
                <a:grpSpLocks/>
              </p:cNvGrpSpPr>
              <p:nvPr/>
            </p:nvGrpSpPr>
            <p:grpSpPr bwMode="auto">
              <a:xfrm>
                <a:off x="564894" y="5082453"/>
                <a:ext cx="7318749" cy="1094469"/>
                <a:chOff x="1400557" y="5186279"/>
                <a:chExt cx="5671992" cy="783556"/>
              </a:xfrm>
            </p:grpSpPr>
            <p:sp>
              <p:nvSpPr>
                <p:cNvPr id="37915" name="Freeform 5"/>
                <p:cNvSpPr>
                  <a:spLocks/>
                </p:cNvSpPr>
                <p:nvPr/>
              </p:nvSpPr>
              <p:spPr bwMode="auto">
                <a:xfrm>
                  <a:off x="3668955" y="5373216"/>
                  <a:ext cx="1338541" cy="330200"/>
                </a:xfrm>
                <a:custGeom>
                  <a:avLst/>
                  <a:gdLst>
                    <a:gd name="T0" fmla="*/ 0 w 2160"/>
                    <a:gd name="T1" fmla="*/ 330200 h 280"/>
                    <a:gd name="T2" fmla="*/ 260272 w 2160"/>
                    <a:gd name="T3" fmla="*/ 70757 h 280"/>
                    <a:gd name="T4" fmla="*/ 334635 w 2160"/>
                    <a:gd name="T5" fmla="*/ 23586 h 280"/>
                    <a:gd name="T6" fmla="*/ 371817 w 2160"/>
                    <a:gd name="T7" fmla="*/ 0 h 280"/>
                    <a:gd name="T8" fmla="*/ 1103057 w 2160"/>
                    <a:gd name="T9" fmla="*/ 23586 h 280"/>
                    <a:gd name="T10" fmla="*/ 1338541 w 2160"/>
                    <a:gd name="T11" fmla="*/ 283029 h 28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2160"/>
                    <a:gd name="T19" fmla="*/ 0 h 280"/>
                    <a:gd name="T20" fmla="*/ 2160 w 2160"/>
                    <a:gd name="T21" fmla="*/ 280 h 280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2160" h="280">
                      <a:moveTo>
                        <a:pt x="0" y="280"/>
                      </a:moveTo>
                      <a:cubicBezTo>
                        <a:pt x="138" y="142"/>
                        <a:pt x="244" y="119"/>
                        <a:pt x="420" y="60"/>
                      </a:cubicBezTo>
                      <a:cubicBezTo>
                        <a:pt x="460" y="47"/>
                        <a:pt x="500" y="33"/>
                        <a:pt x="540" y="20"/>
                      </a:cubicBezTo>
                      <a:cubicBezTo>
                        <a:pt x="560" y="13"/>
                        <a:pt x="600" y="0"/>
                        <a:pt x="600" y="0"/>
                      </a:cubicBezTo>
                      <a:cubicBezTo>
                        <a:pt x="993" y="7"/>
                        <a:pt x="1387" y="2"/>
                        <a:pt x="1780" y="20"/>
                      </a:cubicBezTo>
                      <a:cubicBezTo>
                        <a:pt x="1889" y="25"/>
                        <a:pt x="2113" y="145"/>
                        <a:pt x="2160" y="24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16" name="Arc 6"/>
                <p:cNvSpPr>
                  <a:spLocks/>
                </p:cNvSpPr>
                <p:nvPr/>
              </p:nvSpPr>
              <p:spPr bwMode="auto">
                <a:xfrm rot="10577723" flipV="1">
                  <a:off x="4982149" y="5186279"/>
                  <a:ext cx="2090400" cy="708026"/>
                </a:xfrm>
                <a:custGeom>
                  <a:avLst/>
                  <a:gdLst>
                    <a:gd name="T0" fmla="*/ 0 w 20158"/>
                    <a:gd name="T1" fmla="*/ 2163 h 21600"/>
                    <a:gd name="T2" fmla="*/ 216776045 w 20158"/>
                    <a:gd name="T3" fmla="*/ 14129182 h 21600"/>
                    <a:gd name="T4" fmla="*/ 3011055 w 20158"/>
                    <a:gd name="T5" fmla="*/ 23208371 h 21600"/>
                    <a:gd name="T6" fmla="*/ 0 60000 65536"/>
                    <a:gd name="T7" fmla="*/ 0 60000 65536"/>
                    <a:gd name="T8" fmla="*/ 0 60000 65536"/>
                    <a:gd name="T9" fmla="*/ 0 w 20158"/>
                    <a:gd name="T10" fmla="*/ 0 h 21600"/>
                    <a:gd name="T11" fmla="*/ 20158 w 20158"/>
                    <a:gd name="T12" fmla="*/ 21600 h 216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0158" h="21600" fill="none" extrusionOk="0">
                      <a:moveTo>
                        <a:pt x="-1" y="1"/>
                      </a:moveTo>
                      <a:cubicBezTo>
                        <a:pt x="93" y="0"/>
                        <a:pt x="186" y="-1"/>
                        <a:pt x="280" y="0"/>
                      </a:cubicBezTo>
                      <a:cubicBezTo>
                        <a:pt x="8943" y="0"/>
                        <a:pt x="16769" y="5176"/>
                        <a:pt x="20158" y="13149"/>
                      </a:cubicBezTo>
                    </a:path>
                    <a:path w="20158" h="21600" stroke="0" extrusionOk="0">
                      <a:moveTo>
                        <a:pt x="-1" y="1"/>
                      </a:moveTo>
                      <a:cubicBezTo>
                        <a:pt x="93" y="0"/>
                        <a:pt x="186" y="-1"/>
                        <a:pt x="280" y="0"/>
                      </a:cubicBezTo>
                      <a:cubicBezTo>
                        <a:pt x="8943" y="0"/>
                        <a:pt x="16769" y="5176"/>
                        <a:pt x="20158" y="13149"/>
                      </a:cubicBezTo>
                      <a:lnTo>
                        <a:pt x="280" y="2160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7917" name="Arc 7"/>
                <p:cNvSpPr>
                  <a:spLocks/>
                </p:cNvSpPr>
                <p:nvPr/>
              </p:nvSpPr>
              <p:spPr bwMode="auto">
                <a:xfrm rot="12135760" flipV="1">
                  <a:off x="1400557" y="5352409"/>
                  <a:ext cx="2252846" cy="617426"/>
                </a:xfrm>
                <a:custGeom>
                  <a:avLst/>
                  <a:gdLst>
                    <a:gd name="T0" fmla="*/ 8658480 w 19847"/>
                    <a:gd name="T1" fmla="*/ 0 h 21590"/>
                    <a:gd name="T2" fmla="*/ 255722041 w 19847"/>
                    <a:gd name="T3" fmla="*/ 10686617 h 21590"/>
                    <a:gd name="T4" fmla="*/ 0 w 19847"/>
                    <a:gd name="T5" fmla="*/ 17657012 h 21590"/>
                    <a:gd name="T6" fmla="*/ 0 60000 65536"/>
                    <a:gd name="T7" fmla="*/ 0 60000 65536"/>
                    <a:gd name="T8" fmla="*/ 0 60000 65536"/>
                    <a:gd name="T9" fmla="*/ 0 w 19847"/>
                    <a:gd name="T10" fmla="*/ 0 h 21590"/>
                    <a:gd name="T11" fmla="*/ 19847 w 19847"/>
                    <a:gd name="T12" fmla="*/ 21590 h 2159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9847" h="21590" fill="none" extrusionOk="0">
                      <a:moveTo>
                        <a:pt x="671" y="0"/>
                      </a:moveTo>
                      <a:cubicBezTo>
                        <a:pt x="9059" y="261"/>
                        <a:pt x="16536" y="5356"/>
                        <a:pt x="19847" y="13066"/>
                      </a:cubicBezTo>
                    </a:path>
                    <a:path w="19847" h="21590" stroke="0" extrusionOk="0">
                      <a:moveTo>
                        <a:pt x="671" y="0"/>
                      </a:moveTo>
                      <a:cubicBezTo>
                        <a:pt x="9059" y="261"/>
                        <a:pt x="16536" y="5356"/>
                        <a:pt x="19847" y="13066"/>
                      </a:cubicBezTo>
                      <a:lnTo>
                        <a:pt x="0" y="21590"/>
                      </a:lnTo>
                      <a:close/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cxnSp>
            <p:nvCxnSpPr>
              <p:cNvPr id="37914" name="AutoShape 8"/>
              <p:cNvCxnSpPr>
                <a:cxnSpLocks noChangeShapeType="1"/>
              </p:cNvCxnSpPr>
              <p:nvPr/>
            </p:nvCxnSpPr>
            <p:spPr bwMode="auto">
              <a:xfrm flipV="1">
                <a:off x="467544" y="5733256"/>
                <a:ext cx="7642696" cy="7200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</p:cxnSp>
        </p:grpSp>
        <p:cxnSp>
          <p:nvCxnSpPr>
            <p:cNvPr id="27" name="Прямая со стрелкой 26"/>
            <p:cNvCxnSpPr/>
            <p:nvPr/>
          </p:nvCxnSpPr>
          <p:spPr>
            <a:xfrm>
              <a:off x="5364302" y="5373829"/>
              <a:ext cx="0" cy="431988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37909" name="Picture 9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290113" y="4991075"/>
              <a:ext cx="217991" cy="4541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910" name="Text Box 12"/>
            <p:cNvSpPr txBox="1">
              <a:spLocks noChangeArrowheads="1"/>
            </p:cNvSpPr>
            <p:nvPr/>
          </p:nvSpPr>
          <p:spPr bwMode="auto">
            <a:xfrm>
              <a:off x="2627784" y="5013176"/>
              <a:ext cx="1296144" cy="520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400" i="1">
                  <a:latin typeface="Georgia" pitchFamily="18" charset="0"/>
                </a:rPr>
                <a:t>x</a:t>
              </a:r>
              <a:r>
                <a:rPr lang="ru-RU" sz="1400" i="1">
                  <a:latin typeface="Georgia" pitchFamily="18" charset="0"/>
                </a:rPr>
                <a:t> – любое </a:t>
              </a:r>
            </a:p>
            <a:p>
              <a:r>
                <a:rPr lang="ru-RU" sz="1400" i="1">
                  <a:latin typeface="Georgia" pitchFamily="18" charset="0"/>
                </a:rPr>
                <a:t>     число</a:t>
              </a:r>
              <a:endParaRPr lang="ru-RU" sz="1400">
                <a:latin typeface="Georgia" pitchFamily="18" charset="0"/>
              </a:endParaRPr>
            </a:p>
          </p:txBody>
        </p:sp>
        <p:cxnSp>
          <p:nvCxnSpPr>
            <p:cNvPr id="30" name="Прямая со стрелкой 29"/>
            <p:cNvCxnSpPr/>
            <p:nvPr/>
          </p:nvCxnSpPr>
          <p:spPr>
            <a:xfrm>
              <a:off x="3564117" y="5373829"/>
              <a:ext cx="0" cy="431988"/>
            </a:xfrm>
            <a:prstGeom prst="straightConnector1">
              <a:avLst/>
            </a:prstGeom>
            <a:ln w="127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Прямоугольник 32"/>
            <p:cNvSpPr/>
            <p:nvPr/>
          </p:nvSpPr>
          <p:spPr>
            <a:xfrm>
              <a:off x="3348221" y="5999577"/>
              <a:ext cx="2447871" cy="5034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i="1" dirty="0">
                  <a:solidFill>
                    <a:schemeClr val="tx1"/>
                  </a:solidFill>
                </a:rPr>
                <a:t> </a:t>
              </a:r>
              <a:r>
                <a:rPr lang="ru-RU" sz="2000" i="1" dirty="0">
                  <a:solidFill>
                    <a:schemeClr val="tx1"/>
                  </a:solidFill>
                </a:rPr>
                <a:t>0                           1</a:t>
              </a:r>
              <a:endParaRPr lang="ru-RU" sz="2000" dirty="0">
                <a:solidFill>
                  <a:schemeClr val="tx1"/>
                </a:solidFill>
              </a:endParaRPr>
            </a:p>
          </p:txBody>
        </p:sp>
      </p:grpSp>
      <p:sp>
        <p:nvSpPr>
          <p:cNvPr id="37901" name="Text Box 12"/>
          <p:cNvSpPr txBox="1">
            <a:spLocks noChangeArrowheads="1"/>
          </p:cNvSpPr>
          <p:nvPr/>
        </p:nvSpPr>
        <p:spPr bwMode="auto">
          <a:xfrm>
            <a:off x="6516688" y="1773238"/>
            <a:ext cx="5762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 i="1">
                <a:latin typeface="Georgia" pitchFamily="18" charset="0"/>
              </a:rPr>
              <a:t>x</a:t>
            </a:r>
            <a:r>
              <a:rPr lang="ru-RU" sz="1400" i="1">
                <a:latin typeface="Georgia" pitchFamily="18" charset="0"/>
              </a:rPr>
              <a:t> =</a:t>
            </a:r>
            <a:endParaRPr lang="ru-RU" sz="1400">
              <a:latin typeface="Georgia" pitchFamily="18" charset="0"/>
            </a:endParaRPr>
          </a:p>
        </p:txBody>
      </p:sp>
      <p:sp>
        <p:nvSpPr>
          <p:cNvPr id="37902" name="Text Box 12"/>
          <p:cNvSpPr txBox="1">
            <a:spLocks noChangeArrowheads="1"/>
          </p:cNvSpPr>
          <p:nvPr/>
        </p:nvSpPr>
        <p:spPr bwMode="auto">
          <a:xfrm>
            <a:off x="900113" y="1844675"/>
            <a:ext cx="5762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 i="1">
                <a:latin typeface="Georgia" pitchFamily="18" charset="0"/>
              </a:rPr>
              <a:t>x</a:t>
            </a:r>
            <a:r>
              <a:rPr lang="ru-RU" sz="1400" i="1">
                <a:latin typeface="Georgia" pitchFamily="18" charset="0"/>
              </a:rPr>
              <a:t> =</a:t>
            </a:r>
            <a:endParaRPr lang="ru-RU" sz="1400">
              <a:latin typeface="Georgia" pitchFamily="18" charset="0"/>
            </a:endParaRPr>
          </a:p>
        </p:txBody>
      </p:sp>
      <p:pic>
        <p:nvPicPr>
          <p:cNvPr id="3790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91338" y="1700213"/>
            <a:ext cx="63341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4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1773238"/>
            <a:ext cx="633412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Прямоугольник 47"/>
          <p:cNvSpPr/>
          <p:nvPr/>
        </p:nvSpPr>
        <p:spPr>
          <a:xfrm>
            <a:off x="611188" y="2997200"/>
            <a:ext cx="7777162" cy="35274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37906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28926" y="5572140"/>
            <a:ext cx="87471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/>
              <a:t>уравнение </a:t>
            </a:r>
            <a:r>
              <a:rPr lang="ru-RU" dirty="0" smtClean="0"/>
              <a:t>№3</a:t>
            </a:r>
            <a:endParaRPr lang="ru-RU" dirty="0"/>
          </a:p>
        </p:txBody>
      </p:sp>
      <p:sp>
        <p:nvSpPr>
          <p:cNvPr id="38915" name="Содержимое 2"/>
          <p:cNvSpPr>
            <a:spLocks noGrp="1"/>
          </p:cNvSpPr>
          <p:nvPr>
            <p:ph idx="1"/>
          </p:nvPr>
        </p:nvSpPr>
        <p:spPr>
          <a:xfrm>
            <a:off x="1331640" y="1417638"/>
            <a:ext cx="8229600" cy="471490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dirty="0"/>
              <a:t>              </a:t>
            </a:r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dirty="0"/>
              <a:t>              =               ;</a:t>
            </a:r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 dirty="0"/>
              <a:t>2 </a:t>
            </a:r>
            <a:r>
              <a:rPr lang="en-US" i="1" dirty="0" err="1"/>
              <a:t>mx</a:t>
            </a:r>
            <a:r>
              <a:rPr lang="ru-RU" i="1" dirty="0"/>
              <a:t> – 4 = 3 – </a:t>
            </a:r>
            <a:r>
              <a:rPr lang="en-US" i="1" dirty="0" err="1"/>
              <a:t>mx</a:t>
            </a:r>
            <a:r>
              <a:rPr lang="ru-RU" i="1" dirty="0"/>
              <a:t>; </a:t>
            </a:r>
            <a:endParaRPr lang="ru-RU" dirty="0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 dirty="0"/>
              <a:t>2 </a:t>
            </a:r>
            <a:r>
              <a:rPr lang="en-US" i="1" dirty="0" err="1"/>
              <a:t>mx</a:t>
            </a:r>
            <a:r>
              <a:rPr lang="en-US" i="1" dirty="0"/>
              <a:t> </a:t>
            </a:r>
            <a:r>
              <a:rPr lang="ru-RU" i="1" dirty="0"/>
              <a:t>+ </a:t>
            </a:r>
            <a:r>
              <a:rPr lang="en-US" i="1" dirty="0" err="1"/>
              <a:t>mx</a:t>
            </a:r>
            <a:r>
              <a:rPr lang="en-US" i="1" dirty="0"/>
              <a:t> </a:t>
            </a:r>
            <a:r>
              <a:rPr lang="ru-RU" i="1" dirty="0"/>
              <a:t>= 3 + 4;</a:t>
            </a:r>
            <a:endParaRPr lang="ru-RU" dirty="0"/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i="1" dirty="0"/>
              <a:t>3 </a:t>
            </a:r>
            <a:r>
              <a:rPr lang="en-US" i="1" dirty="0" err="1"/>
              <a:t>mx</a:t>
            </a:r>
            <a:r>
              <a:rPr lang="ru-RU" i="1" dirty="0"/>
              <a:t> = 7;</a:t>
            </a:r>
          </a:p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en-US" i="1" dirty="0"/>
              <a:t>m </a:t>
            </a:r>
            <a:r>
              <a:rPr lang="ru-RU" i="1" dirty="0"/>
              <a:t>= 0 – контрольное значение параметра.</a:t>
            </a:r>
            <a:endParaRPr lang="ru-RU" dirty="0"/>
          </a:p>
        </p:txBody>
      </p:sp>
      <p:sp>
        <p:nvSpPr>
          <p:cNvPr id="3891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8917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891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pic>
        <p:nvPicPr>
          <p:cNvPr id="3891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6237" y="2274893"/>
            <a:ext cx="103505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20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63559" y="2274893"/>
            <a:ext cx="110807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Содержимое 2"/>
          <p:cNvSpPr>
            <a:spLocks noGrp="1"/>
          </p:cNvSpPr>
          <p:nvPr>
            <p:ph idx="1"/>
          </p:nvPr>
        </p:nvSpPr>
        <p:spPr>
          <a:xfrm>
            <a:off x="468313" y="1484313"/>
            <a:ext cx="8424862" cy="4824412"/>
          </a:xfrm>
        </p:spPr>
        <p:txBody>
          <a:bodyPr/>
          <a:lstStyle/>
          <a:p>
            <a:pPr marL="596646" indent="-514350" eaLnBrk="1" hangingPunct="1">
              <a:lnSpc>
                <a:spcPct val="150000"/>
              </a:lnSpc>
              <a:buFont typeface="Georgia" pitchFamily="18" charset="0"/>
              <a:buAutoNum type="arabicParenR"/>
            </a:pPr>
            <a:r>
              <a:rPr lang="en-US" i="1" dirty="0"/>
              <a:t>1)</a:t>
            </a:r>
            <a:r>
              <a:rPr lang="ru-RU" i="1" dirty="0"/>
              <a:t>при  </a:t>
            </a:r>
            <a:r>
              <a:rPr lang="ru-RU" dirty="0"/>
              <a:t>  </a:t>
            </a:r>
            <a:r>
              <a:rPr lang="en-US" i="1" dirty="0"/>
              <a:t>m</a:t>
            </a:r>
            <a:r>
              <a:rPr lang="ru-RU" i="1" dirty="0"/>
              <a:t> = 0   уравнение примет вид  0</a:t>
            </a:r>
            <a:r>
              <a:rPr lang="en-US" i="1" dirty="0"/>
              <a:t>x</a:t>
            </a:r>
            <a:r>
              <a:rPr lang="ru-RU" i="1" dirty="0"/>
              <a:t> = 7, </a:t>
            </a:r>
            <a:endParaRPr lang="en-US" i="1" dirty="0"/>
          </a:p>
          <a:p>
            <a:pPr marL="596646" indent="-514350" eaLnBrk="1" hangingPunct="1">
              <a:lnSpc>
                <a:spcPct val="150000"/>
              </a:lnSpc>
              <a:buFont typeface="Georgia" pitchFamily="18" charset="0"/>
              <a:buAutoNum type="arabicParenR"/>
            </a:pPr>
            <a:endParaRPr lang="en-US" i="1" dirty="0"/>
          </a:p>
          <a:p>
            <a:pPr marL="596646" indent="-514350" eaLnBrk="1" hangingPunct="1">
              <a:lnSpc>
                <a:spcPct val="150000"/>
              </a:lnSpc>
              <a:buFont typeface="Georgia" pitchFamily="18" charset="0"/>
              <a:buAutoNum type="arabicParenR"/>
            </a:pPr>
            <a:r>
              <a:rPr lang="ru-RU" i="1" dirty="0"/>
              <a:t>2) при  </a:t>
            </a:r>
            <a:r>
              <a:rPr lang="en-US" i="1" dirty="0"/>
              <a:t>m</a:t>
            </a:r>
            <a:r>
              <a:rPr lang="ru-RU" i="1" dirty="0"/>
              <a:t>   0   уравнение имеет единственное решение   </a:t>
            </a:r>
            <a:r>
              <a:rPr lang="en-US" i="1" dirty="0"/>
              <a:t>x</a:t>
            </a:r>
            <a:r>
              <a:rPr lang="ru-RU" i="1" dirty="0"/>
              <a:t> =       .</a:t>
            </a:r>
            <a:endParaRPr lang="ru-RU" dirty="0"/>
          </a:p>
        </p:txBody>
      </p:sp>
      <p:sp>
        <p:nvSpPr>
          <p:cNvPr id="3993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994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99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sp>
        <p:nvSpPr>
          <p:cNvPr id="3994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pic>
        <p:nvPicPr>
          <p:cNvPr id="39944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60157" y="3949918"/>
            <a:ext cx="4318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611188" y="4437063"/>
            <a:ext cx="7483475" cy="2843212"/>
            <a:chOff x="755576" y="3717032"/>
            <a:chExt cx="7482385" cy="2843211"/>
          </a:xfrm>
        </p:grpSpPr>
        <p:grpSp>
          <p:nvGrpSpPr>
            <p:cNvPr id="3" name="Группа 18"/>
            <p:cNvGrpSpPr>
              <a:grpSpLocks/>
            </p:cNvGrpSpPr>
            <p:nvPr/>
          </p:nvGrpSpPr>
          <p:grpSpPr bwMode="auto">
            <a:xfrm>
              <a:off x="755576" y="3717032"/>
              <a:ext cx="7482385" cy="2843211"/>
              <a:chOff x="755576" y="3717032"/>
              <a:chExt cx="7482385" cy="2843211"/>
            </a:xfrm>
          </p:grpSpPr>
          <p:grpSp>
            <p:nvGrpSpPr>
              <p:cNvPr id="4" name="Группа 12"/>
              <p:cNvGrpSpPr>
                <a:grpSpLocks/>
              </p:cNvGrpSpPr>
              <p:nvPr/>
            </p:nvGrpSpPr>
            <p:grpSpPr bwMode="auto">
              <a:xfrm>
                <a:off x="755576" y="3789040"/>
                <a:ext cx="7482385" cy="2771203"/>
                <a:chOff x="1901315" y="4270496"/>
                <a:chExt cx="5128805" cy="866475"/>
              </a:xfrm>
            </p:grpSpPr>
            <p:cxnSp>
              <p:nvCxnSpPr>
                <p:cNvPr id="39956" name="AutoShape 2"/>
                <p:cNvCxnSpPr>
                  <a:cxnSpLocks noChangeShapeType="1"/>
                </p:cNvCxnSpPr>
                <p:nvPr/>
              </p:nvCxnSpPr>
              <p:spPr bwMode="auto">
                <a:xfrm flipV="1">
                  <a:off x="2051720" y="4725144"/>
                  <a:ext cx="4978400" cy="2540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</p:cxnSp>
            <p:grpSp>
              <p:nvGrpSpPr>
                <p:cNvPr id="5" name="Группа 11"/>
                <p:cNvGrpSpPr>
                  <a:grpSpLocks/>
                </p:cNvGrpSpPr>
                <p:nvPr/>
              </p:nvGrpSpPr>
              <p:grpSpPr bwMode="auto">
                <a:xfrm>
                  <a:off x="1901315" y="4270496"/>
                  <a:ext cx="5080351" cy="866475"/>
                  <a:chOff x="658972" y="6123183"/>
                  <a:chExt cx="5080351" cy="866475"/>
                </a:xfrm>
              </p:grpSpPr>
              <p:sp>
                <p:nvSpPr>
                  <p:cNvPr id="39958" name="Arc 3"/>
                  <p:cNvSpPr>
                    <a:spLocks/>
                  </p:cNvSpPr>
                  <p:nvPr/>
                </p:nvSpPr>
                <p:spPr bwMode="auto">
                  <a:xfrm rot="13332708" flipV="1">
                    <a:off x="658972" y="6123183"/>
                    <a:ext cx="2421583" cy="866475"/>
                  </a:xfrm>
                  <a:custGeom>
                    <a:avLst/>
                    <a:gdLst>
                      <a:gd name="T0" fmla="*/ 10004053 w 19847"/>
                      <a:gd name="T1" fmla="*/ 0 h 21590"/>
                      <a:gd name="T2" fmla="*/ 295463391 w 19847"/>
                      <a:gd name="T3" fmla="*/ 21046636 h 21590"/>
                      <a:gd name="T4" fmla="*/ 0 w 19847"/>
                      <a:gd name="T5" fmla="*/ 34774380 h 21590"/>
                      <a:gd name="T6" fmla="*/ 0 60000 65536"/>
                      <a:gd name="T7" fmla="*/ 0 60000 65536"/>
                      <a:gd name="T8" fmla="*/ 0 60000 65536"/>
                      <a:gd name="T9" fmla="*/ 0 w 19847"/>
                      <a:gd name="T10" fmla="*/ 0 h 21590"/>
                      <a:gd name="T11" fmla="*/ 19847 w 19847"/>
                      <a:gd name="T12" fmla="*/ 21590 h 2159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19847" h="21590" fill="none" extrusionOk="0">
                        <a:moveTo>
                          <a:pt x="671" y="0"/>
                        </a:moveTo>
                        <a:cubicBezTo>
                          <a:pt x="9059" y="261"/>
                          <a:pt x="16536" y="5356"/>
                          <a:pt x="19847" y="13066"/>
                        </a:cubicBezTo>
                      </a:path>
                      <a:path w="19847" h="21590" stroke="0" extrusionOk="0">
                        <a:moveTo>
                          <a:pt x="671" y="0"/>
                        </a:moveTo>
                        <a:cubicBezTo>
                          <a:pt x="9059" y="261"/>
                          <a:pt x="16536" y="5356"/>
                          <a:pt x="19847" y="13066"/>
                        </a:cubicBezTo>
                        <a:lnTo>
                          <a:pt x="0" y="2159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9959" name="Arc 4"/>
                  <p:cNvSpPr>
                    <a:spLocks/>
                  </p:cNvSpPr>
                  <p:nvPr/>
                </p:nvSpPr>
                <p:spPr bwMode="auto">
                  <a:xfrm rot="10577723" flipV="1">
                    <a:off x="3318025" y="6123302"/>
                    <a:ext cx="2421298" cy="706438"/>
                  </a:xfrm>
                  <a:custGeom>
                    <a:avLst/>
                    <a:gdLst>
                      <a:gd name="T0" fmla="*/ 0 w 20158"/>
                      <a:gd name="T1" fmla="*/ 2126 h 21600"/>
                      <a:gd name="T2" fmla="*/ 290836599 w 20158"/>
                      <a:gd name="T3" fmla="*/ 14065866 h 21600"/>
                      <a:gd name="T4" fmla="*/ 4039741 w 20158"/>
                      <a:gd name="T5" fmla="*/ 23104382 h 21600"/>
                      <a:gd name="T6" fmla="*/ 0 60000 65536"/>
                      <a:gd name="T7" fmla="*/ 0 60000 65536"/>
                      <a:gd name="T8" fmla="*/ 0 60000 65536"/>
                      <a:gd name="T9" fmla="*/ 0 w 20158"/>
                      <a:gd name="T10" fmla="*/ 0 h 21600"/>
                      <a:gd name="T11" fmla="*/ 20158 w 20158"/>
                      <a:gd name="T12" fmla="*/ 21600 h 21600"/>
                    </a:gdLst>
                    <a:ahLst/>
                    <a:cxnLst>
                      <a:cxn ang="T6">
                        <a:pos x="T0" y="T1"/>
                      </a:cxn>
                      <a:cxn ang="T7">
                        <a:pos x="T2" y="T3"/>
                      </a:cxn>
                      <a:cxn ang="T8">
                        <a:pos x="T4" y="T5"/>
                      </a:cxn>
                    </a:cxnLst>
                    <a:rect l="T9" t="T10" r="T11" b="T12"/>
                    <a:pathLst>
                      <a:path w="20158" h="21600" fill="none" extrusionOk="0">
                        <a:moveTo>
                          <a:pt x="-1" y="1"/>
                        </a:moveTo>
                        <a:cubicBezTo>
                          <a:pt x="93" y="0"/>
                          <a:pt x="186" y="-1"/>
                          <a:pt x="280" y="0"/>
                        </a:cubicBezTo>
                        <a:cubicBezTo>
                          <a:pt x="8943" y="0"/>
                          <a:pt x="16769" y="5176"/>
                          <a:pt x="20158" y="13149"/>
                        </a:cubicBezTo>
                      </a:path>
                      <a:path w="20158" h="21600" stroke="0" extrusionOk="0">
                        <a:moveTo>
                          <a:pt x="-1" y="1"/>
                        </a:moveTo>
                        <a:cubicBezTo>
                          <a:pt x="93" y="0"/>
                          <a:pt x="186" y="-1"/>
                          <a:pt x="280" y="0"/>
                        </a:cubicBezTo>
                        <a:cubicBezTo>
                          <a:pt x="8943" y="0"/>
                          <a:pt x="16769" y="5176"/>
                          <a:pt x="20158" y="13149"/>
                        </a:cubicBezTo>
                        <a:lnTo>
                          <a:pt x="28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  <p:pic>
            <p:nvPicPr>
              <p:cNvPr id="39955" name="Picture 5"/>
              <p:cNvPicPr>
                <a:picLocks noChangeAspect="1" noChangeArrowheads="1"/>
              </p:cNvPicPr>
              <p:nvPr/>
            </p:nvPicPr>
            <p:blipFill>
              <a:blip r:embed="rId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499991" y="3717032"/>
                <a:ext cx="241947" cy="5040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12" name="Прямая со стрелкой 11"/>
            <p:cNvCxnSpPr>
              <a:stCxn id="14" idx="2"/>
            </p:cNvCxnSpPr>
            <p:nvPr/>
          </p:nvCxnSpPr>
          <p:spPr>
            <a:xfrm>
              <a:off x="4620575" y="4221857"/>
              <a:ext cx="23810" cy="863600"/>
            </a:xfrm>
            <a:prstGeom prst="straightConnector1">
              <a:avLst/>
            </a:prstGeom>
            <a:ln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Прямоугольник 18"/>
          <p:cNvSpPr/>
          <p:nvPr/>
        </p:nvSpPr>
        <p:spPr>
          <a:xfrm>
            <a:off x="1258888" y="5157788"/>
            <a:ext cx="865187" cy="574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 err="1">
                <a:solidFill>
                  <a:schemeClr val="tx1"/>
                </a:solidFill>
              </a:rPr>
              <a:t>х</a:t>
            </a:r>
            <a:r>
              <a:rPr lang="ru-RU" dirty="0">
                <a:solidFill>
                  <a:schemeClr val="tx1"/>
                </a:solidFill>
              </a:rPr>
              <a:t> =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5724525" y="5157788"/>
            <a:ext cx="863600" cy="574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 err="1">
                <a:solidFill>
                  <a:schemeClr val="tx1"/>
                </a:solidFill>
              </a:rPr>
              <a:t>х</a:t>
            </a:r>
            <a:r>
              <a:rPr lang="ru-RU" dirty="0">
                <a:solidFill>
                  <a:schemeClr val="tx1"/>
                </a:solidFill>
              </a:rPr>
              <a:t> =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140200" y="5876925"/>
            <a:ext cx="863600" cy="576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chemeClr val="tx1"/>
                </a:solidFill>
              </a:rPr>
              <a:t>0</a:t>
            </a:r>
            <a:r>
              <a:rPr lang="ru-RU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7667625" y="5876925"/>
            <a:ext cx="865188" cy="57626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chemeClr val="tx1"/>
                </a:solidFill>
              </a:rPr>
              <a:t>к</a:t>
            </a:r>
            <a:r>
              <a:rPr lang="ru-RU" dirty="0">
                <a:solidFill>
                  <a:schemeClr val="tx1"/>
                </a:solidFill>
              </a:rPr>
              <a:t> </a:t>
            </a:r>
          </a:p>
        </p:txBody>
      </p:sp>
      <p:pic>
        <p:nvPicPr>
          <p:cNvPr id="39950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5157788"/>
            <a:ext cx="4318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5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25" y="5157788"/>
            <a:ext cx="4318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>
            <a:extLst>
              <a:ext uri="{FF2B5EF4-FFF2-40B4-BE49-F238E27FC236}">
                <a16:creationId xmlns="" xmlns:a16="http://schemas.microsoft.com/office/drawing/2014/main" id="{A50EA5B4-0FF1-43FB-80A0-F6F8EF29DFA0}"/>
              </a:ext>
            </a:extLst>
          </p:cNvPr>
          <p:cNvSpPr txBox="1"/>
          <p:nvPr/>
        </p:nvSpPr>
        <p:spPr>
          <a:xfrm>
            <a:off x="1133332" y="2269143"/>
            <a:ext cx="4572000" cy="6718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  <a:buFont typeface="Georgia" pitchFamily="18" charset="0"/>
              <a:buNone/>
            </a:pPr>
            <a:r>
              <a:rPr lang="ru-RU" sz="2800" i="1" dirty="0"/>
              <a:t>решений нет;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9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9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9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535</TotalTime>
  <Words>584</Words>
  <Application>Microsoft Office PowerPoint</Application>
  <PresentationFormat>Экран (4:3)</PresentationFormat>
  <Paragraphs>82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Солнцестояние</vt:lpstr>
      <vt:lpstr>Слайд 1</vt:lpstr>
      <vt:lpstr>Слайд 2</vt:lpstr>
      <vt:lpstr>Слайд 3</vt:lpstr>
      <vt:lpstr>Слайд 4</vt:lpstr>
      <vt:lpstr>уравнение №2</vt:lpstr>
      <vt:lpstr>Слайд 6</vt:lpstr>
      <vt:lpstr>Слайд 7</vt:lpstr>
      <vt:lpstr>уравнение №3</vt:lpstr>
      <vt:lpstr>Слайд 9</vt:lpstr>
      <vt:lpstr>Слайд 10</vt:lpstr>
      <vt:lpstr>Слайд 11</vt:lpstr>
      <vt:lpstr>Алгоритм решения линейных уравнений с параметром аналитическим способом</vt:lpstr>
      <vt:lpstr>Для тех, кто хочет знать больше, т.е. это тоже домашние уравнения для нас всех!!!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Линейная функция.       Понятие параметра. </dc:title>
  <dc:creator>Григорий Ошихмина</dc:creator>
  <cp:lastModifiedBy>Елена Жалыбина</cp:lastModifiedBy>
  <cp:revision>64</cp:revision>
  <dcterms:created xsi:type="dcterms:W3CDTF">2014-11-25T12:24:25Z</dcterms:created>
  <dcterms:modified xsi:type="dcterms:W3CDTF">2020-09-08T18:06:36Z</dcterms:modified>
</cp:coreProperties>
</file>