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1"/>
  </p:sldMasterIdLst>
  <p:sldIdLst>
    <p:sldId id="258" r:id="rId2"/>
    <p:sldId id="338" r:id="rId3"/>
    <p:sldId id="339" r:id="rId4"/>
    <p:sldId id="341" r:id="rId5"/>
    <p:sldId id="342" r:id="rId6"/>
    <p:sldId id="340" r:id="rId7"/>
    <p:sldId id="343" r:id="rId8"/>
    <p:sldId id="324" r:id="rId9"/>
    <p:sldId id="325" r:id="rId10"/>
    <p:sldId id="327" r:id="rId11"/>
    <p:sldId id="334" r:id="rId12"/>
    <p:sldId id="377" r:id="rId13"/>
    <p:sldId id="363" r:id="rId14"/>
    <p:sldId id="332" r:id="rId15"/>
    <p:sldId id="333" r:id="rId16"/>
    <p:sldId id="371" r:id="rId17"/>
    <p:sldId id="354" r:id="rId18"/>
    <p:sldId id="262" r:id="rId19"/>
    <p:sldId id="263" r:id="rId20"/>
    <p:sldId id="266" r:id="rId21"/>
    <p:sldId id="269" r:id="rId22"/>
    <p:sldId id="281" r:id="rId23"/>
    <p:sldId id="305" r:id="rId24"/>
    <p:sldId id="301" r:id="rId25"/>
    <p:sldId id="379" r:id="rId2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0099"/>
    <a:srgbClr val="0000FF"/>
    <a:srgbClr val="FF00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074" autoAdjust="0"/>
    <p:restoredTop sz="94893" autoAdjust="0"/>
  </p:normalViewPr>
  <p:slideViewPr>
    <p:cSldViewPr>
      <p:cViewPr>
        <p:scale>
          <a:sx n="69" d="100"/>
          <a:sy n="69" d="100"/>
        </p:scale>
        <p:origin x="-2124" y="-9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6E233-6158-4B46-B780-F1F46709F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6D0459-FF02-4916-B9E7-A6B7A2BF59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4D0EE5-3C94-44E0-918E-2FBA1B9F44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117CC5-427C-493E-BCEC-6E9EB2A7B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B605D-C6D8-40AD-86C1-74D80CA905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64C041-0CBD-4D41-9DC2-4738D2026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21A720-5F6F-4AAE-8DD4-2EDE72C68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2E3038-2DEE-408F-8261-5A632F3735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EC888-FB86-4C2E-AF75-FA7EAC876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84EF6-FA69-4A48-8720-15AD56FD6C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620D6-6632-47F4-87D5-E628AB72F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 smtClean="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6AB03D53-F1E7-4691-88D2-8F9C45DE10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53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w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5" name="Rectangle 7"/>
          <p:cNvSpPr>
            <a:spLocks noChangeArrowheads="1"/>
          </p:cNvSpPr>
          <p:nvPr/>
        </p:nvSpPr>
        <p:spPr bwMode="auto">
          <a:xfrm>
            <a:off x="1752600" y="152400"/>
            <a:ext cx="6019800" cy="204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8000" b="0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Гимнастика</a:t>
            </a:r>
            <a:br>
              <a:rPr lang="ru-RU" sz="8000" b="0" i="1" dirty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</a:br>
            <a:endParaRPr lang="ru-RU" sz="4800" b="0" i="1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pic>
        <p:nvPicPr>
          <p:cNvPr id="3075" name="Picture 8" descr="bd2065-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1905000"/>
            <a:ext cx="54102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6"/>
          <p:cNvSpPr>
            <a:spLocks noChangeArrowheads="1"/>
          </p:cNvSpPr>
          <p:nvPr/>
        </p:nvSpPr>
        <p:spPr bwMode="auto">
          <a:xfrm>
            <a:off x="0" y="1447800"/>
            <a:ext cx="9144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Выполняются с разбега толчком двумя ногами о гимнастический мостик и обязательно с опорой руками о снаряд (конь, козел, гимнастический стол).</a:t>
            </a:r>
          </a:p>
        </p:txBody>
      </p:sp>
      <p:sp>
        <p:nvSpPr>
          <p:cNvPr id="24579" name="Rectangle 7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0" i="1" smtClean="0">
                <a:solidFill>
                  <a:schemeClr val="hlink"/>
                </a:solidFill>
                <a:effectLst/>
              </a:rPr>
              <a:t>ОПОРНЫЕ ПРЫЖКИ</a:t>
            </a:r>
          </a:p>
        </p:txBody>
      </p:sp>
      <p:pic>
        <p:nvPicPr>
          <p:cNvPr id="12292" name="Picture 8" descr="856345-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3048000"/>
            <a:ext cx="4953000" cy="327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ChangeArrowheads="1"/>
          </p:cNvSpPr>
          <p:nvPr/>
        </p:nvSpPr>
        <p:spPr bwMode="auto">
          <a:xfrm>
            <a:off x="5257800" y="4495800"/>
            <a:ext cx="2743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200">
                <a:solidFill>
                  <a:schemeClr val="hlink"/>
                </a:solidFill>
              </a:rPr>
              <a:t>Группировка</a:t>
            </a:r>
          </a:p>
        </p:txBody>
      </p:sp>
      <p:pic>
        <p:nvPicPr>
          <p:cNvPr id="1331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590800"/>
            <a:ext cx="3962400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2590800"/>
            <a:ext cx="2819400" cy="163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Rectangle 13"/>
          <p:cNvSpPr>
            <a:spLocks noChangeArrowheads="1"/>
          </p:cNvSpPr>
          <p:nvPr/>
        </p:nvSpPr>
        <p:spPr bwMode="auto">
          <a:xfrm>
            <a:off x="457200" y="381000"/>
            <a:ext cx="8534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hlink"/>
                </a:solidFill>
              </a:rPr>
              <a:t>В  комплексной  программе  физического  воспитания  учащихся общеобразовательной  школы  большое  внимание  уделяется освоению  сравнительно  несложных  акробатических  упражнений.</a:t>
            </a:r>
          </a:p>
        </p:txBody>
      </p:sp>
      <p:sp>
        <p:nvSpPr>
          <p:cNvPr id="13318" name="Rectangle 15"/>
          <p:cNvSpPr>
            <a:spLocks noChangeArrowheads="1"/>
          </p:cNvSpPr>
          <p:nvPr/>
        </p:nvSpPr>
        <p:spPr bwMode="auto">
          <a:xfrm>
            <a:off x="838200" y="4419600"/>
            <a:ext cx="20351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sz="3200">
                <a:solidFill>
                  <a:schemeClr val="hlink"/>
                </a:solidFill>
              </a:rPr>
              <a:t>Перекаты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1524000"/>
            <a:ext cx="41148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4191000"/>
            <a:ext cx="3124200" cy="226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447800"/>
            <a:ext cx="3886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8"/>
          <p:cNvSpPr>
            <a:spLocks noChangeArrowheads="1"/>
          </p:cNvSpPr>
          <p:nvPr/>
        </p:nvSpPr>
        <p:spPr bwMode="auto">
          <a:xfrm>
            <a:off x="533400" y="228600"/>
            <a:ext cx="80772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/>
              <a:t>Кувырков вперед и назад</a:t>
            </a:r>
          </a:p>
        </p:txBody>
      </p:sp>
      <p:sp>
        <p:nvSpPr>
          <p:cNvPr id="14342" name="Прямоугольник 5"/>
          <p:cNvSpPr>
            <a:spLocks noChangeArrowheads="1"/>
          </p:cNvSpPr>
          <p:nvPr/>
        </p:nvSpPr>
        <p:spPr bwMode="auto">
          <a:xfrm>
            <a:off x="6400800" y="5029200"/>
            <a:ext cx="2286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solidFill>
                  <a:srgbClr val="FFFFFF"/>
                </a:solidFill>
              </a:rPr>
              <a:t>Стойки на лопатках.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ChangeArrowheads="1"/>
          </p:cNvSpPr>
          <p:nvPr/>
        </p:nvSpPr>
        <p:spPr bwMode="auto">
          <a:xfrm>
            <a:off x="457200" y="381000"/>
            <a:ext cx="3536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solidFill>
                  <a:schemeClr val="hlink"/>
                </a:solidFill>
              </a:rPr>
              <a:t>ОПОРНЫЕ ПРЫЖКИ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381000" y="1143000"/>
            <a:ext cx="8458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0"/>
              <a:t>Прыгнуть, согнув ноги, вскок в упор присев и соскок прогибаясь с козла в ширину на высоте </a:t>
            </a:r>
            <a:r>
              <a:rPr lang="ru-RU" sz="2800"/>
              <a:t>80-100 </a:t>
            </a:r>
            <a:r>
              <a:rPr lang="ru-RU" sz="2800" b="0"/>
              <a:t>см.</a:t>
            </a:r>
          </a:p>
        </p:txBody>
      </p:sp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2"/>
          <a:srcRect b="7166"/>
          <a:stretch>
            <a:fillRect/>
          </a:stretch>
        </p:blipFill>
        <p:spPr bwMode="auto">
          <a:xfrm>
            <a:off x="1371600" y="3200400"/>
            <a:ext cx="65722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1219200"/>
            <a:ext cx="2789238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5"/>
          <p:cNvSpPr>
            <a:spLocks noChangeArrowheads="1"/>
          </p:cNvSpPr>
          <p:nvPr/>
        </p:nvSpPr>
        <p:spPr bwMode="auto">
          <a:xfrm>
            <a:off x="304800" y="319088"/>
            <a:ext cx="8269288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>
                <a:solidFill>
                  <a:schemeClr val="hlink"/>
                </a:solidFill>
              </a:rPr>
              <a:t>Лазанье в два приема</a:t>
            </a:r>
            <a:r>
              <a:rPr lang="ru-RU"/>
              <a:t> - </a:t>
            </a:r>
            <a:r>
              <a:rPr lang="ru-RU" sz="2800" b="0"/>
              <a:t>основной способ лазанья по вертикальному канату.</a:t>
            </a:r>
          </a:p>
          <a:p>
            <a:endParaRPr lang="ru-RU" sz="2800" b="0"/>
          </a:p>
          <a:p>
            <a:r>
              <a:rPr lang="ru-RU" b="0"/>
              <a:t> </a:t>
            </a:r>
          </a:p>
        </p:txBody>
      </p:sp>
      <p:sp>
        <p:nvSpPr>
          <p:cNvPr id="16388" name="Rectangle 7"/>
          <p:cNvSpPr>
            <a:spLocks noChangeArrowheads="1"/>
          </p:cNvSpPr>
          <p:nvPr/>
        </p:nvSpPr>
        <p:spPr bwMode="auto">
          <a:xfrm>
            <a:off x="228600" y="1828800"/>
            <a:ext cx="5638800" cy="393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0"/>
              <a:t>Для этого из виса стоя надо захватить  канат правой рукой вверху, левой на уровне подбородка. Сгибая ноги вперед, захватить ими канат. Затем, выпрямляя ноги и сгибая правую руку, встать на канате, перехватив одновременно левую руку вверх. Далее движения повторяются.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457200"/>
            <a:ext cx="3581400" cy="353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4267200" y="1524000"/>
            <a:ext cx="45720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>
                <a:solidFill>
                  <a:schemeClr val="hlink"/>
                </a:solidFill>
              </a:rPr>
              <a:t>Спускаясь по канату, нельзя соскальзывать.</a:t>
            </a:r>
          </a:p>
        </p:txBody>
      </p:sp>
      <p:sp>
        <p:nvSpPr>
          <p:cNvPr id="17412" name="WordArt 6"/>
          <p:cNvSpPr>
            <a:spLocks noChangeArrowheads="1" noChangeShapeType="1" noTextEdit="1"/>
          </p:cNvSpPr>
          <p:nvPr/>
        </p:nvSpPr>
        <p:spPr bwMode="auto">
          <a:xfrm>
            <a:off x="457200" y="4495800"/>
            <a:ext cx="83820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chemeClr val="hlink"/>
                </a:solidFill>
                <a:latin typeface="+mj-lt"/>
                <a:ea typeface="+mj-lt"/>
                <a:cs typeface="+mj-lt"/>
              </a:rPr>
              <a:t>Удерживать канат надо ступнями, а не коленями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1295400" y="228600"/>
            <a:ext cx="7010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hlink"/>
                </a:solidFill>
              </a:rPr>
              <a:t>Из стойки ноги врозь наклоном назад «мост» с помощью</a:t>
            </a:r>
          </a:p>
        </p:txBody>
      </p:sp>
      <p:sp>
        <p:nvSpPr>
          <p:cNvPr id="18435" name="Rectangle 7"/>
          <p:cNvSpPr>
            <a:spLocks noChangeArrowheads="1"/>
          </p:cNvSpPr>
          <p:nvPr/>
        </p:nvSpPr>
        <p:spPr bwMode="auto">
          <a:xfrm>
            <a:off x="457200" y="1905000"/>
            <a:ext cx="38862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hlink"/>
                </a:solidFill>
              </a:rPr>
              <a:t>Техника выполнения.</a:t>
            </a:r>
            <a:r>
              <a:rPr lang="ru-RU" sz="2800"/>
              <a:t> </a:t>
            </a:r>
            <a:r>
              <a:rPr lang="ru-RU" sz="2800" b="0"/>
              <a:t>Выполняется из стойки ноги врозь, руки вверх. Наклоняясь назад, подать таз вперед и медленно опуститься в положение «мост». При опускании голову наклонить назад до отказа (рис.)</a:t>
            </a:r>
          </a:p>
        </p:txBody>
      </p:sp>
      <p:pic>
        <p:nvPicPr>
          <p:cNvPr id="18436" name="Picture 8"/>
          <p:cNvPicPr>
            <a:picLocks noChangeAspect="1" noChangeArrowheads="1"/>
          </p:cNvPicPr>
          <p:nvPr/>
        </p:nvPicPr>
        <p:blipFill>
          <a:blip r:embed="rId2"/>
          <a:srcRect b="6818"/>
          <a:stretch>
            <a:fillRect/>
          </a:stretch>
        </p:blipFill>
        <p:spPr bwMode="auto">
          <a:xfrm>
            <a:off x="4648200" y="2514600"/>
            <a:ext cx="4267200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33400" y="381000"/>
            <a:ext cx="7772400" cy="762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smtClean="0">
                <a:solidFill>
                  <a:schemeClr val="hlink"/>
                </a:solidFill>
                <a:effectLst/>
              </a:rPr>
              <a:t>Кувырок вперед в стойку на лопатках</a:t>
            </a:r>
          </a:p>
        </p:txBody>
      </p:sp>
      <p:sp>
        <p:nvSpPr>
          <p:cNvPr id="5529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295400"/>
            <a:ext cx="8534400" cy="2133600"/>
          </a:xfrm>
        </p:spPr>
        <p:txBody>
          <a:bodyPr>
            <a:normAutofit fontScale="92500"/>
          </a:bodyPr>
          <a:lstStyle/>
          <a:p>
            <a:pPr algn="l" fontAlgn="auto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smtClean="0">
                <a:solidFill>
                  <a:schemeClr val="hlink"/>
                </a:solidFill>
              </a:rPr>
              <a:t>Техника выполнения.</a:t>
            </a:r>
            <a:r>
              <a:rPr lang="ru-RU" b="1" smtClean="0"/>
              <a:t> </a:t>
            </a:r>
            <a:r>
              <a:rPr lang="ru-RU" smtClean="0"/>
              <a:t>Из упора присев или упора стоя на коленях, разгибая ноги, согнуться в тазобедренных суставах и, наклоняя голову на грудь, опуститься на шею и лопатки. Далее, не отрывая носки от пола, подставляя руки под спину, поднять ноги в стойку на лопатках, перекатом вперед в группировке встать (рис.)</a:t>
            </a:r>
          </a:p>
        </p:txBody>
      </p:sp>
      <p:pic>
        <p:nvPicPr>
          <p:cNvPr id="1946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695700"/>
            <a:ext cx="57912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304800"/>
            <a:ext cx="8458200" cy="6248400"/>
          </a:xfrm>
        </p:spPr>
        <p:txBody>
          <a:bodyPr/>
          <a:lstStyle/>
          <a:p>
            <a:r>
              <a:rPr lang="ru-RU" sz="2400" b="1" smtClean="0"/>
              <a:t>Подъем в сед ноги врозь. </a:t>
            </a:r>
            <a:r>
              <a:rPr lang="ru-RU" sz="2400" smtClean="0"/>
              <a:t>Упор согнувшись на брусьях учащийся принимает после размахивания в упоре на руках.</a:t>
            </a:r>
            <a:endParaRPr lang="ru-RU" sz="2400" b="1" smtClean="0"/>
          </a:p>
          <a:p>
            <a:r>
              <a:rPr lang="ru-RU" sz="2400" b="1" smtClean="0"/>
              <a:t>Подъем разгибом в сед ноги врозь </a:t>
            </a:r>
            <a:r>
              <a:rPr lang="ru-RU" sz="2400" smtClean="0"/>
              <a:t>(см.рисунок) выполняется, энергично разгибаясь в тазобедренных суставах вперед-вверх (под углом 45-60°) (см.рис-А</a:t>
            </a:r>
            <a:r>
              <a:rPr lang="ru-RU" sz="2400" i="1" smtClean="0"/>
              <a:t>), </a:t>
            </a:r>
            <a:r>
              <a:rPr lang="ru-RU" sz="2400" smtClean="0"/>
              <a:t>разводя ноги в стороны и опуская их в сед ноги врозь (см.рис-</a:t>
            </a:r>
            <a:r>
              <a:rPr lang="ru-RU" sz="2400" i="1" smtClean="0"/>
              <a:t>Б).</a:t>
            </a:r>
            <a:endParaRPr lang="ru-RU" sz="2400" b="1" smtClean="0"/>
          </a:p>
        </p:txBody>
      </p:sp>
      <p:pic>
        <p:nvPicPr>
          <p:cNvPr id="20483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3048000"/>
            <a:ext cx="5334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3352800" y="304800"/>
            <a:ext cx="5334000" cy="5821363"/>
          </a:xfrm>
        </p:spPr>
        <p:txBody>
          <a:bodyPr>
            <a:normAutofit lnSpcReduction="10000"/>
          </a:bodyPr>
          <a:lstStyle/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2400" b="1" smtClean="0"/>
              <a:t>   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" pitchFamily="2" charset="2"/>
              <a:buNone/>
              <a:defRPr/>
            </a:pPr>
            <a:r>
              <a:rPr lang="ru-RU" sz="2400" b="1" smtClean="0"/>
              <a:t>    Подъем завесом вне. </a:t>
            </a:r>
            <a:r>
              <a:rPr lang="ru-RU" sz="2400" smtClean="0"/>
              <a:t>Махом вперед, пройдя вертикаль, начать сгибаться в </a:t>
            </a:r>
            <a:r>
              <a:rPr lang="ru-RU" sz="2400" i="1" smtClean="0"/>
              <a:t> </a:t>
            </a:r>
            <a:r>
              <a:rPr lang="ru-RU" sz="2400" smtClean="0"/>
              <a:t>тазобедренных суставах, чтобы к окончанию маха вперед носки ног находились близко от грифа перекладины. С началом маха назад быстро перемахнуть одну ногу за перекладину (рис. </a:t>
            </a:r>
            <a:r>
              <a:rPr lang="ru-RU" sz="2400" i="1" smtClean="0"/>
              <a:t>а) </a:t>
            </a:r>
            <a:r>
              <a:rPr lang="ru-RU" sz="2400" smtClean="0"/>
              <a:t>и согнуть ее в коленном суставе. Одновременно энергично разогнуть другую ногу в тазобедренном суставе. Далее, надавливая руками на перекладину и стремясь прижать прямые руки к телу, выйти в упор (рис. б).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0"/>
            <a:ext cx="275113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304800" y="228600"/>
            <a:ext cx="853440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0"/>
              <a:t>Впервые термин «гимнастика» появился у древних греков (эллинов) в </a:t>
            </a:r>
            <a:r>
              <a:rPr lang="en-US" sz="3600" b="0"/>
              <a:t>VIII </a:t>
            </a:r>
            <a:r>
              <a:rPr lang="ru-RU" sz="3600" b="0"/>
              <a:t>в. до н. э. Занятия физическими упражнениями они проводили в специальных заведениях - гимнасиях. В те времена гимнастика включала в себя все известные в античную эпоху физические упражнения (то, что мы теперь относим к легкой атлетике, тяжелой атлетике, борьбе, фехтованию, гребле), а также акробатику, игры с мячом, танцы.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ChangeArrowheads="1"/>
          </p:cNvSpPr>
          <p:nvPr/>
        </p:nvSpPr>
        <p:spPr bwMode="auto">
          <a:xfrm>
            <a:off x="4800600" y="33338"/>
            <a:ext cx="3803650" cy="374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Из виса присев на нижней жерди махом одной и толчком другой вис прогнувшись на верхней жерди </a:t>
            </a:r>
            <a:r>
              <a:rPr lang="ru-RU" b="0"/>
              <a:t>(рис.) Встав под верхнюю жердь лицом к нижней, взяться руками за верхнюю жердь и, оттолкнувшись ногами, поставить их на нижнюю. </a:t>
            </a:r>
          </a:p>
        </p:txBody>
      </p:sp>
      <p:pic>
        <p:nvPicPr>
          <p:cNvPr id="2253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04800"/>
            <a:ext cx="426720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6"/>
          <p:cNvSpPr>
            <a:spLocks noChangeArrowheads="1"/>
          </p:cNvSpPr>
          <p:nvPr/>
        </p:nvSpPr>
        <p:spPr bwMode="auto">
          <a:xfrm>
            <a:off x="228600" y="3886200"/>
            <a:ext cx="86868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0"/>
              <a:t>Это положение и называется </a:t>
            </a:r>
            <a:r>
              <a:rPr lang="ru-RU" b="0" i="1" u="sng"/>
              <a:t>вис присев на нижней жерди.</a:t>
            </a:r>
            <a:r>
              <a:rPr lang="ru-RU" b="0" i="1"/>
              <a:t> </a:t>
            </a:r>
            <a:r>
              <a:rPr lang="ru-RU" b="0"/>
              <a:t>Далее, сделав мах одной ногой вперед, а другой почти одновременно слегка оттолкнувшись от нижней жерди, перейти в вис на руках (головой вниз) Зафиксировав это положение, слегка прогнуться в тазобедренных суставах. При этом бедра будут плотно касаться жерди. Через несколько секунд, опуская ноги, принять и. п.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228600" y="563563"/>
            <a:ext cx="8534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/>
              <a:t>Стойка на голове и руках </a:t>
            </a:r>
            <a:r>
              <a:rPr lang="ru-RU" b="0"/>
              <a:t>(рис.). Выполняется толчком двух ног из упора присев. И. п. - упор присев, голова лобно-теменной частью опирается о гимнастический мат. Оттолкнуться ногами и, помогая руками, выйти в стойку на голове. Выпрямить ноги.</a:t>
            </a:r>
          </a:p>
        </p:txBody>
      </p:sp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2438400"/>
            <a:ext cx="6019800" cy="407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4"/>
          <p:cNvSpPr>
            <a:spLocks noChangeArrowheads="1"/>
          </p:cNvSpPr>
          <p:nvPr/>
        </p:nvSpPr>
        <p:spPr bwMode="auto">
          <a:xfrm>
            <a:off x="304800" y="457200"/>
            <a:ext cx="838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Подъем силой</a:t>
            </a:r>
          </a:p>
          <a:p>
            <a:r>
              <a:rPr lang="ru-RU" b="0"/>
              <a:t> Из виса подтянуться, слегка сгибаясь в тазобедренных суставах. В конце подтягивания без остановки быстро перевести одну руку в упор локтем вперед. Далее, не задерживаясь, подавая плечи вперед, перевести в упор вторую руку, разогнуть руки и выйти в упор.</a:t>
            </a:r>
            <a:endParaRPr lang="ru-RU" sz="6000" b="0"/>
          </a:p>
        </p:txBody>
      </p:sp>
      <p:pic>
        <p:nvPicPr>
          <p:cNvPr id="2457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2743200"/>
            <a:ext cx="4114800" cy="354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066800"/>
            <a:ext cx="176053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2057400"/>
            <a:ext cx="6019800" cy="389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Rectangle 6"/>
          <p:cNvSpPr>
            <a:spLocks noChangeArrowheads="1"/>
          </p:cNvSpPr>
          <p:nvPr/>
        </p:nvSpPr>
        <p:spPr bwMode="auto">
          <a:xfrm>
            <a:off x="2895600" y="822325"/>
            <a:ext cx="5105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>
                <a:solidFill>
                  <a:schemeClr val="hlink"/>
                </a:solidFill>
              </a:rPr>
              <a:t>Подъем в упор силой.</a:t>
            </a:r>
            <a:r>
              <a:rPr lang="ru-RU" b="0">
                <a:solidFill>
                  <a:schemeClr val="hlink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ChangeArrowheads="1"/>
          </p:cNvSpPr>
          <p:nvPr/>
        </p:nvSpPr>
        <p:spPr bwMode="auto">
          <a:xfrm>
            <a:off x="304800" y="228600"/>
            <a:ext cx="739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>
                <a:solidFill>
                  <a:schemeClr val="hlink"/>
                </a:solidFill>
              </a:rPr>
              <a:t>Стойка на плечах из седа ноги врозь.</a:t>
            </a:r>
            <a:r>
              <a:rPr lang="ru-RU"/>
              <a:t> </a:t>
            </a:r>
            <a:endParaRPr lang="ru-RU" b="0"/>
          </a:p>
        </p:txBody>
      </p:sp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3657600"/>
            <a:ext cx="48768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6"/>
          <p:cNvSpPr>
            <a:spLocks noChangeArrowheads="1"/>
          </p:cNvSpPr>
          <p:nvPr/>
        </p:nvSpPr>
        <p:spPr bwMode="auto">
          <a:xfrm>
            <a:off x="381000" y="838200"/>
            <a:ext cx="83820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0"/>
              <a:t>Техника выполнения. Из седа ноги врозь перехватом рук впереди  ближе  к  бедрам,  наклоняясь  вперед  и  сгибая руки,  силой поднять таз, поставить плечи на жерди, локти развести в стороны. Подтягивая ноги по жердям, поставить в вертикальное положение туловище, после чего разогнуться в тазобедренных суставах и выйти  в  стойку  на  плечах.  Голова  слегка наклонена  назад, смотреть вниз на пол.</a:t>
            </a:r>
          </a:p>
          <a:p>
            <a:r>
              <a:rPr lang="ru-RU" b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ChangeArrowheads="1"/>
          </p:cNvSpPr>
          <p:nvPr/>
        </p:nvSpPr>
        <p:spPr bwMode="auto">
          <a:xfrm>
            <a:off x="457200" y="304800"/>
            <a:ext cx="8458200" cy="2387600"/>
          </a:xfrm>
          <a:prstGeom prst="rect">
            <a:avLst/>
          </a:prstGeom>
          <a:noFill/>
          <a:ln w="9525">
            <a:solidFill>
              <a:srgbClr val="00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0"/>
              <a:t>В настоящее время гимнастика включает в себя </a:t>
            </a:r>
            <a:r>
              <a:rPr lang="ru-RU" sz="3000" b="0">
                <a:solidFill>
                  <a:srgbClr val="002060"/>
                </a:solidFill>
              </a:rPr>
              <a:t>основную гимнастику</a:t>
            </a:r>
            <a:r>
              <a:rPr lang="ru-RU" sz="3000" b="0"/>
              <a:t>, которой занимаются во всех учебных заведениях и в армии; спортивные виды гимнастики — </a:t>
            </a:r>
            <a:r>
              <a:rPr lang="ru-RU" sz="3000" b="0">
                <a:solidFill>
                  <a:srgbClr val="002060"/>
                </a:solidFill>
              </a:rPr>
              <a:t>спортивная гимнастика, художественная гимнастика, аэробика, акробатика</a:t>
            </a:r>
            <a:r>
              <a:rPr lang="ru-RU" sz="3000" b="0"/>
              <a:t>.</a:t>
            </a:r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72200" y="2819400"/>
            <a:ext cx="23622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819400"/>
            <a:ext cx="2286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5200" y="3581400"/>
            <a:ext cx="2224088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ChangeArrowheads="1"/>
          </p:cNvSpPr>
          <p:nvPr/>
        </p:nvSpPr>
        <p:spPr bwMode="auto">
          <a:xfrm>
            <a:off x="228600" y="279400"/>
            <a:ext cx="86868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hlink"/>
                </a:solidFill>
              </a:rPr>
              <a:t>Основная гимнастика</a:t>
            </a:r>
            <a:r>
              <a:rPr lang="ru-RU" sz="2800"/>
              <a:t> </a:t>
            </a:r>
            <a:r>
              <a:rPr lang="ru-RU" sz="2800" b="0"/>
              <a:t>— это строевые и общеразвивающие упражнения, упражнения на снарядах, прыжки и акробатические упражнения.</a:t>
            </a:r>
          </a:p>
          <a:p>
            <a:pPr algn="ctr"/>
            <a:r>
              <a:rPr lang="ru-RU" sz="2800">
                <a:solidFill>
                  <a:schemeClr val="hlink"/>
                </a:solidFill>
              </a:rPr>
              <a:t>Спортивная гимнастика</a:t>
            </a:r>
            <a:r>
              <a:rPr lang="ru-RU" sz="2800"/>
              <a:t> </a:t>
            </a:r>
            <a:r>
              <a:rPr lang="ru-RU" sz="2800" b="0"/>
              <a:t>включает в себя женское многоборье (опорный прыжок, брусья разновысокие, бревно, вольные упражнений) и мужское многоборье (конь с ручками, кольца, перекладина, вольные упражнения, брусья параллельные, опорный прыжок).</a:t>
            </a:r>
          </a:p>
        </p:txBody>
      </p:sp>
      <p:pic>
        <p:nvPicPr>
          <p:cNvPr id="6147" name="Picture 6" descr="http://sportgymrus.ru/wp-content/gallery/vot-takaya-ona-shkola-sergeya-horohordina/IMG_946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4267200"/>
            <a:ext cx="324167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8" descr="https://cdn1.img.rsport.ru/images/92610/36/9261036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8200" y="4191000"/>
            <a:ext cx="4024313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3733800" y="457200"/>
            <a:ext cx="48768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hlink"/>
                </a:solidFill>
              </a:rPr>
              <a:t>Художественная гимнастика</a:t>
            </a:r>
            <a:r>
              <a:rPr lang="ru-RU" sz="2800"/>
              <a:t> </a:t>
            </a:r>
            <a:r>
              <a:rPr lang="ru-RU" sz="2800" b="0"/>
              <a:t>- это женский олимпийский вид спорта. В нее входят упражнения танцевального характера с предметами (мячом, обручем, булавами, скакалкой, лентой)</a:t>
            </a:r>
          </a:p>
          <a:p>
            <a:pPr algn="ctr"/>
            <a:r>
              <a:rPr lang="ru-RU" sz="2800">
                <a:solidFill>
                  <a:schemeClr val="hlink"/>
                </a:solidFill>
              </a:rPr>
              <a:t>Спортивная акробатика</a:t>
            </a:r>
            <a:r>
              <a:rPr lang="ru-RU" sz="2800"/>
              <a:t> </a:t>
            </a:r>
            <a:r>
              <a:rPr lang="ru-RU" sz="2800" b="0"/>
              <a:t>включает четыре группы упражнений: акробатические прыжки, парные (мужские и смешанные) и групповые упражнения.</a:t>
            </a:r>
          </a:p>
        </p:txBody>
      </p:sp>
      <p:pic>
        <p:nvPicPr>
          <p:cNvPr id="7171" name="Picture 6" descr="http://kolibristar.ru/wp-content/uploads/2015/10/2009-1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09600"/>
            <a:ext cx="3556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4038600"/>
            <a:ext cx="13716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25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Rectangle 11"/>
          <p:cNvSpPr>
            <a:spLocks noChangeArrowheads="1"/>
          </p:cNvSpPr>
          <p:nvPr/>
        </p:nvSpPr>
        <p:spPr bwMode="auto">
          <a:xfrm>
            <a:off x="304800" y="1752600"/>
            <a:ext cx="6629400" cy="4848225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0"/>
              <a:t>1.  Не выполнять самостоятельно сложных упражнений, требующих страховки.</a:t>
            </a:r>
          </a:p>
          <a:p>
            <a:r>
              <a:rPr lang="ru-RU" b="0"/>
              <a:t>2.  При изучении отдельных упражнений соблюдать строгую последовательность, изложенную в учебнике.</a:t>
            </a:r>
          </a:p>
          <a:p>
            <a:r>
              <a:rPr lang="ru-RU" b="0"/>
              <a:t>3.  Нельзя заниматься на снаряде, под которым нет матов.</a:t>
            </a:r>
          </a:p>
          <a:p>
            <a:r>
              <a:rPr lang="ru-RU" b="0"/>
              <a:t>4.  Маты должны лежать плотно друг к другу.</a:t>
            </a:r>
          </a:p>
          <a:p>
            <a:r>
              <a:rPr lang="ru-RU" b="0"/>
              <a:t>5.  Приземляться нужно на середину одного из матов.</a:t>
            </a:r>
          </a:p>
          <a:p>
            <a:r>
              <a:rPr lang="ru-RU" b="0"/>
              <a:t>6.  Нельзя заниматься на неисправных или незакрепленных снарядах.</a:t>
            </a:r>
          </a:p>
          <a:p>
            <a:endParaRPr lang="ru-RU" b="0"/>
          </a:p>
        </p:txBody>
      </p:sp>
      <p:sp>
        <p:nvSpPr>
          <p:cNvPr id="8197" name="Rectangle 12"/>
          <p:cNvSpPr>
            <a:spLocks noChangeArrowheads="1"/>
          </p:cNvSpPr>
          <p:nvPr/>
        </p:nvSpPr>
        <p:spPr bwMode="auto">
          <a:xfrm>
            <a:off x="304800" y="228600"/>
            <a:ext cx="8610600" cy="1382713"/>
          </a:xfrm>
          <a:prstGeom prst="rect">
            <a:avLst/>
          </a:prstGeom>
          <a:noFill/>
          <a:ln w="9525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0"/>
              <a:t>Во время занятий гимнастическими упражнениями необходимо соблюдать </a:t>
            </a:r>
            <a:r>
              <a:rPr lang="ru-RU" sz="2800">
                <a:solidFill>
                  <a:schemeClr val="hlink"/>
                </a:solidFill>
              </a:rPr>
              <a:t>правила техники безопасности и страховки.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5"/>
          <p:cNvSpPr>
            <a:spLocks noChangeArrowheads="1" noChangeShapeType="1" noTextEdit="1"/>
          </p:cNvSpPr>
          <p:nvPr/>
        </p:nvSpPr>
        <p:spPr bwMode="auto">
          <a:xfrm>
            <a:off x="304800" y="457200"/>
            <a:ext cx="8458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Техника выполнения гимнастических упражнений</a:t>
            </a:r>
          </a:p>
        </p:txBody>
      </p:sp>
      <p:sp>
        <p:nvSpPr>
          <p:cNvPr id="9219" name="Rectangle 6"/>
          <p:cNvSpPr>
            <a:spLocks noChangeArrowheads="1"/>
          </p:cNvSpPr>
          <p:nvPr/>
        </p:nvSpPr>
        <p:spPr bwMode="auto">
          <a:xfrm>
            <a:off x="0" y="1524000"/>
            <a:ext cx="91440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solidFill>
                  <a:schemeClr val="hlink"/>
                </a:solidFill>
              </a:rPr>
              <a:t>Строевые  упражнения</a:t>
            </a:r>
            <a:r>
              <a:rPr lang="ru-RU"/>
              <a:t> —  двигательные  действия  учащихся, выполняемые  одновременно  всем  классом,  группами  учащихся или  отдельными  учениками.  С  помощью  строевых  упражнений решаются  задачи формирования  навыков  коллективных  действий (в строю), воспитания дисциплины и организованности, выработки чувства  темпа  и  ритма,  формирования  правильной  осанки.</a:t>
            </a:r>
          </a:p>
        </p:txBody>
      </p:sp>
      <p:pic>
        <p:nvPicPr>
          <p:cNvPr id="9220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4267200"/>
            <a:ext cx="7696200" cy="230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667000" y="228600"/>
            <a:ext cx="42672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mtClean="0">
                <a:solidFill>
                  <a:schemeClr val="hlink"/>
                </a:solidFill>
                <a:effectLst/>
              </a:rPr>
              <a:t>Прыжки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382000" cy="5562600"/>
          </a:xfrm>
        </p:spPr>
        <p:txBody>
          <a:bodyPr/>
          <a:lstStyle/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mtClean="0"/>
              <a:t>    </a:t>
            </a:r>
            <a:r>
              <a:rPr lang="ru-RU" sz="3600" smtClean="0"/>
              <a:t>Прыжки способствуют развитию силы мышц (прежде всего мышц ног), укрепляют связки и суставы, развивают прыгучесть, ловкость, смелость. При выполнении прыжков формируются прикладные навыки в преодолении препятствий.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3600" smtClean="0"/>
              <a:t>   Гимнастические прыжки делятся на две группы: </a:t>
            </a:r>
            <a:r>
              <a:rPr lang="ru-RU" sz="3600" u="sng" smtClean="0">
                <a:solidFill>
                  <a:schemeClr val="hlink"/>
                </a:solidFill>
              </a:rPr>
              <a:t>неопорные</a:t>
            </a:r>
            <a:r>
              <a:rPr lang="ru-RU" sz="3600" smtClean="0"/>
              <a:t> и </a:t>
            </a:r>
            <a:r>
              <a:rPr lang="ru-RU" sz="3600" u="sng" smtClean="0">
                <a:solidFill>
                  <a:schemeClr val="hlink"/>
                </a:solidFill>
              </a:rPr>
              <a:t>опорные</a:t>
            </a:r>
            <a:r>
              <a:rPr lang="ru-RU" sz="3600" u="sng" smtClean="0"/>
              <a:t>.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ru-RU" b="1" smtClean="0"/>
              <a:t>   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685800"/>
            <a:ext cx="8229600" cy="7921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200" b="0" smtClean="0">
                <a:solidFill>
                  <a:schemeClr val="hlink"/>
                </a:solidFill>
                <a:effectLst/>
              </a:rPr>
              <a:t>Неопорные</a:t>
            </a:r>
            <a:r>
              <a:rPr lang="ru-RU" sz="3200" b="0" smtClean="0">
                <a:effectLst/>
              </a:rPr>
              <a:t> прыжки </a:t>
            </a:r>
            <a:r>
              <a:rPr lang="ru-RU" sz="3200" smtClean="0">
                <a:effectLst/>
              </a:rPr>
              <a:t>выполняются без опоры руками о какой-либо снаряд.</a:t>
            </a:r>
            <a:r>
              <a:rPr lang="ru-RU" sz="4000" smtClean="0">
                <a:effectLst/>
              </a:rPr>
              <a:t/>
            </a:r>
            <a:br>
              <a:rPr lang="ru-RU" sz="4000" smtClean="0">
                <a:effectLst/>
              </a:rPr>
            </a:br>
            <a:endParaRPr lang="ru-RU" sz="4000" smtClean="0">
              <a:effectLst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962400" y="1905000"/>
            <a:ext cx="4800600" cy="4953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600" smtClean="0"/>
              <a:t>   К этой группе относятся прыжки на месте на обеих ногах и на одной ноге, прыжки с высоты, с трамплина,</a:t>
            </a:r>
            <a:r>
              <a:rPr lang="ru-RU" sz="3600" smtClean="0">
                <a:solidFill>
                  <a:schemeClr val="hlink"/>
                </a:solidFill>
              </a:rPr>
              <a:t> прыжки со скакалкой.</a:t>
            </a: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76400"/>
            <a:ext cx="32385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1015</TotalTime>
  <Words>1131</Words>
  <Application>Microsoft PowerPoint</Application>
  <PresentationFormat>Экран (4:3)</PresentationFormat>
  <Paragraphs>55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4" baseType="lpstr">
      <vt:lpstr>Garamond</vt:lpstr>
      <vt:lpstr>Arial</vt:lpstr>
      <vt:lpstr>Times New Roman</vt:lpstr>
      <vt:lpstr>Wingdings 2</vt:lpstr>
      <vt:lpstr>Wingdings</vt:lpstr>
      <vt:lpstr>Wingdings 3</vt:lpstr>
      <vt:lpstr>Calibri</vt:lpstr>
      <vt:lpstr>Book Antiqua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Прыжки</vt:lpstr>
      <vt:lpstr>Неопорные прыжки выполняются без опоры руками о какой-либо снаряд. </vt:lpstr>
      <vt:lpstr>ОПОРНЫЕ ПРЫЖКИ</vt:lpstr>
      <vt:lpstr>Слайд 11</vt:lpstr>
      <vt:lpstr>Слайд 12</vt:lpstr>
      <vt:lpstr>Слайд 13</vt:lpstr>
      <vt:lpstr>Слайд 14</vt:lpstr>
      <vt:lpstr>Слайд 15</vt:lpstr>
      <vt:lpstr>Слайд 16</vt:lpstr>
      <vt:lpstr>Кувырок вперед в стойку на лопатках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 ZA</dc:creator>
  <cp:lastModifiedBy>LISTIK</cp:lastModifiedBy>
  <cp:revision>23</cp:revision>
  <cp:lastPrinted>1601-01-01T00:00:00Z</cp:lastPrinted>
  <dcterms:created xsi:type="dcterms:W3CDTF">1601-01-01T00:00:00Z</dcterms:created>
  <dcterms:modified xsi:type="dcterms:W3CDTF">2018-11-21T21:13:22Z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