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61" r:id="rId4"/>
    <p:sldId id="259" r:id="rId5"/>
    <p:sldId id="311" r:id="rId6"/>
    <p:sldId id="277" r:id="rId7"/>
    <p:sldId id="274" r:id="rId8"/>
    <p:sldId id="272" r:id="rId9"/>
    <p:sldId id="279" r:id="rId10"/>
    <p:sldId id="316" r:id="rId11"/>
    <p:sldId id="290" r:id="rId12"/>
    <p:sldId id="323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138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64E7F8-D677-47C0-B85B-6C7C98AC6FE1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801BA5-9B40-47D5-9C10-28002A29149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F317A-140C-4EAC-B840-DF7584DCD872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46959-C8C3-4F34-86B9-3BE6D5B1F8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F317A-140C-4EAC-B840-DF7584DCD872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46959-C8C3-4F34-86B9-3BE6D5B1F8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F317A-140C-4EAC-B840-DF7584DCD872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46959-C8C3-4F34-86B9-3BE6D5B1F8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F317A-140C-4EAC-B840-DF7584DCD872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46959-C8C3-4F34-86B9-3BE6D5B1F8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F317A-140C-4EAC-B840-DF7584DCD872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46959-C8C3-4F34-86B9-3BE6D5B1F8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F317A-140C-4EAC-B840-DF7584DCD872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46959-C8C3-4F34-86B9-3BE6D5B1F8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F317A-140C-4EAC-B840-DF7584DCD872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46959-C8C3-4F34-86B9-3BE6D5B1F8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F317A-140C-4EAC-B840-DF7584DCD872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46959-C8C3-4F34-86B9-3BE6D5B1F8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F317A-140C-4EAC-B840-DF7584DCD872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46959-C8C3-4F34-86B9-3BE6D5B1F8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F317A-140C-4EAC-B840-DF7584DCD872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46959-C8C3-4F34-86B9-3BE6D5B1F8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CF317A-140C-4EAC-B840-DF7584DCD872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46959-C8C3-4F34-86B9-3BE6D5B1F8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CF317A-140C-4EAC-B840-DF7584DCD872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446959-C8C3-4F34-86B9-3BE6D5B1F86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sch514u.mskobr.ru/dou_edu/zdanie_4/obrazovanie/logopedicheskaya_sluzhba/psihologicheskie_osobennosti_detej_s_tyazhelymi_narusheniyami_rechi_tnr/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9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gi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11" Type="http://schemas.openxmlformats.org/officeDocument/2006/relationships/image" Target="../media/image25.jpeg"/><Relationship Id="rId5" Type="http://schemas.openxmlformats.org/officeDocument/2006/relationships/image" Target="../media/image19.jpeg"/><Relationship Id="rId10" Type="http://schemas.openxmlformats.org/officeDocument/2006/relationships/image" Target="../media/image24.jpeg"/><Relationship Id="rId4" Type="http://schemas.openxmlformats.org/officeDocument/2006/relationships/image" Target="../media/image18.jpeg"/><Relationship Id="rId9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Relationship Id="rId9" Type="http://schemas.openxmlformats.org/officeDocument/2006/relationships/image" Target="../media/image3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Forester\Desktop\Рисунок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03" y="0"/>
            <a:ext cx="9093794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619672" y="1556793"/>
            <a:ext cx="612068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Использование игровых технологий в коррекционной работе с детьми ТНР по обучению грамоте и развитию речи.</a:t>
            </a:r>
            <a:endParaRPr lang="ru-RU" sz="4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0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Муниципальное бюджетное дошкольное  образовательное учреждение 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«Детский сад  № 15 «Ромашка»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общеразвивающего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вида с приоритетным осуществлением деятельности по физическому направлению развития детей»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286000" y="4929410"/>
            <a:ext cx="5742384" cy="10002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550"/>
              </a:spcAft>
            </a:pPr>
            <a:r>
              <a:rPr lang="ru-RU" dirty="0" err="1" smtClean="0">
                <a:latin typeface="Times New Roman" pitchFamily="18" charset="0"/>
                <a:cs typeface="Calibri" pitchFamily="34" charset="0"/>
              </a:rPr>
              <a:t>Стрелковская</a:t>
            </a:r>
            <a:r>
              <a:rPr lang="ru-RU" dirty="0" smtClean="0">
                <a:latin typeface="Times New Roman" pitchFamily="18" charset="0"/>
                <a:cs typeface="Calibri" pitchFamily="34" charset="0"/>
              </a:rPr>
              <a:t> О.Н. учитель-логопед</a:t>
            </a:r>
          </a:p>
          <a:p>
            <a:pPr algn="just">
              <a:spcAft>
                <a:spcPts val="550"/>
              </a:spcAft>
            </a:pPr>
            <a:r>
              <a:rPr lang="ru-RU" dirty="0" smtClean="0">
                <a:latin typeface="Times New Roman" pitchFamily="18" charset="0"/>
                <a:cs typeface="Calibri" pitchFamily="34" charset="0"/>
              </a:rPr>
              <a:t>Агеева С.В.- воспитатель группы компенсирующей направленности для детей с ТНР.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Forester\Desktop\Рисунок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03" y="0"/>
            <a:ext cx="9093794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64" y="357166"/>
            <a:ext cx="5900750" cy="548680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«Украсим торт свечами»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C:\Users\Forester\Desktop\флтл обуч.гр\20200219_10414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00100" y="357166"/>
            <a:ext cx="2786082" cy="1923723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214810" y="714356"/>
            <a:ext cx="431763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i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развитие звукового, слогового анализа и синтеза слов, автоматизация звуков в словах.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2214554"/>
            <a:ext cx="4572000" cy="123110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altLang="ru-RU" sz="2000" b="1" dirty="0" smtClean="0">
                <a:latin typeface="Times New Roman" pitchFamily="18" charset="0"/>
                <a:cs typeface="Times New Roman" pitchFamily="18" charset="0"/>
              </a:rPr>
              <a:t>«Волшебные колечки»</a:t>
            </a:r>
            <a:r>
              <a:rPr lang="ru-RU" altLang="ru-RU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i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развитие звукового, слогового анализа и синтеза слов, автоматизация звуков в словах.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3" descr="C:\Users\Forester\Desktop\флтл обуч.гр\20200221_10451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214942" y="1714488"/>
            <a:ext cx="2856318" cy="1700808"/>
          </a:xfrm>
          <a:prstGeom prst="rect">
            <a:avLst/>
          </a:prstGeom>
          <a:noFill/>
        </p:spPr>
      </p:pic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7224" y="3357563"/>
            <a:ext cx="2214578" cy="1500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3786182" y="342900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«Поймай удочкой»</a:t>
            </a:r>
          </a:p>
          <a:p>
            <a:r>
              <a:rPr lang="ru-RU" altLang="ru-RU" i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автоматизация и дифференциация звуков в словах, определять место звука в словах составление предложений.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00034" y="4826675"/>
            <a:ext cx="535785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«Улитка»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solidFill>
                  <a:srgbClr val="0D0D0D"/>
                </a:solidFill>
                <a:latin typeface="Times New Roman" pitchFamily="18" charset="0"/>
                <a:cs typeface="Times New Roman" pitchFamily="18" charset="0"/>
              </a:rPr>
              <a:t>   Цель:</a:t>
            </a:r>
            <a:r>
              <a:rPr lang="ru-RU" b="1" i="1" dirty="0" smtClean="0">
                <a:solidFill>
                  <a:srgbClr val="0D0D0D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D0D0D"/>
                </a:solidFill>
                <a:latin typeface="Times New Roman" pitchFamily="18" charset="0"/>
                <a:cs typeface="Times New Roman" pitchFamily="18" charset="0"/>
              </a:rPr>
              <a:t>Автоматизация и дифференциация звуков. Развитие мелкой моторики рук, навыков звукового анализа и синтеза, определение места звука в слове, закрепление понятий гласный, согласный твердый, согласный мягкий звук.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857884" y="4500570"/>
            <a:ext cx="2643206" cy="2033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Forester\Desktop\Рисунок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03" y="0"/>
            <a:ext cx="9093794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27584" y="428604"/>
            <a:ext cx="770485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Использование в коррекционной работе  разнообразных нетрадиционных методов и  приемов предотвращает утомление детей, поддерживает у детей с различной речевой патологией познавательную активность, повышает эффективность коррекционной работы в целом.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D:\Новая папка\Фото 2015-2016гг\Свободная деятельность 2015\SAM_901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596" y="3071810"/>
            <a:ext cx="2928846" cy="2196635"/>
          </a:xfrm>
          <a:prstGeom prst="rect">
            <a:avLst/>
          </a:prstGeom>
          <a:noFill/>
        </p:spPr>
      </p:pic>
      <p:pic>
        <p:nvPicPr>
          <p:cNvPr id="3076" name="Picture 4" descr="D:\Новая папка\фото ООД\фото МОЁ ООД 27.03.17\SAM_178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86116" y="3652964"/>
            <a:ext cx="2928926" cy="2797062"/>
          </a:xfrm>
          <a:prstGeom prst="rect">
            <a:avLst/>
          </a:prstGeom>
          <a:noFill/>
        </p:spPr>
      </p:pic>
      <p:pic>
        <p:nvPicPr>
          <p:cNvPr id="7170" name="Picture 2" descr="G:\Слоговая структура фото\i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215074" y="3000372"/>
            <a:ext cx="2286016" cy="35609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Forester\Desktop\Рисунок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03" y="0"/>
            <a:ext cx="9093794" cy="6858000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2428860" y="2143116"/>
            <a:ext cx="438139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rgbClr val="FF0000"/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</a:t>
            </a:r>
            <a:endParaRPr lang="ru-RU" sz="5400" b="1" spc="50" dirty="0" smtClean="0">
              <a:ln w="11430"/>
              <a:gradFill>
                <a:gsLst>
                  <a:gs pos="25000">
                    <a:srgbClr val="FF0000"/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rgbClr val="FF0000"/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rgbClr val="FF0000"/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внимание!</a:t>
            </a:r>
            <a:endParaRPr lang="ru-RU" sz="5400" b="1" spc="50" dirty="0">
              <a:ln w="11430"/>
              <a:gradFill>
                <a:gsLst>
                  <a:gs pos="25000">
                    <a:srgbClr val="FF0000"/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Forester\Desktop\Рисунок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03" y="0"/>
            <a:ext cx="9093794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571500" y="654050"/>
            <a:ext cx="8001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24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63688" y="404664"/>
            <a:ext cx="460851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endParaRPr lang="ru-RU" sz="4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2828836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Wingdings 2" pitchFamily="18" charset="2"/>
              <a:buNone/>
            </a:pPr>
            <a:endParaRPr lang="ru-RU" dirty="0" smtClean="0">
              <a:latin typeface="Arial" charset="0"/>
            </a:endParaRPr>
          </a:p>
          <a:p>
            <a:pPr>
              <a:buFont typeface="Wingdings 2" pitchFamily="18" charset="2"/>
              <a:buNone/>
            </a:pPr>
            <a:endParaRPr lang="ru-RU" dirty="0" smtClean="0">
              <a:latin typeface="Arial" charset="0"/>
            </a:endParaRPr>
          </a:p>
          <a:p>
            <a:pPr>
              <a:buFont typeface="Wingdings 2" pitchFamily="18" charset="2"/>
              <a:buNone/>
            </a:pPr>
            <a:endParaRPr lang="ru-RU" dirty="0" smtClean="0">
              <a:latin typeface="Arial" charset="0"/>
            </a:endParaRPr>
          </a:p>
          <a:p>
            <a:pPr>
              <a:buFont typeface="Wingdings 2" pitchFamily="18" charset="2"/>
              <a:buNone/>
            </a:pPr>
            <a:endParaRPr lang="ru-RU" dirty="0" smtClean="0">
              <a:latin typeface="Arial" charset="0"/>
            </a:endParaRPr>
          </a:p>
          <a:p>
            <a:pPr>
              <a:buFont typeface="Wingdings 2" pitchFamily="18" charset="2"/>
              <a:buNone/>
            </a:pPr>
            <a:endParaRPr lang="ru-RU" dirty="0" smtClean="0">
              <a:latin typeface="Arial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00100" y="1071546"/>
            <a:ext cx="580414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Познакомить педагогов с разнообразными игровыми технологиями, которые оказывают положительное воздействие на речевое развитие детей и навыкам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звуко-буквенного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анализа у дошкольников.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000232" y="3214686"/>
            <a:ext cx="557216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повысить уровень профессиональной     компетентности педагогов, их    мотивацию на системное использование     в практике игровых упражнений с     дошкольниками по развитию речи и обучению грамоте; 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вызвать у педагогов интерес к      игровым упражнениям, способствующим    развитию речи и навыкам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звуко-буквенного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анализа у дошкольников.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000364" y="2571744"/>
            <a:ext cx="197348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4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Forester\Desktop\Рисунок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33425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14348" y="285728"/>
            <a:ext cx="842965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Особенности детей с ТНР</a:t>
            </a:r>
            <a:br>
              <a:rPr lang="ru-RU" sz="4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928670"/>
            <a:ext cx="8072494" cy="88848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ru-RU" dirty="0" smtClean="0"/>
              <a:t>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Нарушение познавательной деятельности (восприятие, память, мышление, речь);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Эмоционально - волевой сферы;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Нарушение слухового восприятия;</a:t>
            </a:r>
          </a:p>
          <a:p>
            <a:pPr lvl="0" algn="just"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Внимание неустойчиво трудности включения, переключения,  и распределения. </a:t>
            </a:r>
          </a:p>
          <a:p>
            <a:pPr lvl="0" algn="just"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Наблюдается  сужение объема внимания, быстрое забывание материала, особенно вербального (речевого);</a:t>
            </a:r>
          </a:p>
          <a:p>
            <a:pPr lvl="0" algn="just">
              <a:buFont typeface="Wingdings" pitchFamily="2" charset="2"/>
              <a:buChar char="ü"/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Присущи недоразвитие  мыслительных операций, снижение способности  к абстрагированию, обобщению;</a:t>
            </a:r>
          </a:p>
          <a:p>
            <a:pPr lvl="0" algn="just">
              <a:buFont typeface="Wingdings" pitchFamily="2" charset="2"/>
              <a:buChar char="ü"/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Двигательные расстройства (</a:t>
            </a:r>
            <a:r>
              <a:rPr lang="ru-RU" dirty="0" err="1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моторно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неловки, неуклюжи, характеризуются импульсивностью, хаотичностью движений. быстро утомляются, имеют пониженную работоспособность. Они долго не включаются  в выполнение задания;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Нарушение звукопроизношения (снижение внятности речи, дефекты звуков);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Фонематического слуха (недостаточное овладение звуковым составом слова); 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Недостаточная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сформированность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лексико-грамматического строя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(бедность словарного запаса, неумение согласовывать слова в предложении);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Связная речь неразвита.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hlinkClick r:id="rId3"/>
              </a:rPr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571500" y="654050"/>
            <a:ext cx="8001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24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2050" name="Picture 2" descr="C:\Users\Forester\Desktop\Рисунок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763688" y="404664"/>
            <a:ext cx="46085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2828836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Wingdings 2" pitchFamily="18" charset="2"/>
              <a:buNone/>
            </a:pPr>
            <a:endParaRPr lang="ru-RU" dirty="0" smtClean="0">
              <a:latin typeface="Arial" charset="0"/>
            </a:endParaRPr>
          </a:p>
          <a:p>
            <a:pPr>
              <a:buFont typeface="Wingdings 2" pitchFamily="18" charset="2"/>
              <a:buNone/>
            </a:pPr>
            <a:endParaRPr lang="ru-RU" dirty="0" smtClean="0">
              <a:latin typeface="Arial" charset="0"/>
            </a:endParaRPr>
          </a:p>
          <a:p>
            <a:pPr>
              <a:buFont typeface="Wingdings 2" pitchFamily="18" charset="2"/>
              <a:buNone/>
            </a:pPr>
            <a:endParaRPr lang="ru-RU" dirty="0" smtClean="0">
              <a:latin typeface="Arial" charset="0"/>
            </a:endParaRPr>
          </a:p>
          <a:p>
            <a:pPr>
              <a:buFont typeface="Wingdings 2" pitchFamily="18" charset="2"/>
              <a:buNone/>
            </a:pPr>
            <a:endParaRPr lang="ru-RU" dirty="0" smtClean="0">
              <a:latin typeface="Arial" charset="0"/>
            </a:endParaRPr>
          </a:p>
          <a:p>
            <a:pPr>
              <a:buFont typeface="Wingdings 2" pitchFamily="18" charset="2"/>
              <a:buNone/>
            </a:pPr>
            <a:endParaRPr lang="ru-RU" dirty="0" smtClean="0">
              <a:latin typeface="Arial" charset="0"/>
            </a:endParaRPr>
          </a:p>
          <a:p>
            <a:pPr>
              <a:buFont typeface="Wingdings 2" pitchFamily="18" charset="2"/>
              <a:buNone/>
            </a:pPr>
            <a:endParaRPr lang="ru-RU" dirty="0" smtClean="0">
              <a:latin typeface="Arial" charset="0"/>
            </a:endParaRPr>
          </a:p>
          <a:p>
            <a:pPr>
              <a:buFont typeface="Wingdings 2" pitchFamily="18" charset="2"/>
              <a:buNone/>
            </a:pPr>
            <a:endParaRPr lang="ru-RU" dirty="0" smtClean="0">
              <a:latin typeface="Arial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404664"/>
            <a:ext cx="810441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 2" pitchFamily="18" charset="2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Богат и разнообразен мир игр.  Игра – не только метод      обучения, развития, но и метод коррекции речевых нарушений,   активно используемый в нашей практике. Именно в игре наиболее эффективно   можно осуществлять коррекционное воздействие на речь. </a:t>
            </a:r>
          </a:p>
          <a:p>
            <a:pPr algn="just">
              <a:buFont typeface="Wingdings 2" pitchFamily="18" charset="2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Выбор игровой технологии, обоснован тем, что  игра -является ведущим видом деятельности детей дошкольного возраста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42910" y="2071678"/>
            <a:ext cx="2915077" cy="2491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D:\Новая папка\фото 2017 - 2018\дети\игры  октябрь 2017\SAM_201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357950" y="1928802"/>
            <a:ext cx="1967441" cy="2599833"/>
          </a:xfrm>
          <a:prstGeom prst="rect">
            <a:avLst/>
          </a:prstGeom>
          <a:noFill/>
        </p:spPr>
      </p:pic>
      <p:pic>
        <p:nvPicPr>
          <p:cNvPr id="35841" name="Picture 1" descr="G:\фото разобрать 24.02.20\SAM_7522.JPG"/>
          <p:cNvPicPr>
            <a:picLocks noChangeAspect="1" noChangeArrowheads="1"/>
          </p:cNvPicPr>
          <p:nvPr/>
        </p:nvPicPr>
        <p:blipFill>
          <a:blip r:embed="rId5" cstate="screen">
            <a:lum contrast="20000"/>
          </a:blip>
          <a:srcRect/>
          <a:stretch>
            <a:fillRect/>
          </a:stretch>
        </p:blipFill>
        <p:spPr bwMode="auto">
          <a:xfrm>
            <a:off x="3714744" y="2071678"/>
            <a:ext cx="2428892" cy="2484099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500034" y="4429132"/>
            <a:ext cx="821537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Игровые технологии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способствуют созданию заинтересованной,  непринужденной обстановки, установлению психологически адекватной возрасту ситуации общения. В игровой деятельности раскрывается индивидуальность ребенка, формируются чувства коллективизма и взаимопонимания, развиваются творческие способности детей. Хорошая, умная и занимательная игра активирует внимание детей, снимает психологическое и физическое напряжение, обеспечивает восприятие нового материала.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58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Forester\Desktop\Рисунок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59489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835696" y="-171400"/>
            <a:ext cx="612344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Здоровьесберегающие</a:t>
            </a:r>
            <a:endParaRPr lang="ru-RU" sz="44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71736" y="500042"/>
            <a:ext cx="4071966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000" b="1" i="1" dirty="0" smtClean="0">
                <a:solidFill>
                  <a:srgbClr val="9900CC"/>
                </a:solidFill>
                <a:latin typeface="Times New Roman" pitchFamily="18" charset="0"/>
                <a:cs typeface="Times New Roman" pitchFamily="18" charset="0"/>
              </a:rPr>
              <a:t>Дыхательная гимнастика</a:t>
            </a:r>
          </a:p>
          <a:p>
            <a:r>
              <a:rPr lang="ru-RU" dirty="0" smtClean="0">
                <a:solidFill>
                  <a:srgbClr val="9900CC"/>
                </a:solidFill>
                <a:latin typeface="Times New Roman" pitchFamily="18" charset="0"/>
                <a:cs typeface="Times New Roman" pitchFamily="18" charset="0"/>
              </a:rPr>
              <a:t>Цель:  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Развитие правильного речевого дыхания</a:t>
            </a:r>
          </a:p>
          <a:p>
            <a:endParaRPr lang="ru-RU" i="1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643174" y="1357298"/>
            <a:ext cx="1871939" cy="1858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2928926" y="1428736"/>
            <a:ext cx="13484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altLang="ru-RU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altLang="ru-RU" i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Феерверк</a:t>
            </a:r>
            <a:r>
              <a:rPr lang="ru-RU" altLang="ru-RU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Игры на развитие речевого дыхания в средней, старшей группе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43438" y="1214422"/>
            <a:ext cx="1937094" cy="1862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4643438" y="1285860"/>
            <a:ext cx="19057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altLang="ru-RU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«Буря в стакане»</a:t>
            </a:r>
            <a:endParaRPr lang="ru-RU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Picture 4" descr="D:\Новая папка\фото ООД\фото оод 14.11.17\SAM_2264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00034" y="642918"/>
            <a:ext cx="2036253" cy="2428892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714348" y="2643182"/>
            <a:ext cx="14550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«Дракончик»</a:t>
            </a:r>
            <a:endParaRPr lang="ru-RU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" name="Picture 2" descr="C:\Users\Forester\Desktop\флтл обуч.гр\20200219_105455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715140" y="571479"/>
            <a:ext cx="1857388" cy="2476517"/>
          </a:xfrm>
          <a:prstGeom prst="rect">
            <a:avLst/>
          </a:prstGeom>
          <a:noFill/>
        </p:spPr>
      </p:pic>
      <p:sp>
        <p:nvSpPr>
          <p:cNvPr id="19" name="Прямоугольник 18"/>
          <p:cNvSpPr/>
          <p:nvPr/>
        </p:nvSpPr>
        <p:spPr>
          <a:xfrm>
            <a:off x="6643702" y="2643182"/>
            <a:ext cx="21623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altLang="ru-RU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«Угадай кто там?»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2786050" y="3143248"/>
            <a:ext cx="35471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Кинезиологические</a:t>
            </a:r>
            <a:r>
              <a:rPr lang="ru-RU" alt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упражнения </a:t>
            </a:r>
            <a:endParaRPr lang="ru-RU" b="1" i="1" dirty="0">
              <a:solidFill>
                <a:srgbClr val="7030A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00034" y="3500438"/>
            <a:ext cx="82153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dirty="0" err="1" smtClean="0">
                <a:latin typeface="Times New Roman" pitchFamily="18" charset="0"/>
                <a:cs typeface="Times New Roman" pitchFamily="18" charset="0"/>
              </a:rPr>
              <a:t>Кинезеологические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 упражнения – наука о развитии умственных способностей и физического здоровья через определённые двигательные упражнения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571472" y="4071942"/>
            <a:ext cx="80010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Упражнения на развитие динамического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праксиса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рук: по образцу, по словесной  инструкции или под счет (кулак –  ребро – ладонь).</a:t>
            </a:r>
            <a:endParaRPr lang="ru-RU" dirty="0"/>
          </a:p>
        </p:txBody>
      </p:sp>
      <p:pic>
        <p:nvPicPr>
          <p:cNvPr id="23" name="Picture 4" descr="C:\Users\Forester\Desktop\игры сл\20191025_165517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1472" y="4714884"/>
            <a:ext cx="2532402" cy="2428868"/>
          </a:xfrm>
          <a:prstGeom prst="rect">
            <a:avLst/>
          </a:prstGeom>
          <a:noFill/>
        </p:spPr>
      </p:pic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143240" y="4714884"/>
            <a:ext cx="2577152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857884" y="4714884"/>
            <a:ext cx="2745288" cy="2402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4" grpId="0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C:\Users\Forester\Desktop\Рисунок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06" y="0"/>
            <a:ext cx="9093794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303494" y="0"/>
            <a:ext cx="453701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Артикуляционная гимнастика </a:t>
            </a:r>
            <a:endParaRPr lang="ru-RU" sz="2000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836713"/>
            <a:ext cx="5400600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endParaRPr lang="ru-RU" altLang="ru-RU" b="1" dirty="0" smtClean="0"/>
          </a:p>
          <a:p>
            <a:pPr>
              <a:lnSpc>
                <a:spcPct val="90000"/>
              </a:lnSpc>
            </a:pPr>
            <a:endParaRPr lang="ru-RU" altLang="ru-RU" b="1" dirty="0" smtClean="0"/>
          </a:p>
          <a:p>
            <a:pPr>
              <a:lnSpc>
                <a:spcPct val="90000"/>
              </a:lnSpc>
            </a:pPr>
            <a:endParaRPr lang="ru-RU" altLang="ru-RU" b="1" dirty="0" smtClean="0"/>
          </a:p>
          <a:p>
            <a:pPr>
              <a:lnSpc>
                <a:spcPct val="90000"/>
              </a:lnSpc>
            </a:pPr>
            <a:endParaRPr lang="ru-RU" altLang="ru-RU" b="1" dirty="0" smtClean="0"/>
          </a:p>
          <a:p>
            <a:pPr>
              <a:lnSpc>
                <a:spcPct val="90000"/>
              </a:lnSpc>
            </a:pPr>
            <a:endParaRPr lang="ru-RU" altLang="ru-RU" b="1" dirty="0" smtClean="0"/>
          </a:p>
        </p:txBody>
      </p:sp>
      <p:sp>
        <p:nvSpPr>
          <p:cNvPr id="6" name="Прямоугольник 5"/>
          <p:cNvSpPr/>
          <p:nvPr/>
        </p:nvSpPr>
        <p:spPr>
          <a:xfrm rot="10800000" flipV="1">
            <a:off x="571472" y="505548"/>
            <a:ext cx="580072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«Хоботок»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- Вытягивание сомкнутых губ вперёд.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Улыбайся народ,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Потом губы – вперёд!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так делаем раз шесть.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Всё! Хвалю! Начало есть!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6" name="Picture 2" descr="Хоботок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86446" y="571480"/>
            <a:ext cx="1733548" cy="1414641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2643174" y="1785926"/>
            <a:ext cx="259228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«Вкусное варенье»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30" name="Picture 6" descr="Вкусное варенье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43042" y="2071678"/>
            <a:ext cx="1785950" cy="1137287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3857620" y="2071678"/>
            <a:ext cx="3096344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Губка верхняя в варенье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Ах, неаккуратно ел.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Вот облизывать придётся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Будто нету других дел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214414" y="3143248"/>
            <a:ext cx="60722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Физминутка</a:t>
            </a:r>
            <a:r>
              <a:rPr lang="ru-RU" alt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 пальчиковая гимнастика, </a:t>
            </a:r>
            <a:r>
              <a:rPr lang="ru-RU" altLang="ru-RU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Су-джок</a:t>
            </a:r>
            <a:r>
              <a:rPr lang="ru-RU" alt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b="1" i="1" dirty="0">
              <a:solidFill>
                <a:srgbClr val="7030A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714612" y="3357562"/>
            <a:ext cx="23987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«Я мороза не боюсь»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00034" y="3571876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Я мороза не боюсь, 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(шагаем на месте)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 ним я крепко подружусь 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(хлопаем в ладоши).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Подойдет ко мне мороз 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(присели),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Тронет руку, тронет нос 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(показываем руку, нос)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Значит надо не зевать 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(хлопки в ладоши),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Прыгать, бегать и играть 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(прыжки на месте).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" name="Picture 3" descr="D:\Новая папка\фото ООД\фото МОЁ ООД 27.03.17\SAM_1729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715008" y="3500439"/>
            <a:ext cx="1928826" cy="1747904"/>
          </a:xfrm>
          <a:prstGeom prst="rect">
            <a:avLst/>
          </a:prstGeom>
          <a:noFill/>
        </p:spPr>
      </p:pic>
      <p:pic>
        <p:nvPicPr>
          <p:cNvPr id="21" name="Picture 4" descr="Картинки по запросу &quot;фото су джок&quot;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857224" y="5214926"/>
            <a:ext cx="1643074" cy="1357346"/>
          </a:xfrm>
          <a:prstGeom prst="rect">
            <a:avLst/>
          </a:prstGeom>
          <a:noFill/>
        </p:spPr>
      </p:pic>
      <p:sp>
        <p:nvSpPr>
          <p:cNvPr id="22" name="Прямоугольник 21"/>
          <p:cNvSpPr/>
          <p:nvPr/>
        </p:nvSpPr>
        <p:spPr>
          <a:xfrm>
            <a:off x="3571868" y="5000636"/>
            <a:ext cx="13390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«Фрукты»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643174" y="5288340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Этот пальчик -  апельсин, он, конечно, не один.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Этот пальчик – слива, вкусная, красивая.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Этот пальчик -  абрикос, высоко на ветке рос.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Этот пальчик -  груша, просит: «Ну-ка, скушай!»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Этот пальчик – ананас. Фрукт для вас и для нас.</a:t>
            </a: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Forester\Desktop\Рисунок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093794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286000" y="620688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dirty="0" smtClean="0"/>
              <a:t> 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-171400"/>
            <a:ext cx="835292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Крупотерапия</a:t>
            </a: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548680"/>
            <a:ext cx="860444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000" i="1" dirty="0" smtClean="0">
                <a:solidFill>
                  <a:srgbClr val="0D0D0D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altLang="ru-RU" sz="2000" b="1" i="1" dirty="0" smtClean="0">
                <a:solidFill>
                  <a:srgbClr val="0D0D0D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altLang="ru-RU" sz="2000" dirty="0" smtClean="0">
                <a:solidFill>
                  <a:srgbClr val="0D0D0D"/>
                </a:solidFill>
                <a:latin typeface="Times New Roman" pitchFamily="18" charset="0"/>
                <a:cs typeface="Times New Roman" pitchFamily="18" charset="0"/>
              </a:rPr>
              <a:t>Закрепление четкого произнесения звуков в словах, определять место  звука в слове, развитие мелкой моторики, фонематического слуха. .</a:t>
            </a:r>
            <a:r>
              <a:rPr lang="ru-RU" sz="2000" dirty="0" smtClean="0"/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Закрепить зрительный образ буквы. Профилактика оптической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дисграфии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 descr="C:\Users\Forester\Desktop\флтл обуч.гр\20200219_09294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1472" y="1571613"/>
            <a:ext cx="1598849" cy="1785949"/>
          </a:xfrm>
          <a:prstGeom prst="rect">
            <a:avLst/>
          </a:prstGeom>
          <a:noFill/>
        </p:spPr>
      </p:pic>
      <p:pic>
        <p:nvPicPr>
          <p:cNvPr id="4099" name="Picture 3" descr="C:\Users\Forester\Desktop\флтл обуч.гр\20200219_10141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428860" y="1571613"/>
            <a:ext cx="1318053" cy="1785949"/>
          </a:xfrm>
          <a:prstGeom prst="rect">
            <a:avLst/>
          </a:prstGeom>
          <a:noFill/>
        </p:spPr>
      </p:pic>
      <p:pic>
        <p:nvPicPr>
          <p:cNvPr id="4101" name="Picture 5" descr="C:\Users\Forester\Desktop\флтл обуч.гр\20200219_10513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572132" y="1571612"/>
            <a:ext cx="1155163" cy="1785950"/>
          </a:xfrm>
          <a:prstGeom prst="rect">
            <a:avLst/>
          </a:prstGeom>
          <a:noFill/>
        </p:spPr>
      </p:pic>
      <p:pic>
        <p:nvPicPr>
          <p:cNvPr id="4102" name="Picture 6" descr="C:\Users\Forester\Desktop\флтл обуч.гр\20200219_102039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000496" y="1571612"/>
            <a:ext cx="1357322" cy="1809763"/>
          </a:xfrm>
          <a:prstGeom prst="rect">
            <a:avLst/>
          </a:prstGeom>
          <a:noFill/>
        </p:spPr>
      </p:pic>
      <p:pic>
        <p:nvPicPr>
          <p:cNvPr id="4103" name="Picture 7" descr="C:\Users\Forester\Desktop\флтл обуч.гр\20200219_090713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929454" y="1571612"/>
            <a:ext cx="1428760" cy="1753478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2786050" y="3286124"/>
            <a:ext cx="366311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Тестотерапия</a:t>
            </a:r>
            <a:endParaRPr lang="ru-RU" sz="4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42910" y="3857628"/>
            <a:ext cx="80010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alt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Вызвать у ребенка интерес к  знакомству с буквами через лепку. 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42910" y="4429132"/>
            <a:ext cx="2061442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786050" y="4429132"/>
            <a:ext cx="1468865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429123" y="4429132"/>
            <a:ext cx="2010059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2" descr="E:\ИГРОВЫЕ ТЕХНОЛОГИИ\фото\DSCN5353.JPG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6572264" y="4429132"/>
            <a:ext cx="2000037" cy="164307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2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Forester\Desktop\Рисунок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093794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051720" y="-171400"/>
            <a:ext cx="504056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Акватерапия</a:t>
            </a:r>
            <a:endParaRPr lang="ru-RU" sz="4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476672"/>
            <a:ext cx="842493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Игры с водой вызывают у воспитанников радостное настроение, поднимают жизненный тонус, дают ребятам много эмоционально ярких, нужных впечатлений, переживаний и знаний.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131840" y="1412776"/>
            <a:ext cx="308494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«Угадай букву на ощупь»</a:t>
            </a:r>
            <a:b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«Составь слово, слог»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Цель: Закрепить зрительный образ буквы. Профилактика оптической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дисграфии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Forester\Desktop\флтл обуч.гр\20200219_10325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143636" y="1214422"/>
            <a:ext cx="2219485" cy="2643206"/>
          </a:xfrm>
          <a:prstGeom prst="rect">
            <a:avLst/>
          </a:prstGeom>
          <a:noFill/>
        </p:spPr>
      </p:pic>
      <p:pic>
        <p:nvPicPr>
          <p:cNvPr id="6147" name="Picture 3" descr="C:\Users\Forester\Desktop\флтл обуч.гр\20200219_10331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10800000">
            <a:off x="3214678" y="3357562"/>
            <a:ext cx="2818637" cy="2713505"/>
          </a:xfrm>
          <a:prstGeom prst="rect">
            <a:avLst/>
          </a:prstGeom>
          <a:noFill/>
        </p:spPr>
      </p:pic>
      <p:pic>
        <p:nvPicPr>
          <p:cNvPr id="6148" name="Picture 4" descr="C:\Users\Forester\Desktop\флтл обуч.гр\20200219_104954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85786" y="1428736"/>
            <a:ext cx="2310084" cy="2357454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642910" y="1428736"/>
            <a:ext cx="25202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«Сколько слогов, звуков в слове»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072198" y="1214422"/>
            <a:ext cx="25746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«Составь слог,  слово»</a:t>
            </a:r>
            <a:endParaRPr lang="ru-RU" b="1" dirty="0"/>
          </a:p>
        </p:txBody>
      </p:sp>
      <p:pic>
        <p:nvPicPr>
          <p:cNvPr id="11" name="Рисунок 10" descr="F:\ИГРОВЫЕ ТЕХНОЛОГИИ\фото\SAM_3665.JP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28596" y="4071942"/>
            <a:ext cx="2857520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500034" y="4071942"/>
            <a:ext cx="25251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«Волшебные капельки»</a:t>
            </a:r>
            <a:endParaRPr lang="ru-RU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Picture 3" descr="C:\Users\Forester\Desktop\флтл обуч.гр\20200219_092012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215074" y="3929066"/>
            <a:ext cx="2214578" cy="2547955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5857884" y="6143644"/>
            <a:ext cx="29199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«Загони кораблик в ворота»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C:\Users\Forester\Desktop\Рисунок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06" y="0"/>
            <a:ext cx="9093794" cy="6858000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2357422" y="500042"/>
            <a:ext cx="370842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«ЗАБАВНЫЕ ПАУТИНКИ»</a:t>
            </a:r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71472" y="714356"/>
            <a:ext cx="821537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1600" i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altLang="ru-RU" sz="1600" dirty="0" smtClean="0">
                <a:latin typeface="Times New Roman" pitchFamily="18" charset="0"/>
                <a:cs typeface="Times New Roman" pitchFamily="18" charset="0"/>
              </a:rPr>
              <a:t>Закреплять умение выделять звук в слове, определять место звука в слове, совершенствовать навык   звукового анализа слова. Развивать     фонематический слух, тонкую  моторику рук.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Закрепить зрительный образ буквы. Профилактика оптической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дисграфии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Объект 6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785786" y="1714488"/>
            <a:ext cx="1905304" cy="1428760"/>
          </a:xfrm>
          <a:prstGeom prst="rect">
            <a:avLst/>
          </a:prstGeom>
        </p:spPr>
      </p:pic>
      <p:pic>
        <p:nvPicPr>
          <p:cNvPr id="1026" name="Picture 2" descr="D:\Новая папка\Фото 2015-2016гг\разное май 2016\SAM_005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559390" y="1571612"/>
            <a:ext cx="1288407" cy="1571636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971600" y="-171400"/>
            <a:ext cx="72008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Игры с крышками</a:t>
            </a:r>
            <a:endParaRPr lang="ru-RU" sz="4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 descr="G:\фото разобрать 24.02.20\SAM_753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928926" y="1571612"/>
            <a:ext cx="1357322" cy="1617688"/>
          </a:xfrm>
          <a:prstGeom prst="rect">
            <a:avLst/>
          </a:prstGeom>
          <a:noFill/>
        </p:spPr>
      </p:pic>
      <p:pic>
        <p:nvPicPr>
          <p:cNvPr id="1027" name="Picture 3" descr="G:\фото разобрать 24.02.20\SAM_7526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643438" y="1571612"/>
            <a:ext cx="1571636" cy="1586199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2571736" y="3000372"/>
            <a:ext cx="354731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Легомания</a:t>
            </a: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4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71472" y="3571876"/>
            <a:ext cx="800105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1600" i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altLang="ru-RU" sz="1600" dirty="0" smtClean="0">
                <a:latin typeface="Times New Roman" pitchFamily="18" charset="0"/>
                <a:cs typeface="Times New Roman" pitchFamily="18" charset="0"/>
              </a:rPr>
              <a:t>развитие звукового, слогового анализа и синтеза слов, автоматизация звуков в словах, составление предложений и выкладывание схемы, развивать     фонематический слух, тонкую  моторику рук.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Закрепить зрительный образ буквы. Профилактика оптической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дисграфии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alt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Picture 2" descr="C:\Users\Forester\Desktop\флтл обуч.гр\20200219_090304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71472" y="4575052"/>
            <a:ext cx="1928826" cy="1867867"/>
          </a:xfrm>
          <a:prstGeom prst="rect">
            <a:avLst/>
          </a:prstGeom>
          <a:noFill/>
        </p:spPr>
      </p:pic>
      <p:sp>
        <p:nvSpPr>
          <p:cNvPr id="18" name="Прямоугольник 17"/>
          <p:cNvSpPr/>
          <p:nvPr/>
        </p:nvSpPr>
        <p:spPr>
          <a:xfrm>
            <a:off x="571472" y="4572008"/>
            <a:ext cx="192882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«Построим слово»</a:t>
            </a:r>
            <a:endParaRPr lang="ru-RU" sz="1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" name="Picture 2" descr="C:\Users\Forester\Desktop\флтл обуч.гр\20200220_105958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2643174" y="4572007"/>
            <a:ext cx="1500198" cy="1928827"/>
          </a:xfrm>
          <a:prstGeom prst="rect">
            <a:avLst/>
          </a:prstGeom>
          <a:noFill/>
        </p:spPr>
      </p:pic>
      <p:sp>
        <p:nvSpPr>
          <p:cNvPr id="20" name="Прямоугольник 19"/>
          <p:cNvSpPr/>
          <p:nvPr/>
        </p:nvSpPr>
        <p:spPr>
          <a:xfrm>
            <a:off x="2643174" y="6000768"/>
            <a:ext cx="14918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«Составим 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предложение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1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" name="Picture 1"/>
          <p:cNvPicPr>
            <a:picLocks noChangeAspect="1" noChangeArrowheads="1"/>
          </p:cNvPicPr>
          <p:nvPr/>
        </p:nvPicPr>
        <p:blipFill>
          <a:blip r:embed="rId9" cstate="print"/>
          <a:srcRect l="5581" b="5594"/>
          <a:stretch>
            <a:fillRect/>
          </a:stretch>
        </p:blipFill>
        <p:spPr bwMode="auto">
          <a:xfrm>
            <a:off x="4241772" y="4643446"/>
            <a:ext cx="4330756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Прямоугольник 21"/>
          <p:cNvSpPr/>
          <p:nvPr/>
        </p:nvSpPr>
        <p:spPr>
          <a:xfrm>
            <a:off x="4786314" y="6000768"/>
            <a:ext cx="31402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«В каком вагоне едет звук?»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2006</TotalTime>
  <Words>704</Words>
  <Application>Microsoft Office PowerPoint</Application>
  <PresentationFormat>Экран (4:3)</PresentationFormat>
  <Paragraphs>100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«Украсим торт свечами»</vt:lpstr>
      <vt:lpstr>Слайд 11</vt:lpstr>
      <vt:lpstr>Слайд 12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Forester</dc:creator>
  <cp:lastModifiedBy>forester</cp:lastModifiedBy>
  <cp:revision>209</cp:revision>
  <dcterms:created xsi:type="dcterms:W3CDTF">2020-02-15T07:15:42Z</dcterms:created>
  <dcterms:modified xsi:type="dcterms:W3CDTF">2020-09-08T04:14:39Z</dcterms:modified>
</cp:coreProperties>
</file>