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5" r:id="rId9"/>
    <p:sldId id="266" r:id="rId10"/>
    <p:sldId id="267" r:id="rId11"/>
    <p:sldId id="269" r:id="rId12"/>
    <p:sldId id="270" r:id="rId13"/>
    <p:sldId id="26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C1549C-2806-4B1F-B366-C238992E039A}" type="slidenum">
              <a:rPr lang="ru-RU" smtClean="0"/>
              <a:pPr/>
              <a:t>‹#›</a:t>
            </a:fld>
            <a:endParaRPr lang="ru-RU"/>
          </a:p>
        </p:txBody>
      </p:sp>
    </p:spTree>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6BFB6DA-ACB8-45B4-8792-B71F748E502C}" type="datetimeFigureOut">
              <a:rPr lang="ru-RU" smtClean="0"/>
              <a:pPr/>
              <a:t>24.03.2015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F2C1549C-2806-4B1F-B366-C238992E039A}"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6BFB6DA-ACB8-45B4-8792-B71F748E502C}" type="datetimeFigureOut">
              <a:rPr lang="ru-RU" smtClean="0"/>
              <a:pPr/>
              <a:t>24.03.2015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2C1549C-2806-4B1F-B366-C238992E039A}"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spokes="8"/>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620688"/>
            <a:ext cx="7772400" cy="5688632"/>
          </a:xfrm>
        </p:spPr>
        <p:txBody>
          <a:bodyPr>
            <a:normAutofit/>
          </a:bodyPr>
          <a:lstStyle/>
          <a:p>
            <a:pPr algn="ctr"/>
            <a:r>
              <a:rPr lang="ru-RU" sz="8800" dirty="0" smtClean="0">
                <a:solidFill>
                  <a:srgbClr val="7030A0"/>
                </a:solidFill>
                <a:effectLst/>
                <a:latin typeface="Monotype Corsiva" pitchFamily="66" charset="0"/>
              </a:rPr>
              <a:t>Использование игровых приемов на занятиях по </a:t>
            </a:r>
            <a:r>
              <a:rPr lang="ru-RU" sz="8800" dirty="0" err="1" smtClean="0">
                <a:solidFill>
                  <a:srgbClr val="7030A0"/>
                </a:solidFill>
                <a:effectLst/>
                <a:latin typeface="Monotype Corsiva" pitchFamily="66" charset="0"/>
              </a:rPr>
              <a:t>изодеятельности</a:t>
            </a:r>
            <a:endParaRPr lang="ru-RU" sz="8800" dirty="0">
              <a:solidFill>
                <a:srgbClr val="7030A0"/>
              </a:solidFill>
              <a:effectLst/>
              <a:latin typeface="Monotype Corsiva" pitchFamily="66" charset="0"/>
            </a:endParaRP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4752528"/>
          </a:xfrm>
        </p:spPr>
        <p:txBody>
          <a:bodyPr>
            <a:normAutofit/>
          </a:bodyPr>
          <a:lstStyle/>
          <a:p>
            <a:pPr algn="ctr"/>
            <a:r>
              <a:rPr lang="ru-RU" sz="4800" dirty="0" err="1" smtClean="0">
                <a:solidFill>
                  <a:srgbClr val="7030A0"/>
                </a:solidFill>
                <a:latin typeface="Comic Sans MS" pitchFamily="66" charset="0"/>
              </a:rPr>
              <a:t>Мнемотаблицы</a:t>
            </a:r>
            <a:r>
              <a:rPr lang="ru-RU" sz="4800" dirty="0" smtClean="0">
                <a:solidFill>
                  <a:srgbClr val="7030A0"/>
                </a:solidFill>
                <a:latin typeface="Comic Sans MS" pitchFamily="66" charset="0"/>
              </a:rPr>
              <a:t>, нарисованные детьми к сказке «Камень, Ручей, Сосулька и Солнце»</a:t>
            </a:r>
            <a:endParaRPr lang="ru-RU" sz="4800" dirty="0">
              <a:solidFill>
                <a:srgbClr val="7030A0"/>
              </a:solidFill>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251520" y="0"/>
            <a:ext cx="3528392" cy="3616994"/>
          </a:xfrm>
          <a:prstGeom prst="rect">
            <a:avLst/>
          </a:prstGeom>
          <a:ln>
            <a:noFill/>
          </a:ln>
          <a:effectLst>
            <a:softEdge rad="112500"/>
          </a:effectLst>
        </p:spPr>
      </p:pic>
      <p:pic>
        <p:nvPicPr>
          <p:cNvPr id="5" name="Picture 3"/>
          <p:cNvPicPr>
            <a:picLocks noChangeAspect="1" noChangeArrowheads="1"/>
          </p:cNvPicPr>
          <p:nvPr/>
        </p:nvPicPr>
        <p:blipFill>
          <a:blip r:embed="rId3" cstate="print"/>
          <a:srcRect/>
          <a:stretch>
            <a:fillRect/>
          </a:stretch>
        </p:blipFill>
        <p:spPr bwMode="auto">
          <a:xfrm>
            <a:off x="0" y="4077072"/>
            <a:ext cx="5338215" cy="2651391"/>
          </a:xfrm>
          <a:prstGeom prst="rect">
            <a:avLst/>
          </a:prstGeom>
          <a:ln>
            <a:noFill/>
          </a:ln>
          <a:effectLst>
            <a:softEdge rad="112500"/>
          </a:effectLst>
        </p:spPr>
      </p:pic>
      <p:pic>
        <p:nvPicPr>
          <p:cNvPr id="2050" name="Picture 2"/>
          <p:cNvPicPr>
            <a:picLocks noChangeAspect="1" noChangeArrowheads="1"/>
          </p:cNvPicPr>
          <p:nvPr/>
        </p:nvPicPr>
        <p:blipFill>
          <a:blip r:embed="rId4" cstate="print"/>
          <a:srcRect/>
          <a:stretch>
            <a:fillRect/>
          </a:stretch>
        </p:blipFill>
        <p:spPr bwMode="auto">
          <a:xfrm>
            <a:off x="4355976" y="260648"/>
            <a:ext cx="4536504" cy="2704838"/>
          </a:xfrm>
          <a:prstGeom prst="rect">
            <a:avLst/>
          </a:prstGeom>
          <a:ln>
            <a:noFill/>
          </a:ln>
          <a:effectLst>
            <a:softEdge rad="112500"/>
          </a:effectLst>
        </p:spPr>
      </p:pic>
      <p:pic>
        <p:nvPicPr>
          <p:cNvPr id="2051" name="Picture 3"/>
          <p:cNvPicPr>
            <a:picLocks noChangeAspect="1" noChangeArrowheads="1"/>
          </p:cNvPicPr>
          <p:nvPr/>
        </p:nvPicPr>
        <p:blipFill>
          <a:blip r:embed="rId5" cstate="print"/>
          <a:srcRect/>
          <a:stretch>
            <a:fillRect/>
          </a:stretch>
        </p:blipFill>
        <p:spPr bwMode="auto">
          <a:xfrm>
            <a:off x="6084168" y="3212976"/>
            <a:ext cx="2520280" cy="3452020"/>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4233708" y="332656"/>
            <a:ext cx="3933632" cy="2232248"/>
          </a:xfrm>
          <a:prstGeom prst="rect">
            <a:avLst/>
          </a:prstGeom>
          <a:ln>
            <a:noFill/>
          </a:ln>
          <a:effectLst>
            <a:softEdge rad="112500"/>
          </a:effectLst>
        </p:spPr>
      </p:pic>
      <p:pic>
        <p:nvPicPr>
          <p:cNvPr id="3075" name="Picture 3"/>
          <p:cNvPicPr>
            <a:picLocks noChangeAspect="1" noChangeArrowheads="1"/>
          </p:cNvPicPr>
          <p:nvPr/>
        </p:nvPicPr>
        <p:blipFill>
          <a:blip r:embed="rId3" cstate="print">
            <a:lum contrast="-40000"/>
          </a:blip>
          <a:srcRect/>
          <a:stretch>
            <a:fillRect/>
          </a:stretch>
        </p:blipFill>
        <p:spPr bwMode="auto">
          <a:xfrm>
            <a:off x="5868144" y="2996952"/>
            <a:ext cx="2627163" cy="3614850"/>
          </a:xfrm>
          <a:prstGeom prst="rect">
            <a:avLst/>
          </a:prstGeom>
          <a:ln>
            <a:noFill/>
          </a:ln>
          <a:effectLst>
            <a:softEdge rad="112500"/>
          </a:effectLst>
        </p:spPr>
      </p:pic>
      <p:pic>
        <p:nvPicPr>
          <p:cNvPr id="3076" name="Picture 4"/>
          <p:cNvPicPr>
            <a:picLocks noChangeAspect="1" noChangeArrowheads="1"/>
          </p:cNvPicPr>
          <p:nvPr/>
        </p:nvPicPr>
        <p:blipFill>
          <a:blip r:embed="rId4" cstate="print"/>
          <a:srcRect/>
          <a:stretch>
            <a:fillRect/>
          </a:stretch>
        </p:blipFill>
        <p:spPr bwMode="auto">
          <a:xfrm>
            <a:off x="0" y="548680"/>
            <a:ext cx="3498300" cy="1772369"/>
          </a:xfrm>
          <a:prstGeom prst="rect">
            <a:avLst/>
          </a:prstGeom>
          <a:ln>
            <a:noFill/>
          </a:ln>
          <a:effectLst>
            <a:softEdge rad="112500"/>
          </a:effectLst>
        </p:spPr>
      </p:pic>
      <p:pic>
        <p:nvPicPr>
          <p:cNvPr id="3077" name="Picture 5"/>
          <p:cNvPicPr>
            <a:picLocks noChangeAspect="1" noChangeArrowheads="1"/>
          </p:cNvPicPr>
          <p:nvPr/>
        </p:nvPicPr>
        <p:blipFill>
          <a:blip r:embed="rId5" cstate="print"/>
          <a:srcRect/>
          <a:stretch>
            <a:fillRect/>
          </a:stretch>
        </p:blipFill>
        <p:spPr bwMode="auto">
          <a:xfrm>
            <a:off x="179512" y="3933056"/>
            <a:ext cx="4853342" cy="2351509"/>
          </a:xfrm>
          <a:prstGeom prst="rect">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обои Занавес, складки, красный, штора, портьера 1280x1024 35674"/>
          <p:cNvPicPr>
            <a:picLocks noChangeAspect="1" noChangeArrowheads="1"/>
          </p:cNvPicPr>
          <p:nvPr/>
        </p:nvPicPr>
        <p:blipFill>
          <a:blip r:embed="rId2" cstate="print"/>
          <a:srcRect/>
          <a:stretch>
            <a:fillRect/>
          </a:stretch>
        </p:blipFill>
        <p:spPr bwMode="auto">
          <a:xfrm>
            <a:off x="0" y="0"/>
            <a:ext cx="9144000" cy="6875896"/>
          </a:xfrm>
          <a:prstGeom prst="rect">
            <a:avLst/>
          </a:prstGeom>
          <a:noFill/>
        </p:spPr>
      </p:pic>
      <p:sp>
        <p:nvSpPr>
          <p:cNvPr id="4" name="Прямоугольник 3"/>
          <p:cNvSpPr/>
          <p:nvPr/>
        </p:nvSpPr>
        <p:spPr>
          <a:xfrm rot="19541363">
            <a:off x="-194332" y="2967335"/>
            <a:ext cx="953267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48680"/>
            <a:ext cx="9144000" cy="6309320"/>
          </a:xfrm>
        </p:spPr>
        <p:txBody>
          <a:bodyPr>
            <a:normAutofit fontScale="55000" lnSpcReduction="20000"/>
          </a:bodyPr>
          <a:lstStyle/>
          <a:p>
            <a:pPr fontAlgn="base">
              <a:buNone/>
            </a:pPr>
            <a:r>
              <a:rPr lang="ru-RU" dirty="0" smtClean="0">
                <a:solidFill>
                  <a:srgbClr val="002060"/>
                </a:solidFill>
              </a:rPr>
              <a:t> </a:t>
            </a:r>
            <a:r>
              <a:rPr lang="ru-RU" sz="3700" dirty="0" smtClean="0">
                <a:solidFill>
                  <a:srgbClr val="002060"/>
                </a:solidFill>
                <a:latin typeface="Comic Sans MS" pitchFamily="66" charset="0"/>
              </a:rPr>
              <a:t>Игра в дошкольном возрасте один из любимых видов деятельности детей. Возможность развивать у дошкольников творческие способности в игре позволяет педагогам использовать игровые приемы на занятиях по изобразительной деятельности.  Игровое творчество проявляется  в поисках средств и способов для изображения задуманного.</a:t>
            </a:r>
          </a:p>
          <a:p>
            <a:pPr fontAlgn="base">
              <a:buNone/>
            </a:pPr>
            <a:r>
              <a:rPr lang="ru-RU" sz="3700" dirty="0" smtClean="0">
                <a:solidFill>
                  <a:srgbClr val="002060"/>
                </a:solidFill>
                <a:latin typeface="Comic Sans MS" pitchFamily="66" charset="0"/>
              </a:rPr>
              <a:t>        Игровые   приемы педагогами  применяются охотно.  Трудности возникают в их самостоятельной разработке.  Основной причиной этого является незнание  особенностей игровых приемов обучения.  Игровые приемы обучения, как и другие приемы, направлены на решение обучающих задач и связаны с организацией игры на занятия.</a:t>
            </a:r>
          </a:p>
          <a:p>
            <a:pPr algn="ctr" fontAlgn="base">
              <a:buNone/>
            </a:pPr>
            <a:r>
              <a:rPr lang="ru-RU" sz="3700" dirty="0" smtClean="0">
                <a:solidFill>
                  <a:srgbClr val="FF0000"/>
                </a:solidFill>
                <a:latin typeface="Comic Sans MS" pitchFamily="66" charset="0"/>
              </a:rPr>
              <a:t>         Можно определить их воспитательную роль следующим образом:</a:t>
            </a:r>
          </a:p>
          <a:p>
            <a:pPr fontAlgn="base">
              <a:buFont typeface="Wingdings" pitchFamily="2" charset="2"/>
              <a:buChar char="ü"/>
            </a:pPr>
            <a:r>
              <a:rPr lang="ru-RU" sz="3700" dirty="0" smtClean="0">
                <a:solidFill>
                  <a:srgbClr val="002060"/>
                </a:solidFill>
                <a:latin typeface="Comic Sans MS" pitchFamily="66" charset="0"/>
              </a:rPr>
              <a:t>игровые приемы помогают воспитателю сделать процесс обучения занимательным, соответствующим возрастным особенностям дошкольников (особенно это относится к младшему дошкольному возрасту),</a:t>
            </a:r>
          </a:p>
          <a:p>
            <a:pPr fontAlgn="base">
              <a:buFont typeface="Wingdings" pitchFamily="2" charset="2"/>
              <a:buChar char="ü"/>
            </a:pPr>
            <a:r>
              <a:rPr lang="ru-RU" sz="3700" dirty="0" smtClean="0">
                <a:solidFill>
                  <a:srgbClr val="002060"/>
                </a:solidFill>
                <a:latin typeface="Comic Sans MS" pitchFamily="66" charset="0"/>
              </a:rPr>
              <a:t>позволяют представить неинтересную для детей учебную задачу в занимательной форме;</a:t>
            </a:r>
          </a:p>
          <a:p>
            <a:pPr fontAlgn="base">
              <a:buFont typeface="Wingdings" pitchFamily="2" charset="2"/>
              <a:buChar char="ü"/>
            </a:pPr>
            <a:r>
              <a:rPr lang="ru-RU" sz="3700" dirty="0" smtClean="0">
                <a:solidFill>
                  <a:srgbClr val="002060"/>
                </a:solidFill>
                <a:latin typeface="Comic Sans MS" pitchFamily="66" charset="0"/>
              </a:rPr>
              <a:t>дают возможность многократно упражнять детей при формировании какого-либо умения;</a:t>
            </a:r>
          </a:p>
          <a:p>
            <a:pPr fontAlgn="base">
              <a:buFont typeface="Wingdings" pitchFamily="2" charset="2"/>
              <a:buChar char="ü"/>
            </a:pPr>
            <a:r>
              <a:rPr lang="ru-RU" sz="3700" dirty="0" smtClean="0">
                <a:solidFill>
                  <a:srgbClr val="002060"/>
                </a:solidFill>
                <a:latin typeface="Comic Sans MS" pitchFamily="66" charset="0"/>
              </a:rPr>
              <a:t>играют роль мотива, побуждающего детей к качественному выполнению задания.</a:t>
            </a:r>
            <a:endParaRPr lang="ru-RU" sz="3700" dirty="0">
              <a:solidFill>
                <a:srgbClr val="002060"/>
              </a:solidFill>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pPr algn="ctr" fontAlgn="base"/>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dirty="0" smtClean="0"/>
              <a:t/>
            </a:r>
            <a:br>
              <a:rPr lang="ru-RU" dirty="0" smtClean="0"/>
            </a:br>
            <a:r>
              <a:rPr lang="ru-RU" b="1" dirty="0" smtClean="0">
                <a:solidFill>
                  <a:srgbClr val="7030A0"/>
                </a:solidFill>
                <a:latin typeface="Monotype Corsiva" pitchFamily="66" charset="0"/>
              </a:rPr>
              <a:t>Признаки и виды игровых приемов обучения</a:t>
            </a:r>
            <a:endParaRPr lang="ru-RU" b="1" dirty="0">
              <a:solidFill>
                <a:srgbClr val="7030A0"/>
              </a:solidFill>
              <a:latin typeface="Monotype Corsiva" pitchFamily="66" charset="0"/>
            </a:endParaRPr>
          </a:p>
        </p:txBody>
      </p:sp>
      <p:sp>
        <p:nvSpPr>
          <p:cNvPr id="3" name="Содержимое 2"/>
          <p:cNvSpPr>
            <a:spLocks noGrp="1"/>
          </p:cNvSpPr>
          <p:nvPr>
            <p:ph idx="1"/>
          </p:nvPr>
        </p:nvSpPr>
        <p:spPr>
          <a:xfrm>
            <a:off x="0" y="1412776"/>
            <a:ext cx="9144000" cy="5661248"/>
          </a:xfrm>
        </p:spPr>
        <p:txBody>
          <a:bodyPr>
            <a:normAutofit fontScale="77500" lnSpcReduction="20000"/>
          </a:bodyPr>
          <a:lstStyle/>
          <a:p>
            <a:pPr algn="ctr" fontAlgn="base">
              <a:buNone/>
            </a:pPr>
            <a:r>
              <a:rPr lang="ru-RU" sz="4600" u="sng" dirty="0" smtClean="0">
                <a:solidFill>
                  <a:srgbClr val="FF0000"/>
                </a:solidFill>
                <a:latin typeface="Comic Sans MS" pitchFamily="66" charset="0"/>
              </a:rPr>
              <a:t>Признаки игровых приемов</a:t>
            </a:r>
            <a:r>
              <a:rPr lang="ru-RU" sz="4600" dirty="0" smtClean="0">
                <a:solidFill>
                  <a:srgbClr val="FF0000"/>
                </a:solidFill>
                <a:latin typeface="Comic Sans MS" pitchFamily="66" charset="0"/>
              </a:rPr>
              <a:t>:</a:t>
            </a:r>
          </a:p>
          <a:p>
            <a:pPr lvl="0">
              <a:buNone/>
            </a:pPr>
            <a:r>
              <a:rPr lang="ru-RU" dirty="0" smtClean="0">
                <a:solidFill>
                  <a:srgbClr val="002060"/>
                </a:solidFill>
                <a:latin typeface="Comic Sans MS" pitchFamily="66" charset="0"/>
              </a:rPr>
              <a:t>Одним из признаков игрового приема является </a:t>
            </a:r>
            <a:r>
              <a:rPr lang="ru-RU" u="sng" dirty="0" smtClean="0">
                <a:solidFill>
                  <a:srgbClr val="7030A0"/>
                </a:solidFill>
                <a:latin typeface="Comic Sans MS" pitchFamily="66" charset="0"/>
              </a:rPr>
              <a:t>игровая задача</a:t>
            </a:r>
            <a:r>
              <a:rPr lang="ru-RU" dirty="0" smtClean="0">
                <a:solidFill>
                  <a:srgbClr val="002060"/>
                </a:solidFill>
                <a:latin typeface="Comic Sans MS" pitchFamily="66" charset="0"/>
              </a:rPr>
              <a:t>. Игровая задача – это определение того, для чего дети будут выполнять те или иные игровые действия. Например, воспитатель предлагает детям: «Подумайте, как зайчику перебраться через речку», дети сами ставят игровые задачи.</a:t>
            </a:r>
          </a:p>
          <a:p>
            <a:pPr lvl="0">
              <a:buNone/>
            </a:pPr>
            <a:r>
              <a:rPr lang="ru-RU" dirty="0" smtClean="0">
                <a:solidFill>
                  <a:srgbClr val="002060"/>
                </a:solidFill>
                <a:latin typeface="Comic Sans MS" pitchFamily="66" charset="0"/>
              </a:rPr>
              <a:t>Также основой любой игры является наличие </a:t>
            </a:r>
            <a:r>
              <a:rPr lang="ru-RU" u="sng" dirty="0" smtClean="0">
                <a:solidFill>
                  <a:srgbClr val="7030A0"/>
                </a:solidFill>
                <a:latin typeface="Comic Sans MS" pitchFamily="66" charset="0"/>
              </a:rPr>
              <a:t>игровых действий</a:t>
            </a:r>
            <a:r>
              <a:rPr lang="ru-RU" dirty="0" smtClean="0">
                <a:solidFill>
                  <a:srgbClr val="002060"/>
                </a:solidFill>
                <a:latin typeface="Comic Sans MS" pitchFamily="66" charset="0"/>
              </a:rPr>
              <a:t>, с помощью которых и решаются игровые задачи.  Иногда педагоги в начале занятия ограничиваются лишь постановкой  игровой задачи, например «Сделаем игрушкам подарки», а затем продолжают обычную работу: детям пообещали игру, а она не состоялась, потому что не последовало игровых действий. Подсказанный педагогом сюжет игры дети должны развивать дальше. Важно, чтобы дети были активны при выполнении игровых действий, это развивает их творческие способности</a:t>
            </a:r>
          </a:p>
          <a:p>
            <a:pPr lvl="0">
              <a:buNone/>
            </a:pPr>
            <a:r>
              <a:rPr lang="ru-RU" dirty="0" smtClean="0">
                <a:solidFill>
                  <a:srgbClr val="002060"/>
                </a:solidFill>
                <a:latin typeface="Comic Sans MS" pitchFamily="66" charset="0"/>
              </a:rPr>
              <a:t>Регулярное применение игровых приемов без учета знаний детей  приводит к  потере интереса к занятиям. Поэтому, продумывая содержание игровых приемов, нужно использовать опыт детей своей группы, полученный в разных видах деятельности, в разных ситуациях, имевших место в данном коллективе.</a:t>
            </a:r>
          </a:p>
          <a:p>
            <a:pPr>
              <a:buNone/>
            </a:pPr>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7030A0"/>
                </a:solidFill>
                <a:latin typeface="Monotype Corsiva" pitchFamily="66" charset="0"/>
              </a:rPr>
              <a:t>Виды  игровых приемов:</a:t>
            </a:r>
            <a:br>
              <a:rPr lang="ru-RU" b="1" dirty="0" smtClean="0">
                <a:solidFill>
                  <a:srgbClr val="7030A0"/>
                </a:solidFill>
                <a:latin typeface="Monotype Corsiva" pitchFamily="66" charset="0"/>
              </a:rPr>
            </a:br>
            <a:endParaRPr lang="ru-RU" b="1" dirty="0">
              <a:solidFill>
                <a:srgbClr val="7030A0"/>
              </a:solidFill>
              <a:latin typeface="Monotype Corsiva" pitchFamily="66" charset="0"/>
            </a:endParaRPr>
          </a:p>
        </p:txBody>
      </p:sp>
      <p:sp>
        <p:nvSpPr>
          <p:cNvPr id="3" name="Содержимое 2"/>
          <p:cNvSpPr>
            <a:spLocks noGrp="1"/>
          </p:cNvSpPr>
          <p:nvPr>
            <p:ph idx="1"/>
          </p:nvPr>
        </p:nvSpPr>
        <p:spPr>
          <a:xfrm>
            <a:off x="395536" y="1340768"/>
            <a:ext cx="8229600" cy="4389120"/>
          </a:xfrm>
        </p:spPr>
        <p:txBody>
          <a:bodyPr/>
          <a:lstStyle/>
          <a:p>
            <a:pPr fontAlgn="base">
              <a:buFont typeface="Wingdings" pitchFamily="2" charset="2"/>
              <a:buChar char="v"/>
            </a:pPr>
            <a:r>
              <a:rPr lang="ru-RU" u="sng" dirty="0" smtClean="0"/>
              <a:t> </a:t>
            </a:r>
            <a:r>
              <a:rPr lang="ru-RU" dirty="0" smtClean="0">
                <a:solidFill>
                  <a:srgbClr val="002060"/>
                </a:solidFill>
                <a:latin typeface="Comic Sans MS" pitchFamily="66" charset="0"/>
              </a:rPr>
              <a:t>обыгрывание предметов, игрушек,  картин;</a:t>
            </a:r>
          </a:p>
          <a:p>
            <a:pPr fontAlgn="base">
              <a:buFont typeface="Wingdings" pitchFamily="2" charset="2"/>
              <a:buChar char="v"/>
            </a:pPr>
            <a:r>
              <a:rPr lang="ru-RU" dirty="0" smtClean="0">
                <a:solidFill>
                  <a:srgbClr val="002060"/>
                </a:solidFill>
                <a:latin typeface="Comic Sans MS" pitchFamily="66" charset="0"/>
              </a:rPr>
              <a:t> обыгрывание выполненной работы;</a:t>
            </a:r>
          </a:p>
          <a:p>
            <a:pPr fontAlgn="base">
              <a:buFont typeface="Wingdings" pitchFamily="2" charset="2"/>
              <a:buChar char="v"/>
            </a:pPr>
            <a:r>
              <a:rPr lang="ru-RU" dirty="0" smtClean="0">
                <a:solidFill>
                  <a:srgbClr val="002060"/>
                </a:solidFill>
                <a:latin typeface="Comic Sans MS" pitchFamily="66" charset="0"/>
              </a:rPr>
              <a:t> обыгрывание незаконченной работы в момент его исполнения.</a:t>
            </a:r>
          </a:p>
          <a:p>
            <a:pPr fontAlgn="base">
              <a:buNone/>
            </a:pPr>
            <a:endParaRPr lang="ru-RU" dirty="0" smtClean="0"/>
          </a:p>
          <a:p>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5148064" y="3212976"/>
            <a:ext cx="3463738" cy="2592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3" cstate="print"/>
          <a:srcRect/>
          <a:stretch>
            <a:fillRect/>
          </a:stretch>
        </p:blipFill>
        <p:spPr bwMode="auto">
          <a:xfrm>
            <a:off x="683568" y="3573016"/>
            <a:ext cx="2990850"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96752"/>
            <a:ext cx="8229600" cy="4608512"/>
          </a:xfrm>
        </p:spPr>
        <p:txBody>
          <a:bodyPr>
            <a:normAutofit lnSpcReduction="10000"/>
          </a:bodyPr>
          <a:lstStyle/>
          <a:p>
            <a:pPr algn="ctr">
              <a:buNone/>
            </a:pPr>
            <a:r>
              <a:rPr lang="ru-RU" dirty="0" smtClean="0">
                <a:solidFill>
                  <a:srgbClr val="002060"/>
                </a:solidFill>
                <a:latin typeface="Comic Sans MS" pitchFamily="66" charset="0"/>
              </a:rPr>
              <a:t>Значимость игровых приемов на занятиях зависит от возраста детей и степени </a:t>
            </a:r>
            <a:r>
              <a:rPr lang="ru-RU" dirty="0" err="1" smtClean="0">
                <a:solidFill>
                  <a:srgbClr val="002060"/>
                </a:solidFill>
                <a:latin typeface="Comic Sans MS" pitchFamily="66" charset="0"/>
              </a:rPr>
              <a:t>сформированности</a:t>
            </a:r>
            <a:r>
              <a:rPr lang="ru-RU" dirty="0" smtClean="0">
                <a:solidFill>
                  <a:srgbClr val="002060"/>
                </a:solidFill>
                <a:latin typeface="Comic Sans MS" pitchFamily="66" charset="0"/>
              </a:rPr>
              <a:t> у них опыта учебной деятельности; они доминируют в младших группах и сочетаются, взаимодействуют с другими в старших. Все возрастающий у детей старшего дошкольного возраста опыт деятельности на занятиях, интерес к ней позволяют педагогу ставить перед воспитанниками учебную задачу в других формах, обосновывающих необходимость выполнения заданий, приложения усилий.</a:t>
            </a:r>
            <a:endParaRPr lang="ru-RU" dirty="0">
              <a:solidFill>
                <a:srgbClr val="002060"/>
              </a:solidFill>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229600" cy="4389120"/>
          </a:xfrm>
        </p:spPr>
        <p:txBody>
          <a:bodyPr>
            <a:normAutofit lnSpcReduction="10000"/>
          </a:bodyPr>
          <a:lstStyle/>
          <a:p>
            <a:pPr algn="ctr">
              <a:buNone/>
            </a:pPr>
            <a:r>
              <a:rPr lang="ru-RU" dirty="0" smtClean="0">
                <a:solidFill>
                  <a:srgbClr val="002060"/>
                </a:solidFill>
                <a:latin typeface="Comic Sans MS" pitchFamily="66" charset="0"/>
              </a:rPr>
              <a:t>Наряду с решением основных для этого вида деятельности задач на занятиях изобразительной деятельностью можно успешно осуществлять и развитие речи детей.</a:t>
            </a:r>
          </a:p>
          <a:p>
            <a:pPr algn="ctr">
              <a:buNone/>
            </a:pPr>
            <a:r>
              <a:rPr lang="ru-RU" dirty="0" smtClean="0">
                <a:solidFill>
                  <a:srgbClr val="002060"/>
                </a:solidFill>
                <a:latin typeface="Comic Sans MS" pitchFamily="66" charset="0"/>
              </a:rPr>
              <a:t> Деятельность с бумагой, ножницами, строительными деталями, глиной, красками, карандашами - это не только сенсорно-двигательные упражнения. Она отражает и   углубляет представления детей об окружающих предметах, способствует проявлению умственной и речевой активности.</a:t>
            </a:r>
          </a:p>
          <a:p>
            <a:pPr>
              <a:buNone/>
            </a:pPr>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323528" y="4365104"/>
            <a:ext cx="2990850"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p:cNvPicPr>
            <a:picLocks noChangeAspect="1" noChangeArrowheads="1"/>
          </p:cNvPicPr>
          <p:nvPr/>
        </p:nvPicPr>
        <p:blipFill>
          <a:blip r:embed="rId3" cstate="print"/>
          <a:srcRect/>
          <a:stretch>
            <a:fillRect/>
          </a:stretch>
        </p:blipFill>
        <p:spPr bwMode="auto">
          <a:xfrm>
            <a:off x="5220072" y="4437112"/>
            <a:ext cx="2990850" cy="22383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764704"/>
            <a:ext cx="8229600" cy="5703912"/>
          </a:xfrm>
        </p:spPr>
        <p:txBody>
          <a:bodyPr>
            <a:normAutofit fontScale="85000" lnSpcReduction="20000"/>
          </a:bodyPr>
          <a:lstStyle/>
          <a:p>
            <a:pPr algn="ctr">
              <a:buNone/>
            </a:pPr>
            <a:r>
              <a:rPr lang="ru-RU" dirty="0" smtClean="0"/>
              <a:t> </a:t>
            </a:r>
            <a:r>
              <a:rPr lang="ru-RU" dirty="0" smtClean="0">
                <a:solidFill>
                  <a:srgbClr val="002060"/>
                </a:solidFill>
                <a:latin typeface="Comic Sans MS" pitchFamily="66" charset="0"/>
              </a:rPr>
              <a:t>На занятиях ИЗО деятельности детей можно знакомить с новыми словами, учить понимать, различать и, наконец, употреблять слова в активной речи. Ребенок может знакомиться с названиями предметов, действий, которые не производит с предметами, различать и употреблять слова, обозначающие внешние признаки предметов и признаки действий. Первым шагом в развитии понимания речи на занятиях изобразительной деятельностью является усвоение назывательной функции слова: все, что находится вокруг ребенка, все, что он делает и как делает, получает названия. Для того чтобы слово – название стало словом – понятием, на него надо выработать большое число различных условных связей, в том числе двигательных. Разнообразный материал (наглядный), который периодически меняется, помогает уточнить понимание названий предметов. Слово помогает ребенку в познании всех сторон изобразительной деятельности, осмысление процессов изображения.</a:t>
            </a:r>
          </a:p>
          <a:p>
            <a:pPr algn="ctr">
              <a:buNone/>
            </a:pPr>
            <a:r>
              <a:rPr lang="ru-RU" dirty="0" smtClean="0">
                <a:solidFill>
                  <a:srgbClr val="002060"/>
                </a:solidFill>
                <a:latin typeface="Comic Sans MS" pitchFamily="66" charset="0"/>
              </a:rPr>
              <a:t> </a:t>
            </a:r>
            <a:endParaRPr lang="ru-RU" dirty="0">
              <a:solidFill>
                <a:srgbClr val="002060"/>
              </a:solidFill>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88640"/>
            <a:ext cx="7772400" cy="6336703"/>
          </a:xfrm>
        </p:spPr>
        <p:txBody>
          <a:bodyPr>
            <a:noAutofit/>
          </a:bodyPr>
          <a:lstStyle/>
          <a:p>
            <a:pPr algn="ct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dirty="0" smtClean="0">
                <a:solidFill>
                  <a:srgbClr val="7030A0"/>
                </a:solidFill>
                <a:latin typeface="Comic Sans MS" pitchFamily="66" charset="0"/>
              </a:rPr>
              <a:t/>
            </a:r>
            <a:br>
              <a:rPr lang="ru-RU" sz="6000" dirty="0" smtClean="0">
                <a:solidFill>
                  <a:srgbClr val="7030A0"/>
                </a:solidFill>
                <a:latin typeface="Comic Sans MS" pitchFamily="66" charset="0"/>
              </a:rPr>
            </a:br>
            <a:r>
              <a:rPr lang="ru-RU" sz="6000" b="1" dirty="0" smtClean="0">
                <a:solidFill>
                  <a:srgbClr val="7030A0"/>
                </a:solidFill>
                <a:latin typeface="Comic Sans MS" pitchFamily="66" charset="0"/>
              </a:rPr>
              <a:t>Сказка «Камень, Ручей, Сосульк</a:t>
            </a:r>
            <a:r>
              <a:rPr lang="ru-RU" sz="6000" dirty="0" smtClean="0">
                <a:solidFill>
                  <a:srgbClr val="7030A0"/>
                </a:solidFill>
                <a:latin typeface="Comic Sans MS" pitchFamily="66" charset="0"/>
              </a:rPr>
              <a:t>а и Солнце»</a:t>
            </a:r>
            <a:r>
              <a:rPr lang="ru-RU" sz="6000" b="1" dirty="0">
                <a:solidFill>
                  <a:srgbClr val="7030A0"/>
                </a:solidFill>
                <a:latin typeface="Comic Sans MS" pitchFamily="66" charset="0"/>
              </a:rPr>
              <a:t> </a:t>
            </a:r>
            <a:r>
              <a:rPr lang="ru-RU" sz="6000" b="1" dirty="0" smtClean="0">
                <a:solidFill>
                  <a:srgbClr val="7030A0"/>
                </a:solidFill>
                <a:latin typeface="Comic Sans MS" pitchFamily="66" charset="0"/>
              </a:rPr>
              <a:t/>
            </a:r>
            <a:br>
              <a:rPr lang="ru-RU" sz="6000" b="1" dirty="0" smtClean="0">
                <a:solidFill>
                  <a:srgbClr val="7030A0"/>
                </a:solidFill>
                <a:latin typeface="Comic Sans MS" pitchFamily="66" charset="0"/>
              </a:rPr>
            </a:br>
            <a:r>
              <a:rPr lang="ru-RU" sz="6000" b="1" dirty="0">
                <a:solidFill>
                  <a:srgbClr val="7030A0"/>
                </a:solidFill>
                <a:latin typeface="Comic Sans MS" pitchFamily="66" charset="0"/>
              </a:rPr>
              <a:t>     </a:t>
            </a:r>
            <a:r>
              <a:rPr lang="ru-RU" sz="6000" b="1" dirty="0" smtClean="0">
                <a:solidFill>
                  <a:srgbClr val="7030A0"/>
                </a:solidFill>
                <a:latin typeface="Comic Sans MS" pitchFamily="66" charset="0"/>
              </a:rPr>
              <a:t/>
            </a:r>
            <a:br>
              <a:rPr lang="ru-RU" sz="6000" b="1" dirty="0" smtClean="0">
                <a:solidFill>
                  <a:srgbClr val="7030A0"/>
                </a:solidFill>
                <a:latin typeface="Comic Sans MS" pitchFamily="66" charset="0"/>
              </a:rPr>
            </a:br>
            <a:r>
              <a:rPr lang="ru-RU" sz="6000" b="1" dirty="0" smtClean="0">
                <a:solidFill>
                  <a:srgbClr val="7030A0"/>
                </a:solidFill>
                <a:latin typeface="Comic Sans MS" pitchFamily="66" charset="0"/>
              </a:rPr>
              <a:t> </a:t>
            </a:r>
            <a:r>
              <a:rPr lang="ru-RU" sz="6000" i="1" dirty="0">
                <a:solidFill>
                  <a:srgbClr val="7030A0"/>
                </a:solidFill>
                <a:latin typeface="Comic Sans MS" pitchFamily="66" charset="0"/>
              </a:rPr>
              <a:t>Э. </a:t>
            </a:r>
            <a:r>
              <a:rPr lang="ru-RU" sz="6000" i="1" dirty="0" err="1">
                <a:solidFill>
                  <a:srgbClr val="7030A0"/>
                </a:solidFill>
                <a:latin typeface="Comic Sans MS" pitchFamily="66" charset="0"/>
              </a:rPr>
              <a:t>Шим</a:t>
            </a:r>
            <a:r>
              <a:rPr lang="ru-RU" sz="6000" dirty="0">
                <a:solidFill>
                  <a:srgbClr val="7030A0"/>
                </a:solidFill>
                <a:latin typeface="Comic Sans MS" pitchFamily="66" charset="0"/>
              </a:rPr>
              <a:t> </a:t>
            </a:r>
            <a:r>
              <a:rPr lang="ru-RU" sz="6000" dirty="0">
                <a:latin typeface="Comic Sans MS" pitchFamily="66" charset="0"/>
              </a:rPr>
              <a:t/>
            </a:r>
            <a:br>
              <a:rPr lang="ru-RU" sz="6000" dirty="0">
                <a:latin typeface="Comic Sans MS" pitchFamily="66" charset="0"/>
              </a:rPr>
            </a:br>
            <a:endParaRPr lang="ru-RU" sz="6000" dirty="0">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764704"/>
            <a:ext cx="9036496" cy="5805264"/>
          </a:xfrm>
        </p:spPr>
        <p:txBody>
          <a:bodyPr>
            <a:noAutofit/>
          </a:bodyPr>
          <a:lstStyle/>
          <a:p>
            <a:pPr>
              <a:buNone/>
            </a:pPr>
            <a:r>
              <a:rPr lang="ru-RU" sz="1500" dirty="0" smtClean="0">
                <a:solidFill>
                  <a:srgbClr val="002060"/>
                </a:solidFill>
                <a:latin typeface="Comic Sans MS" pitchFamily="66" charset="0"/>
              </a:rPr>
              <a:t>Наконец-то</a:t>
            </a:r>
            <a:r>
              <a:rPr lang="ru-RU" sz="1500" dirty="0">
                <a:solidFill>
                  <a:srgbClr val="002060"/>
                </a:solidFill>
                <a:latin typeface="Comic Sans MS" pitchFamily="66" charset="0"/>
              </a:rPr>
              <a:t>, наконец-то выдался настоящий весенний денек! В лесу тепло, от </a:t>
            </a:r>
            <a:r>
              <a:rPr lang="ru-RU" sz="1500" dirty="0" smtClean="0">
                <a:solidFill>
                  <a:srgbClr val="002060"/>
                </a:solidFill>
                <a:latin typeface="Comic Sans MS" pitchFamily="66" charset="0"/>
              </a:rPr>
              <a:t>ясного солнышка </a:t>
            </a:r>
            <a:r>
              <a:rPr lang="ru-RU" sz="1500" dirty="0">
                <a:solidFill>
                  <a:srgbClr val="002060"/>
                </a:solidFill>
                <a:latin typeface="Comic Sans MS" pitchFamily="66" charset="0"/>
              </a:rPr>
              <a:t>светло, капель весело перезванивает. Звери да птицы радуются: зайцы </a:t>
            </a:r>
            <a:r>
              <a:rPr lang="ru-RU" sz="1500" dirty="0" err="1">
                <a:solidFill>
                  <a:srgbClr val="002060"/>
                </a:solidFill>
                <a:latin typeface="Comic Sans MS" pitchFamily="66" charset="0"/>
              </a:rPr>
              <a:t>болбочут</a:t>
            </a:r>
            <a:r>
              <a:rPr lang="ru-RU" sz="1500" dirty="0">
                <a:solidFill>
                  <a:srgbClr val="002060"/>
                </a:solidFill>
                <a:latin typeface="Comic Sans MS" pitchFamily="66" charset="0"/>
              </a:rPr>
              <a:t>, тетерева бормочут, синицы бубенчиками разливаются.</a:t>
            </a:r>
            <a:br>
              <a:rPr lang="ru-RU" sz="1500" dirty="0">
                <a:solidFill>
                  <a:srgbClr val="002060"/>
                </a:solidFill>
                <a:latin typeface="Comic Sans MS" pitchFamily="66" charset="0"/>
              </a:rPr>
            </a:br>
            <a:r>
              <a:rPr lang="ru-RU" sz="1500" dirty="0">
                <a:solidFill>
                  <a:srgbClr val="002060"/>
                </a:solidFill>
                <a:latin typeface="Comic Sans MS" pitchFamily="66" charset="0"/>
              </a:rPr>
              <a:t>       Благодать в лесу!</a:t>
            </a:r>
            <a:br>
              <a:rPr lang="ru-RU" sz="1500" dirty="0">
                <a:solidFill>
                  <a:srgbClr val="002060"/>
                </a:solidFill>
                <a:latin typeface="Comic Sans MS" pitchFamily="66" charset="0"/>
              </a:rPr>
            </a:br>
            <a:r>
              <a:rPr lang="ru-RU" sz="1500" dirty="0">
                <a:solidFill>
                  <a:srgbClr val="002060"/>
                </a:solidFill>
                <a:latin typeface="Comic Sans MS" pitchFamily="66" charset="0"/>
              </a:rPr>
              <a:t>       На опушке старый Камень-валун хвалится:</a:t>
            </a:r>
            <a:br>
              <a:rPr lang="ru-RU" sz="1500" dirty="0">
                <a:solidFill>
                  <a:srgbClr val="002060"/>
                </a:solidFill>
                <a:latin typeface="Comic Sans MS" pitchFamily="66" charset="0"/>
              </a:rPr>
            </a:br>
            <a:r>
              <a:rPr lang="ru-RU" sz="1500" dirty="0">
                <a:solidFill>
                  <a:srgbClr val="002060"/>
                </a:solidFill>
                <a:latin typeface="Comic Sans MS" pitchFamily="66" charset="0"/>
              </a:rPr>
              <a:t>       - Мне кланяйтесь, меня благодарите. Это я весну делаю! </a:t>
            </a:r>
            <a:br>
              <a:rPr lang="ru-RU" sz="1500" dirty="0">
                <a:solidFill>
                  <a:srgbClr val="002060"/>
                </a:solidFill>
                <a:latin typeface="Comic Sans MS" pitchFamily="66" charset="0"/>
              </a:rPr>
            </a:br>
            <a:r>
              <a:rPr lang="ru-RU" sz="1500" dirty="0">
                <a:solidFill>
                  <a:srgbClr val="002060"/>
                </a:solidFill>
                <a:latin typeface="Comic Sans MS" pitchFamily="66" charset="0"/>
              </a:rPr>
              <a:t>       - Неужели ты, дедушка? - спрашивают звери да птицы. </a:t>
            </a:r>
            <a:br>
              <a:rPr lang="ru-RU" sz="1500" dirty="0">
                <a:solidFill>
                  <a:srgbClr val="002060"/>
                </a:solidFill>
                <a:latin typeface="Comic Sans MS" pitchFamily="66" charset="0"/>
              </a:rPr>
            </a:br>
            <a:r>
              <a:rPr lang="ru-RU" sz="1500" dirty="0">
                <a:solidFill>
                  <a:srgbClr val="002060"/>
                </a:solidFill>
                <a:latin typeface="Comic Sans MS" pitchFamily="66" charset="0"/>
              </a:rPr>
              <a:t>       - Я, детки, я! Вон у меня какие бока горячие... Вокруг меня снег тает, рядом со мной травка показалась, ко мне бабочки летят греться. Кабы не я, и весны не было бы!</a:t>
            </a:r>
            <a:br>
              <a:rPr lang="ru-RU" sz="1500" dirty="0">
                <a:solidFill>
                  <a:srgbClr val="002060"/>
                </a:solidFill>
                <a:latin typeface="Comic Sans MS" pitchFamily="66" charset="0"/>
              </a:rPr>
            </a:br>
            <a:r>
              <a:rPr lang="ru-RU" sz="1500" dirty="0">
                <a:solidFill>
                  <a:srgbClr val="002060"/>
                </a:solidFill>
                <a:latin typeface="Comic Sans MS" pitchFamily="66" charset="0"/>
              </a:rPr>
              <a:t>       - Ах ты, старый лежебока! - кричит с поляны звонкий Ручей. - Не хвались попусту! Тебе повернуться лень, а я вот день-деньской в работе. Пускай все мне кланяются, пускай меня благодарят!</a:t>
            </a:r>
            <a:br>
              <a:rPr lang="ru-RU" sz="1500" dirty="0">
                <a:solidFill>
                  <a:srgbClr val="002060"/>
                </a:solidFill>
                <a:latin typeface="Comic Sans MS" pitchFamily="66" charset="0"/>
              </a:rPr>
            </a:br>
            <a:r>
              <a:rPr lang="ru-RU" sz="1500" dirty="0">
                <a:solidFill>
                  <a:srgbClr val="002060"/>
                </a:solidFill>
                <a:latin typeface="Comic Sans MS" pitchFamily="66" charset="0"/>
              </a:rPr>
              <a:t>       - Значит, ты, Ручей, весну делаешь?</a:t>
            </a:r>
            <a:br>
              <a:rPr lang="ru-RU" sz="1500" dirty="0">
                <a:solidFill>
                  <a:srgbClr val="002060"/>
                </a:solidFill>
                <a:latin typeface="Comic Sans MS" pitchFamily="66" charset="0"/>
              </a:rPr>
            </a:br>
            <a:r>
              <a:rPr lang="ru-RU" sz="1500" dirty="0">
                <a:solidFill>
                  <a:srgbClr val="002060"/>
                </a:solidFill>
                <a:latin typeface="Comic Sans MS" pitchFamily="66" charset="0"/>
              </a:rPr>
              <a:t>       - Я, глупые, конечно, я! Поглядите-ка - я снег растапливаю, деревья и кусты живой водой пою... Какая же без меня весна?!</a:t>
            </a:r>
            <a:br>
              <a:rPr lang="ru-RU" sz="1500" dirty="0">
                <a:solidFill>
                  <a:srgbClr val="002060"/>
                </a:solidFill>
                <a:latin typeface="Comic Sans MS" pitchFamily="66" charset="0"/>
              </a:rPr>
            </a:br>
            <a:r>
              <a:rPr lang="ru-RU" sz="1500" dirty="0">
                <a:solidFill>
                  <a:srgbClr val="002060"/>
                </a:solidFill>
                <a:latin typeface="Comic Sans MS" pitchFamily="66" charset="0"/>
              </a:rPr>
              <a:t>       - Ай, болтун! - кричит Сосулька с еловой лапы. - Не слушайте его, пустомелю! Мне </a:t>
            </a:r>
            <a:r>
              <a:rPr lang="ru-RU" sz="1500" dirty="0" err="1">
                <a:solidFill>
                  <a:srgbClr val="002060"/>
                </a:solidFill>
                <a:latin typeface="Comic Sans MS" pitchFamily="66" charset="0"/>
              </a:rPr>
              <a:t>кланятесь</a:t>
            </a:r>
            <a:r>
              <a:rPr lang="ru-RU" sz="1500" dirty="0">
                <a:solidFill>
                  <a:srgbClr val="002060"/>
                </a:solidFill>
                <a:latin typeface="Comic Sans MS" pitchFamily="66" charset="0"/>
              </a:rPr>
              <a:t>, меня благодарите!</a:t>
            </a:r>
            <a:br>
              <a:rPr lang="ru-RU" sz="1500" dirty="0">
                <a:solidFill>
                  <a:srgbClr val="002060"/>
                </a:solidFill>
                <a:latin typeface="Comic Sans MS" pitchFamily="66" charset="0"/>
              </a:rPr>
            </a:br>
            <a:r>
              <a:rPr lang="ru-RU" sz="1500" dirty="0">
                <a:solidFill>
                  <a:srgbClr val="002060"/>
                </a:solidFill>
                <a:latin typeface="Comic Sans MS" pitchFamily="66" charset="0"/>
              </a:rPr>
              <a:t>       - А разве ты, Сосулька, весну делаешь?</a:t>
            </a:r>
            <a:br>
              <a:rPr lang="ru-RU" sz="1500" dirty="0">
                <a:solidFill>
                  <a:srgbClr val="002060"/>
                </a:solidFill>
                <a:latin typeface="Comic Sans MS" pitchFamily="66" charset="0"/>
              </a:rPr>
            </a:br>
            <a:r>
              <a:rPr lang="ru-RU" sz="1500" dirty="0">
                <a:solidFill>
                  <a:srgbClr val="002060"/>
                </a:solidFill>
                <a:latin typeface="Comic Sans MS" pitchFamily="66" charset="0"/>
              </a:rPr>
              <a:t>       - Еще бы не я! Одна только я! Как начну слезы горючие лить, как стану булькать на весь лес, - вот вам и весна... Разве иначе весна начнется?! Разве иначе...</a:t>
            </a:r>
            <a:br>
              <a:rPr lang="ru-RU" sz="1500" dirty="0">
                <a:solidFill>
                  <a:srgbClr val="002060"/>
                </a:solidFill>
                <a:latin typeface="Comic Sans MS" pitchFamily="66" charset="0"/>
              </a:rPr>
            </a:br>
            <a:r>
              <a:rPr lang="ru-RU" sz="1500" dirty="0">
                <a:solidFill>
                  <a:srgbClr val="002060"/>
                </a:solidFill>
                <a:latin typeface="Comic Sans MS" pitchFamily="66" charset="0"/>
              </a:rPr>
              <a:t>        Не успела Сосулька договорить. "Кап" - и умолкла. Почему? А потому, что Солнышко за лес закатилось.</a:t>
            </a:r>
            <a:br>
              <a:rPr lang="ru-RU" sz="1500" dirty="0">
                <a:solidFill>
                  <a:srgbClr val="002060"/>
                </a:solidFill>
                <a:latin typeface="Comic Sans MS" pitchFamily="66" charset="0"/>
              </a:rPr>
            </a:br>
            <a:r>
              <a:rPr lang="ru-RU" sz="1500" dirty="0">
                <a:solidFill>
                  <a:srgbClr val="002060"/>
                </a:solidFill>
                <a:latin typeface="Comic Sans MS" pitchFamily="66" charset="0"/>
              </a:rPr>
              <a:t>        Закатилось Солнышко, спряталось - тут и Камень-валун остыл, и Ручей заледенел, и Сосулька обмерзла.</a:t>
            </a:r>
            <a:br>
              <a:rPr lang="ru-RU" sz="1500" dirty="0">
                <a:solidFill>
                  <a:srgbClr val="002060"/>
                </a:solidFill>
                <a:latin typeface="Comic Sans MS" pitchFamily="66" charset="0"/>
              </a:rPr>
            </a:br>
            <a:r>
              <a:rPr lang="ru-RU" sz="1500" dirty="0">
                <a:solidFill>
                  <a:srgbClr val="002060"/>
                </a:solidFill>
                <a:latin typeface="Comic Sans MS" pitchFamily="66" charset="0"/>
              </a:rPr>
              <a:t>        Молчат. И сразу стало ясно, кто весну -то делает.</a:t>
            </a:r>
          </a:p>
          <a:p>
            <a:pPr>
              <a:buNone/>
            </a:pPr>
            <a:endParaRPr lang="ru-RU" sz="1500" dirty="0">
              <a:latin typeface="Comic Sans MS" pitchFamily="66" charset="0"/>
            </a:endParaRPr>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70</TotalTime>
  <Words>341</Words>
  <Application>Microsoft Office PowerPoint</Application>
  <PresentationFormat>Экран (4:3)</PresentationFormat>
  <Paragraphs>26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Поток</vt:lpstr>
      <vt:lpstr>Использование игровых приемов на занятиях по изодеятельности</vt:lpstr>
      <vt:lpstr>Слайд 2</vt:lpstr>
      <vt:lpstr>            Признаки и виды игровых приемов обучения</vt:lpstr>
      <vt:lpstr>Виды  игровых приемов: </vt:lpstr>
      <vt:lpstr>Слайд 5</vt:lpstr>
      <vt:lpstr>Слайд 6</vt:lpstr>
      <vt:lpstr>Слайд 7</vt:lpstr>
      <vt:lpstr>           Сказка «Камень, Ручей, Сосулька и Солнце»         Э. Шим  </vt:lpstr>
      <vt:lpstr>Слайд 9</vt:lpstr>
      <vt:lpstr>Мнемотаблицы, нарисованные детьми к сказке «Камень, Ручей, Сосулька и Солнце»</vt:lpstr>
      <vt:lpstr>Слайд 11</vt:lpstr>
      <vt:lpstr>Слайд 12</vt:lpstr>
      <vt:lpstr>Слайд 13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Антон</dc:creator>
  <cp:lastModifiedBy>Антон</cp:lastModifiedBy>
  <cp:revision>9</cp:revision>
  <dcterms:created xsi:type="dcterms:W3CDTF">2015-03-22T11:32:29Z</dcterms:created>
  <dcterms:modified xsi:type="dcterms:W3CDTF">2015-03-24T17:17:03Z</dcterms:modified>
</cp:coreProperties>
</file>