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33"/>
  </p:notes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57" r:id="rId11"/>
    <p:sldId id="259" r:id="rId12"/>
    <p:sldId id="260" r:id="rId13"/>
    <p:sldId id="273" r:id="rId14"/>
    <p:sldId id="276" r:id="rId15"/>
    <p:sldId id="283" r:id="rId16"/>
    <p:sldId id="274" r:id="rId17"/>
    <p:sldId id="277" r:id="rId18"/>
    <p:sldId id="286" r:id="rId19"/>
    <p:sldId id="279" r:id="rId20"/>
    <p:sldId id="261" r:id="rId21"/>
    <p:sldId id="281" r:id="rId22"/>
    <p:sldId id="287" r:id="rId23"/>
    <p:sldId id="288" r:id="rId24"/>
    <p:sldId id="280" r:id="rId25"/>
    <p:sldId id="258" r:id="rId26"/>
    <p:sldId id="262" r:id="rId27"/>
    <p:sldId id="278" r:id="rId28"/>
    <p:sldId id="263" r:id="rId29"/>
    <p:sldId id="284" r:id="rId30"/>
    <p:sldId id="282" r:id="rId31"/>
    <p:sldId id="289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B10C7-5EFF-47C8-A68D-584A08378953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3C3B06-1964-4422-998B-C76C254BDD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258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04814-136A-4ACE-B621-5FB8E471C21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704814-136A-4ACE-B621-5FB8E471C21C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389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045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138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811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1269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7976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677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415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796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745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258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619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786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08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25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294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427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793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0E76752-32E9-44FC-9656-7EFA02F42FD8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272C88-B55D-4E1B-8342-F41B807407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51797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korfiati.ru/wp-content/uploads/2015/03/vorotnichkovaya-tkan.jp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korfiati.ru/wp-content/uploads/2015/03/kleevaya-na-izdelii.jpg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5189" y="404813"/>
            <a:ext cx="7921625" cy="1752600"/>
          </a:xfrm>
        </p:spPr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chemeClr val="tx1"/>
                </a:solidFill>
              </a:rPr>
              <a:t>Государственное казенное общеобразовательное учреждение города Москвы «Специальная (коррекционная)общеобразовательная школа-интернат №102»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339" name="Прямоугольник 3"/>
          <p:cNvSpPr>
            <a:spLocks noChangeArrowheads="1"/>
          </p:cNvSpPr>
          <p:nvPr/>
        </p:nvSpPr>
        <p:spPr bwMode="auto">
          <a:xfrm>
            <a:off x="5880100" y="5229225"/>
            <a:ext cx="506382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 dirty="0"/>
              <a:t>Подготовила</a:t>
            </a:r>
            <a:r>
              <a:rPr lang="ru-RU" altLang="ru-RU" sz="2400" dirty="0"/>
              <a:t/>
            </a:r>
            <a:br>
              <a:rPr lang="ru-RU" altLang="ru-RU" sz="2400" dirty="0"/>
            </a:br>
            <a:r>
              <a:rPr lang="ru-RU" altLang="ru-RU" sz="2400" b="1" dirty="0" err="1" smtClean="0"/>
              <a:t>Аскерко</a:t>
            </a:r>
            <a:r>
              <a:rPr lang="ru-RU" altLang="ru-RU" sz="2400" b="1" dirty="0" smtClean="0"/>
              <a:t> Снежана Николаевна,</a:t>
            </a:r>
            <a:r>
              <a:rPr lang="ru-RU" altLang="ru-RU" sz="2400" dirty="0"/>
              <a:t/>
            </a:r>
            <a:br>
              <a:rPr lang="ru-RU" altLang="ru-RU" sz="2400" dirty="0"/>
            </a:br>
            <a:r>
              <a:rPr lang="ru-RU" altLang="ru-RU" sz="2400" b="1" dirty="0"/>
              <a:t>учитель технологии </a:t>
            </a:r>
            <a:endParaRPr lang="ru-RU" altLang="ru-RU" sz="2400" dirty="0"/>
          </a:p>
        </p:txBody>
      </p:sp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1126156" y="2349501"/>
            <a:ext cx="973488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solidFill>
                  <a:srgbClr val="FFFF00"/>
                </a:solidFill>
                <a:latin typeface="Arial Black" panose="020B0A04020102020204" pitchFamily="34" charset="0"/>
              </a:rPr>
              <a:t>К</a:t>
            </a:r>
            <a:r>
              <a:rPr lang="ru-RU" altLang="ru-RU" sz="32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леевые прокладочные материалы</a:t>
            </a:r>
            <a:endParaRPr lang="ru-RU" altLang="ru-RU" sz="3200" b="1" dirty="0">
              <a:solidFill>
                <a:srgbClr val="FFFF00"/>
              </a:solidFill>
              <a:latin typeface="Arial Black" panose="020B0A04020102020204" pitchFamily="34" charset="0"/>
            </a:endParaRPr>
          </a:p>
        </p:txBody>
      </p:sp>
      <p:sp>
        <p:nvSpPr>
          <p:cNvPr id="14341" name="Прямоугольник 6"/>
          <p:cNvSpPr>
            <a:spLocks noChangeArrowheads="1"/>
          </p:cNvSpPr>
          <p:nvPr/>
        </p:nvSpPr>
        <p:spPr bwMode="auto">
          <a:xfrm>
            <a:off x="1847462" y="5805488"/>
            <a:ext cx="15247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vantGarde Bk BT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solidFill>
                  <a:srgbClr val="FFFF00"/>
                </a:solidFill>
                <a:latin typeface="Arial Black" panose="020B0A04020102020204" pitchFamily="34" charset="0"/>
              </a:rPr>
              <a:t>9</a:t>
            </a:r>
            <a:r>
              <a:rPr lang="ru-RU" altLang="ru-RU" sz="2400" b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> </a:t>
            </a:r>
            <a:r>
              <a:rPr lang="ru-RU" altLang="ru-RU" sz="2400" b="1" dirty="0">
                <a:solidFill>
                  <a:srgbClr val="FFFF00"/>
                </a:solidFill>
                <a:latin typeface="Arial Black" panose="020B0A04020102020204" pitchFamily="34" charset="0"/>
              </a:rPr>
              <a:t>класс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2119360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0"/>
            <a:ext cx="9404723" cy="471638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Ответьте на вопросы: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256" y="625642"/>
            <a:ext cx="11771696" cy="610241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1.Установить </a:t>
            </a:r>
            <a:r>
              <a:rPr lang="ru-RU" b="1" dirty="0">
                <a:solidFill>
                  <a:srgbClr val="FFFF00"/>
                </a:solidFill>
              </a:rPr>
              <a:t>соответствие:</a:t>
            </a:r>
          </a:p>
          <a:p>
            <a:pPr marL="0" indent="0">
              <a:buNone/>
            </a:pPr>
            <a:r>
              <a:rPr lang="ru-RU" b="1" dirty="0"/>
              <a:t>А) синтепон                  1) отделочный материал</a:t>
            </a:r>
          </a:p>
          <a:p>
            <a:pPr marL="0" indent="0">
              <a:buNone/>
            </a:pPr>
            <a:r>
              <a:rPr lang="ru-RU" b="1" dirty="0"/>
              <a:t>Б) кружева                     2) нетканый материал</a:t>
            </a:r>
          </a:p>
          <a:p>
            <a:pPr marL="0" indent="0">
              <a:buNone/>
            </a:pPr>
            <a:r>
              <a:rPr lang="ru-RU" b="1" dirty="0"/>
              <a:t>В) </a:t>
            </a:r>
            <a:r>
              <a:rPr lang="ru-RU" b="1" dirty="0" err="1"/>
              <a:t>прокламелин</a:t>
            </a:r>
            <a:r>
              <a:rPr lang="ru-RU" b="1" dirty="0"/>
              <a:t>            3) утепляющий материал</a:t>
            </a:r>
          </a:p>
          <a:p>
            <a:pPr marL="0" indent="0">
              <a:buNone/>
            </a:pPr>
            <a:r>
              <a:rPr lang="ru-RU" b="1" dirty="0"/>
              <a:t> 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FF00"/>
                </a:solidFill>
              </a:rPr>
              <a:t>2.Вставить пропущенное слово:</a:t>
            </a:r>
          </a:p>
          <a:p>
            <a:pPr marL="0" indent="0">
              <a:buNone/>
            </a:pPr>
            <a:r>
              <a:rPr lang="ru-RU" b="1" dirty="0"/>
              <a:t>Прокладочные материалы - материалы, предназначенные для </a:t>
            </a:r>
            <a:r>
              <a:rPr lang="ru-RU" b="1" dirty="0" err="1"/>
              <a:t>формоустойчивости</a:t>
            </a:r>
            <a:r>
              <a:rPr lang="ru-RU" b="1" dirty="0"/>
              <a:t>, жесткости, предохранения от износа изделия в одежде с _________________ ( лицевой, изнаночной ) стороны деталей верха.</a:t>
            </a:r>
          </a:p>
          <a:p>
            <a:pPr marL="0" indent="0">
              <a:buNone/>
            </a:pPr>
            <a:r>
              <a:rPr lang="ru-RU" b="1" dirty="0"/>
              <a:t> 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FF00"/>
                </a:solidFill>
              </a:rPr>
              <a:t>3.Вставить пропущенное слово:</a:t>
            </a:r>
          </a:p>
          <a:p>
            <a:pPr marL="0" indent="0">
              <a:buNone/>
            </a:pPr>
            <a:r>
              <a:rPr lang="ru-RU" b="1" dirty="0"/>
              <a:t>Текстильный вязанный материал, изготовленный из одной или нескольких непрерывных нитей путем изгибания их в петли, которые переплетаются между собой - это ___________________ (ткань, трикотаж).</a:t>
            </a:r>
          </a:p>
          <a:p>
            <a:pPr marL="0" indent="0">
              <a:buNone/>
            </a:pPr>
            <a:r>
              <a:rPr lang="ru-RU" b="1" dirty="0"/>
              <a:t> 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FF00"/>
                </a:solidFill>
              </a:rPr>
              <a:t>4.Вставить пропущенное слово:</a:t>
            </a:r>
          </a:p>
          <a:p>
            <a:pPr marL="0" indent="0">
              <a:buNone/>
            </a:pPr>
            <a:r>
              <a:rPr lang="ru-RU" b="1" dirty="0"/>
              <a:t>Материалы, улучшающие эксплуатационные свойства изделий с изнаночной стороны изделия – это ___________</a:t>
            </a:r>
          </a:p>
          <a:p>
            <a:pPr marL="0" indent="0">
              <a:buNone/>
            </a:pPr>
            <a:r>
              <a:rPr lang="ru-RU" b="1" dirty="0"/>
              <a:t>(подкладочные, прокладочные)</a:t>
            </a:r>
          </a:p>
          <a:p>
            <a:pPr marL="0" indent="0">
              <a:buNone/>
            </a:pPr>
            <a:r>
              <a:rPr lang="ru-RU" b="1" dirty="0"/>
              <a:t> </a:t>
            </a:r>
          </a:p>
          <a:p>
            <a:pPr marL="0" indent="0">
              <a:buNone/>
            </a:pPr>
            <a:r>
              <a:rPr lang="ru-RU" b="1" dirty="0">
                <a:solidFill>
                  <a:srgbClr val="FFFF00"/>
                </a:solidFill>
              </a:rPr>
              <a:t>5.Вставить пропущенное слово:</a:t>
            </a:r>
          </a:p>
          <a:p>
            <a:pPr marL="0" indent="0">
              <a:buNone/>
            </a:pPr>
            <a:r>
              <a:rPr lang="ru-RU" b="1" dirty="0"/>
              <a:t>Основным материалом для скрепления деталей одежды являются _________________ (пуговицы, швейные нитки, пряжа).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8844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28" y="587141"/>
            <a:ext cx="11993078" cy="618904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5600" b="1" dirty="0">
                <a:solidFill>
                  <a:srgbClr val="FFFF00"/>
                </a:solidFill>
              </a:rPr>
              <a:t>6.Выберите все не клеевые материалы:</a:t>
            </a:r>
          </a:p>
          <a:p>
            <a:pPr marL="0" indent="0">
              <a:buNone/>
            </a:pPr>
            <a:r>
              <a:rPr lang="ru-RU" sz="5600" b="1" dirty="0"/>
              <a:t>А) </a:t>
            </a:r>
            <a:r>
              <a:rPr lang="ru-RU" sz="5600" b="1" dirty="0" err="1"/>
              <a:t>Дублерин</a:t>
            </a:r>
            <a:r>
              <a:rPr lang="ru-RU" sz="5600" b="1" dirty="0"/>
              <a:t>                            В) </a:t>
            </a:r>
            <a:r>
              <a:rPr lang="ru-RU" sz="5600" b="1" dirty="0" err="1"/>
              <a:t>Флизелин</a:t>
            </a:r>
            <a:r>
              <a:rPr lang="ru-RU" sz="5600" b="1" dirty="0"/>
              <a:t>            </a:t>
            </a:r>
          </a:p>
          <a:p>
            <a:pPr marL="0" indent="0">
              <a:buNone/>
            </a:pPr>
            <a:r>
              <a:rPr lang="ru-RU" sz="5600" b="1" dirty="0"/>
              <a:t>Б) Бортовка                              Г) Синтепон</a:t>
            </a:r>
          </a:p>
          <a:p>
            <a:pPr marL="0" indent="0">
              <a:buNone/>
            </a:pPr>
            <a:r>
              <a:rPr lang="ru-RU" sz="5600" b="1" dirty="0"/>
              <a:t> </a:t>
            </a:r>
            <a:endParaRPr lang="ru-RU" sz="56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5600" b="1" dirty="0">
                <a:solidFill>
                  <a:srgbClr val="FFFF00"/>
                </a:solidFill>
              </a:rPr>
              <a:t>7. Выберите тканный прокладочный материал:</a:t>
            </a:r>
          </a:p>
          <a:p>
            <a:pPr marL="0" indent="0">
              <a:buNone/>
            </a:pPr>
            <a:r>
              <a:rPr lang="ru-RU" sz="5600" b="1" dirty="0"/>
              <a:t>А) </a:t>
            </a:r>
            <a:r>
              <a:rPr lang="ru-RU" sz="5600" b="1" dirty="0" err="1"/>
              <a:t>Дублерин</a:t>
            </a:r>
            <a:r>
              <a:rPr lang="ru-RU" sz="5600" b="1" dirty="0"/>
              <a:t>                                             В) Ватин  </a:t>
            </a:r>
          </a:p>
          <a:p>
            <a:pPr marL="0" indent="0">
              <a:buNone/>
            </a:pPr>
            <a:r>
              <a:rPr lang="ru-RU" sz="5600" b="1" dirty="0"/>
              <a:t>Б) </a:t>
            </a:r>
            <a:r>
              <a:rPr lang="ru-RU" sz="5600" b="1" dirty="0" err="1"/>
              <a:t>Флизелин</a:t>
            </a:r>
            <a:r>
              <a:rPr lang="ru-RU" sz="5600" b="1" dirty="0"/>
              <a:t>                                             Г) </a:t>
            </a:r>
            <a:r>
              <a:rPr lang="ru-RU" sz="5600" b="1" dirty="0" err="1"/>
              <a:t>Сподбонд</a:t>
            </a:r>
            <a:endParaRPr lang="ru-RU" sz="5600" b="1" dirty="0"/>
          </a:p>
          <a:p>
            <a:pPr marL="0" indent="0">
              <a:buNone/>
            </a:pPr>
            <a:r>
              <a:rPr lang="ru-RU" sz="5600" b="1" dirty="0"/>
              <a:t>                             Д) Бортовка</a:t>
            </a:r>
          </a:p>
          <a:p>
            <a:pPr marL="0" indent="0">
              <a:buNone/>
            </a:pPr>
            <a:r>
              <a:rPr lang="ru-RU" sz="5600" b="1" dirty="0"/>
              <a:t> </a:t>
            </a:r>
          </a:p>
          <a:p>
            <a:pPr marL="0" indent="0">
              <a:buNone/>
            </a:pPr>
            <a:r>
              <a:rPr lang="ru-RU" sz="5600" b="1" dirty="0">
                <a:solidFill>
                  <a:srgbClr val="FFFF00"/>
                </a:solidFill>
              </a:rPr>
              <a:t>8. Выберите не тканный прокладочный материал:</a:t>
            </a:r>
          </a:p>
          <a:p>
            <a:pPr marL="0" indent="0">
              <a:buNone/>
            </a:pPr>
            <a:r>
              <a:rPr lang="ru-RU" sz="5600" b="1" dirty="0"/>
              <a:t>А) </a:t>
            </a:r>
            <a:r>
              <a:rPr lang="ru-RU" sz="5600" b="1" dirty="0" err="1"/>
              <a:t>Дублерин</a:t>
            </a:r>
            <a:r>
              <a:rPr lang="ru-RU" sz="5600" b="1" dirty="0"/>
              <a:t>                                             В) Ватин  </a:t>
            </a:r>
          </a:p>
          <a:p>
            <a:pPr marL="0" indent="0">
              <a:buNone/>
            </a:pPr>
            <a:r>
              <a:rPr lang="ru-RU" sz="5600" b="1" dirty="0"/>
              <a:t>Б) </a:t>
            </a:r>
            <a:r>
              <a:rPr lang="ru-RU" sz="5600" b="1" dirty="0" err="1"/>
              <a:t>Флизелин</a:t>
            </a:r>
            <a:r>
              <a:rPr lang="ru-RU" sz="5600" b="1" dirty="0"/>
              <a:t>                                             Г) </a:t>
            </a:r>
            <a:r>
              <a:rPr lang="ru-RU" sz="5600" b="1" dirty="0" err="1"/>
              <a:t>Сподбонд</a:t>
            </a:r>
            <a:endParaRPr lang="ru-RU" sz="5600" b="1" dirty="0"/>
          </a:p>
          <a:p>
            <a:pPr marL="0" indent="0">
              <a:buNone/>
            </a:pPr>
            <a:r>
              <a:rPr lang="ru-RU" sz="5600" b="1" dirty="0"/>
              <a:t>                              Д) Бортовка</a:t>
            </a:r>
          </a:p>
          <a:p>
            <a:pPr marL="0" indent="0">
              <a:buNone/>
            </a:pPr>
            <a:r>
              <a:rPr lang="ru-RU" sz="5600" b="1" dirty="0"/>
              <a:t> </a:t>
            </a:r>
          </a:p>
          <a:p>
            <a:pPr marL="0" indent="0">
              <a:buNone/>
            </a:pPr>
            <a:r>
              <a:rPr lang="ru-RU" sz="5600" b="1" dirty="0">
                <a:solidFill>
                  <a:srgbClr val="FFFF00"/>
                </a:solidFill>
              </a:rPr>
              <a:t>9.Рскрой </a:t>
            </a:r>
            <a:r>
              <a:rPr lang="ru-RU" sz="5600" b="1" dirty="0" err="1">
                <a:solidFill>
                  <a:srgbClr val="FFFF00"/>
                </a:solidFill>
              </a:rPr>
              <a:t>дублерина</a:t>
            </a:r>
            <a:r>
              <a:rPr lang="ru-RU" sz="5600" b="1" dirty="0">
                <a:solidFill>
                  <a:srgbClr val="FFFF00"/>
                </a:solidFill>
              </a:rPr>
              <a:t> производят:</a:t>
            </a:r>
          </a:p>
          <a:p>
            <a:pPr marL="0" indent="0">
              <a:buNone/>
            </a:pPr>
            <a:r>
              <a:rPr lang="ru-RU" sz="5600" b="1" dirty="0"/>
              <a:t>А) по долевому направлению нитей                               В) по долевой и поперечной нити, без разницы</a:t>
            </a:r>
          </a:p>
          <a:p>
            <a:pPr marL="0" indent="0">
              <a:buNone/>
            </a:pPr>
            <a:r>
              <a:rPr lang="ru-RU" sz="5600" b="1" dirty="0"/>
              <a:t>Б) по поперечному направлению нитей                         Г) по косому направлению нитей </a:t>
            </a:r>
          </a:p>
          <a:p>
            <a:pPr marL="0" indent="0">
              <a:buNone/>
            </a:pPr>
            <a:r>
              <a:rPr lang="ru-RU" sz="5600" b="1" dirty="0"/>
              <a:t> </a:t>
            </a:r>
          </a:p>
          <a:p>
            <a:pPr marL="0" indent="0">
              <a:buNone/>
            </a:pPr>
            <a:r>
              <a:rPr lang="ru-RU" sz="5600" b="1" dirty="0" smtClean="0">
                <a:solidFill>
                  <a:srgbClr val="FFFF00"/>
                </a:solidFill>
              </a:rPr>
              <a:t>9.Раскрой </a:t>
            </a:r>
            <a:r>
              <a:rPr lang="ru-RU" sz="5600" b="1" dirty="0" err="1">
                <a:solidFill>
                  <a:srgbClr val="FFFF00"/>
                </a:solidFill>
              </a:rPr>
              <a:t>флизелина</a:t>
            </a:r>
            <a:r>
              <a:rPr lang="ru-RU" sz="5600" b="1" dirty="0">
                <a:solidFill>
                  <a:srgbClr val="FFFF00"/>
                </a:solidFill>
              </a:rPr>
              <a:t> производят:</a:t>
            </a:r>
          </a:p>
          <a:p>
            <a:pPr marL="0" indent="0">
              <a:buNone/>
            </a:pPr>
            <a:r>
              <a:rPr lang="ru-RU" sz="5600" b="1" dirty="0"/>
              <a:t>А) по долевому направлению нитей                               В) по долевой и поперечной нити, без разницы</a:t>
            </a:r>
          </a:p>
          <a:p>
            <a:pPr marL="0" indent="0">
              <a:buNone/>
            </a:pPr>
            <a:r>
              <a:rPr lang="ru-RU" sz="5600" b="1" dirty="0"/>
              <a:t>Б) по поперечному направлению нитей                         Г) по косому направлению нитей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87536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503" y="847024"/>
            <a:ext cx="11848699" cy="585216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5600" b="1" dirty="0">
                <a:solidFill>
                  <a:srgbClr val="FFFF00"/>
                </a:solidFill>
              </a:rPr>
              <a:t>10. В каких деталях применяют прокладочный материал бортовку?</a:t>
            </a:r>
          </a:p>
          <a:p>
            <a:pPr marL="0" indent="0">
              <a:buNone/>
            </a:pPr>
            <a:r>
              <a:rPr lang="ru-RU" sz="5600" b="1" dirty="0"/>
              <a:t>А) при изготовлении манжет, воротников, бортов мужских жакетов, рубашек</a:t>
            </a:r>
          </a:p>
          <a:p>
            <a:pPr marL="0" indent="0">
              <a:buNone/>
            </a:pPr>
            <a:r>
              <a:rPr lang="ru-RU" sz="5600" b="1" dirty="0"/>
              <a:t>Б) при дублировании больших деталей одежды</a:t>
            </a:r>
          </a:p>
          <a:p>
            <a:pPr marL="0" indent="0">
              <a:buNone/>
            </a:pPr>
            <a:r>
              <a:rPr lang="ru-RU" sz="5600" b="1" dirty="0"/>
              <a:t>В) при обработке горловины, предохранят от растяжения</a:t>
            </a:r>
          </a:p>
          <a:p>
            <a:pPr marL="0" indent="0">
              <a:buNone/>
            </a:pPr>
            <a:r>
              <a:rPr lang="ru-RU" sz="5600" b="1" dirty="0"/>
              <a:t> </a:t>
            </a:r>
            <a:endParaRPr lang="ru-RU" sz="56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5600" b="1" dirty="0">
                <a:solidFill>
                  <a:srgbClr val="FFFF00"/>
                </a:solidFill>
              </a:rPr>
              <a:t>11. Что является сырьем для изготовления </a:t>
            </a:r>
            <a:r>
              <a:rPr lang="ru-RU" sz="5600" b="1" dirty="0" err="1">
                <a:solidFill>
                  <a:srgbClr val="FFFF00"/>
                </a:solidFill>
              </a:rPr>
              <a:t>флизелина</a:t>
            </a:r>
            <a:r>
              <a:rPr lang="ru-RU" sz="5600" b="1" dirty="0">
                <a:solidFill>
                  <a:srgbClr val="FFFF00"/>
                </a:solidFill>
              </a:rPr>
              <a:t>?</a:t>
            </a:r>
          </a:p>
          <a:p>
            <a:pPr marL="0" indent="0">
              <a:buNone/>
            </a:pPr>
            <a:r>
              <a:rPr lang="ru-RU" sz="5600" b="1" dirty="0"/>
              <a:t>А) хлопок                              В) целлюлоза (бумага)</a:t>
            </a:r>
          </a:p>
          <a:p>
            <a:pPr marL="0" indent="0">
              <a:buNone/>
            </a:pPr>
            <a:r>
              <a:rPr lang="ru-RU" sz="5600" b="1" dirty="0"/>
              <a:t>Б) нитрон                               Г) измельченное стекло</a:t>
            </a:r>
          </a:p>
          <a:p>
            <a:pPr marL="0" indent="0">
              <a:buNone/>
            </a:pPr>
            <a:r>
              <a:rPr lang="ru-RU" sz="5600" b="1" dirty="0"/>
              <a:t> </a:t>
            </a:r>
            <a:endParaRPr lang="ru-RU" sz="56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5600" b="1" dirty="0">
                <a:solidFill>
                  <a:srgbClr val="FFFF00"/>
                </a:solidFill>
              </a:rPr>
              <a:t>12. Какой прокладочный не клеевой материал более прочный и удобный при производстве швейных изделий?</a:t>
            </a:r>
          </a:p>
          <a:p>
            <a:pPr marL="0" indent="0">
              <a:buNone/>
            </a:pPr>
            <a:r>
              <a:rPr lang="ru-RU" sz="5600" b="1" dirty="0"/>
              <a:t>А) Бортовка                                     В) </a:t>
            </a:r>
            <a:r>
              <a:rPr lang="ru-RU" sz="5600" b="1" dirty="0" err="1"/>
              <a:t>Дублерин</a:t>
            </a:r>
            <a:endParaRPr lang="ru-RU" sz="5600" b="1" dirty="0"/>
          </a:p>
          <a:p>
            <a:pPr marL="0" indent="0">
              <a:buNone/>
            </a:pPr>
            <a:r>
              <a:rPr lang="ru-RU" sz="5600" b="1" dirty="0"/>
              <a:t>Б) </a:t>
            </a:r>
            <a:r>
              <a:rPr lang="ru-RU" sz="5600" b="1" dirty="0" err="1"/>
              <a:t>Флизелин</a:t>
            </a:r>
            <a:r>
              <a:rPr lang="ru-RU" sz="5600" b="1" dirty="0"/>
              <a:t>                                    Г) тканный прокладочный материал</a:t>
            </a:r>
          </a:p>
          <a:p>
            <a:pPr marL="0" indent="0">
              <a:buNone/>
            </a:pPr>
            <a:r>
              <a:rPr lang="ru-RU" sz="5600" b="1" dirty="0"/>
              <a:t> </a:t>
            </a:r>
            <a:endParaRPr lang="ru-RU" sz="5600" b="1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ru-RU" sz="5600" b="1" dirty="0">
                <a:solidFill>
                  <a:srgbClr val="FFFF00"/>
                </a:solidFill>
              </a:rPr>
              <a:t>13. Назначение </a:t>
            </a:r>
            <a:r>
              <a:rPr lang="ru-RU" sz="5600" b="1" dirty="0" err="1">
                <a:solidFill>
                  <a:srgbClr val="FFFF00"/>
                </a:solidFill>
              </a:rPr>
              <a:t>флизилинновой</a:t>
            </a:r>
            <a:r>
              <a:rPr lang="ru-RU" sz="5600" b="1" dirty="0">
                <a:solidFill>
                  <a:srgbClr val="FFFF00"/>
                </a:solidFill>
              </a:rPr>
              <a:t> кромки:</a:t>
            </a:r>
          </a:p>
          <a:p>
            <a:pPr marL="0" indent="0">
              <a:buNone/>
            </a:pPr>
            <a:r>
              <a:rPr lang="ru-RU" sz="5600" b="1" dirty="0"/>
              <a:t>А) дублирование основных деталей     </a:t>
            </a:r>
          </a:p>
          <a:p>
            <a:pPr marL="0" indent="0">
              <a:buNone/>
            </a:pPr>
            <a:r>
              <a:rPr lang="ru-RU" sz="5600" b="1" dirty="0"/>
              <a:t>Б) придание </a:t>
            </a:r>
            <a:r>
              <a:rPr lang="ru-RU" sz="5600" b="1" dirty="0" err="1"/>
              <a:t>формоустойчивости</a:t>
            </a:r>
            <a:r>
              <a:rPr lang="ru-RU" sz="5600" b="1" dirty="0"/>
              <a:t> манжетам, воротникам</a:t>
            </a:r>
          </a:p>
          <a:p>
            <a:pPr marL="0" indent="0">
              <a:buNone/>
            </a:pPr>
            <a:r>
              <a:rPr lang="ru-RU" sz="5600" b="1" dirty="0" smtClean="0"/>
              <a:t>В </a:t>
            </a:r>
            <a:r>
              <a:rPr lang="ru-RU" sz="5600" b="1" dirty="0"/>
              <a:t>обработка горловины, предохраняет от растяжения</a:t>
            </a:r>
          </a:p>
          <a:p>
            <a:pPr marL="0" indent="0">
              <a:buNone/>
            </a:pPr>
            <a:r>
              <a:rPr lang="ru-RU" sz="5600" b="1" dirty="0"/>
              <a:t>Г) </a:t>
            </a:r>
            <a:r>
              <a:rPr lang="ru-RU" sz="5600" b="1" dirty="0" err="1"/>
              <a:t>проклеивание</a:t>
            </a:r>
            <a:r>
              <a:rPr lang="ru-RU" sz="5600" b="1" dirty="0"/>
              <a:t> нижнего среза изделия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77598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5951" y="1656080"/>
            <a:ext cx="9404723" cy="471424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Тема урока:</a:t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>
                <a:solidFill>
                  <a:srgbClr val="FFFF00"/>
                </a:solidFill>
              </a:rPr>
              <a:t>К</a:t>
            </a:r>
            <a:r>
              <a:rPr lang="ru-RU" b="1" dirty="0" smtClean="0">
                <a:solidFill>
                  <a:srgbClr val="FFFF00"/>
                </a:solidFill>
              </a:rPr>
              <a:t>леевые прокладочные материалы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980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Для чего нужны прокладочные </a:t>
            </a:r>
            <a:r>
              <a:rPr lang="ru-RU" b="1" dirty="0" smtClean="0">
                <a:solidFill>
                  <a:srgbClr val="FFFF00"/>
                </a:solidFill>
              </a:rPr>
              <a:t>клеевые материалы</a:t>
            </a:r>
            <a:r>
              <a:rPr lang="ru-RU" b="1" dirty="0">
                <a:solidFill>
                  <a:srgbClr val="FFFF00"/>
                </a:solidFill>
              </a:rPr>
              <a:t>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3920" y="2052918"/>
            <a:ext cx="10332720" cy="4195481"/>
          </a:xfrm>
        </p:spPr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ru-RU" dirty="0" smtClean="0"/>
              <a:t>- Прокладочные </a:t>
            </a:r>
            <a:r>
              <a:rPr lang="ru-RU" dirty="0"/>
              <a:t>материалы могут использоваться и в качестве вспомогательных, например, для машинной вышивки. Такие материалы могут растворяться в воде. После выполнения вышивки нужно прополоскать орнамент в воде – вышивка останется, а прокладочный материал смоется.</a:t>
            </a:r>
          </a:p>
          <a:p>
            <a:pPr fontAlgn="base">
              <a:buFontTx/>
              <a:buChar char="-"/>
            </a:pPr>
            <a:endParaRPr lang="ru-RU" dirty="0" smtClean="0"/>
          </a:p>
          <a:p>
            <a:pPr fontAlgn="base">
              <a:buFontTx/>
              <a:buChar char="-"/>
            </a:pPr>
            <a:r>
              <a:rPr lang="ru-RU" dirty="0" smtClean="0"/>
              <a:t>Применяются </a:t>
            </a:r>
            <a:r>
              <a:rPr lang="ru-RU" dirty="0"/>
              <a:t>для дублирования отдельных деталей изделия с целью сделать деталь более жесткой и улучшить внешний вид детали для дальнейшей работы с ней. Это требуется для жесткости, к примеру, при пошиве пиджаков и пальто, при пошиве изделий из  трикотажных тканей — чтобы избежать растяжения срезов и т. д</a:t>
            </a:r>
            <a:r>
              <a:rPr lang="ru-RU" dirty="0" smtClean="0"/>
              <a:t>.</a:t>
            </a:r>
          </a:p>
          <a:p>
            <a:pPr fontAlgn="base">
              <a:buFontTx/>
              <a:buChar char="-"/>
            </a:pPr>
            <a:r>
              <a:rPr lang="ru-RU" dirty="0" smtClean="0"/>
              <a:t>Применяется </a:t>
            </a:r>
            <a:r>
              <a:rPr lang="ru-RU" dirty="0"/>
              <a:t>п</a:t>
            </a:r>
            <a:r>
              <a:rPr lang="ru-RU" dirty="0" smtClean="0"/>
              <a:t>ри </a:t>
            </a:r>
            <a:r>
              <a:rPr lang="ru-RU" dirty="0"/>
              <a:t>пошиве верхней </a:t>
            </a:r>
            <a:r>
              <a:rPr lang="ru-RU" dirty="0" smtClean="0"/>
              <a:t>одежды.</a:t>
            </a:r>
          </a:p>
          <a:p>
            <a:pPr marL="0" indent="0" fontAlgn="base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75954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Назначение клеевых прокладочных материалов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316" y="2328890"/>
            <a:ext cx="4987156" cy="406583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1435" y="2466031"/>
            <a:ext cx="5625509" cy="3791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1501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К</a:t>
            </a:r>
            <a:r>
              <a:rPr lang="ru-RU" b="1" dirty="0" smtClean="0">
                <a:solidFill>
                  <a:srgbClr val="FFFF00"/>
                </a:solidFill>
              </a:rPr>
              <a:t>леевые прокладочные материалы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052918"/>
            <a:ext cx="8946541" cy="4632362"/>
          </a:xfrm>
        </p:spPr>
        <p:txBody>
          <a:bodyPr>
            <a:normAutofit/>
          </a:bodyPr>
          <a:lstStyle/>
          <a:p>
            <a:endParaRPr lang="ru-RU" dirty="0"/>
          </a:p>
          <a:p>
            <a:pPr algn="ctr"/>
            <a:r>
              <a:rPr lang="ru-RU" b="1" dirty="0" err="1" smtClean="0"/>
              <a:t>Флизелин</a:t>
            </a:r>
            <a:endParaRPr lang="ru-RU" b="1" dirty="0" smtClean="0"/>
          </a:p>
          <a:p>
            <a:pPr marL="0" indent="0" algn="ctr">
              <a:buNone/>
            </a:pPr>
            <a:endParaRPr lang="ru-RU" b="1" dirty="0"/>
          </a:p>
          <a:p>
            <a:pPr algn="ctr"/>
            <a:r>
              <a:rPr lang="ru-RU" b="1" dirty="0" err="1" smtClean="0"/>
              <a:t>Дублерин</a:t>
            </a:r>
            <a:endParaRPr lang="ru-RU" b="1" dirty="0" smtClean="0"/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ctr"/>
            <a:endParaRPr lang="ru-RU" b="1" dirty="0"/>
          </a:p>
          <a:p>
            <a:pPr algn="ctr"/>
            <a:r>
              <a:rPr lang="ru-RU" b="1" dirty="0" err="1" smtClean="0"/>
              <a:t>Флизелиновые</a:t>
            </a:r>
            <a:r>
              <a:rPr lang="ru-RU" b="1" dirty="0" smtClean="0"/>
              <a:t> кромки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750735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К</a:t>
            </a:r>
            <a:r>
              <a:rPr lang="ru-RU" b="1" dirty="0" smtClean="0">
                <a:solidFill>
                  <a:srgbClr val="FFFF00"/>
                </a:solidFill>
              </a:rPr>
              <a:t>леевой </a:t>
            </a:r>
            <a:r>
              <a:rPr lang="ru-RU" b="1" dirty="0" err="1" smtClean="0">
                <a:solidFill>
                  <a:srgbClr val="FFFF00"/>
                </a:solidFill>
              </a:rPr>
              <a:t>флизелин</a:t>
            </a:r>
            <a:r>
              <a:rPr lang="ru-RU" b="1" dirty="0" smtClean="0">
                <a:solidFill>
                  <a:srgbClr val="FFFF00"/>
                </a:solidFill>
              </a:rPr>
              <a:t>   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004" y="1443789"/>
            <a:ext cx="4649002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Нетканый материал</a:t>
            </a:r>
          </a:p>
          <a:p>
            <a:pPr marL="285750" indent="-285750" algn="just">
              <a:buFontTx/>
              <a:buChar char="-"/>
            </a:pPr>
            <a:r>
              <a:rPr lang="ru-RU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Сырье – вискозные волокна,  целлюлозные </a:t>
            </a:r>
            <a:r>
              <a:rPr lang="ru-RU" b="1" dirty="0" err="1" smtClean="0">
                <a:latin typeface="Arial" panose="020B0604020202020204" pitchFamily="34" charset="0"/>
                <a:ea typeface="Times New Roman" panose="02020603050405020304" pitchFamily="18" charset="0"/>
              </a:rPr>
              <a:t>волокна+полиэстр</a:t>
            </a:r>
            <a:endParaRPr lang="ru-RU" b="1" dirty="0" smtClean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-  Не дорогой материал</a:t>
            </a:r>
          </a:p>
          <a:p>
            <a:pPr algn="just"/>
            <a:endParaRPr lang="ru-RU" b="1" dirty="0" smtClean="0"/>
          </a:p>
          <a:p>
            <a:pPr algn="just"/>
            <a:endParaRPr lang="ru-RU" b="1" dirty="0" smtClean="0"/>
          </a:p>
          <a:p>
            <a:pPr algn="just"/>
            <a:r>
              <a:rPr lang="ru-RU" b="1" dirty="0" smtClean="0"/>
              <a:t>Это </a:t>
            </a:r>
            <a:r>
              <a:rPr lang="ru-RU" b="1" dirty="0" err="1" smtClean="0"/>
              <a:t>бумагоподобные</a:t>
            </a:r>
            <a:r>
              <a:rPr lang="ru-RU" b="1" dirty="0" smtClean="0"/>
              <a:t> нетканые </a:t>
            </a:r>
            <a:r>
              <a:rPr lang="ru-RU" sz="2000" b="1" dirty="0" smtClean="0"/>
              <a:t>прокладочные материалы на основе целлюлозных волокон с возможным добавлением волокон полиэстера.</a:t>
            </a:r>
          </a:p>
          <a:p>
            <a:pPr algn="just"/>
            <a:r>
              <a:rPr lang="ru-RU" sz="2000" b="1" dirty="0"/>
              <a:t>Производителями выпускается </a:t>
            </a:r>
            <a:r>
              <a:rPr lang="ru-RU" sz="2000" b="1" dirty="0" err="1"/>
              <a:t>флизелин</a:t>
            </a:r>
            <a:r>
              <a:rPr lang="ru-RU" sz="2000" b="1" dirty="0"/>
              <a:t> с точечным и сплошным клеевым </a:t>
            </a:r>
            <a:r>
              <a:rPr lang="ru-RU" sz="2000" b="1" dirty="0" smtClean="0"/>
              <a:t>покрытием.</a:t>
            </a:r>
          </a:p>
          <a:p>
            <a:pPr marL="285750" indent="-285750">
              <a:buFontTx/>
              <a:buChar char="-"/>
            </a:pPr>
            <a:endParaRPr lang="ru-RU" dirty="0" smtClean="0">
              <a:solidFill>
                <a:srgbClr val="FFFF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dirty="0" smtClean="0">
              <a:solidFill>
                <a:srgbClr val="FFFF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pic>
        <p:nvPicPr>
          <p:cNvPr id="1026" name="Picture 2" descr="9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6694" y="2772076"/>
            <a:ext cx="4062178" cy="3802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3253" y="1241659"/>
            <a:ext cx="3935162" cy="335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37931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274320"/>
            <a:ext cx="9404723" cy="904238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К</a:t>
            </a:r>
            <a:r>
              <a:rPr lang="ru-RU" b="1" dirty="0" smtClean="0">
                <a:solidFill>
                  <a:srgbClr val="FFFF00"/>
                </a:solidFill>
              </a:rPr>
              <a:t>леевой </a:t>
            </a:r>
            <a:r>
              <a:rPr lang="ru-RU" b="1" dirty="0" err="1" smtClean="0">
                <a:solidFill>
                  <a:srgbClr val="FFFF00"/>
                </a:solidFill>
              </a:rPr>
              <a:t>флизелин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160" y="1402080"/>
            <a:ext cx="6797040" cy="5242560"/>
          </a:xfrm>
        </p:spPr>
        <p:txBody>
          <a:bodyPr>
            <a:normAutofit/>
          </a:bodyPr>
          <a:lstStyle/>
          <a:p>
            <a:pPr algn="ctr">
              <a:buFontTx/>
              <a:buChar char="-"/>
            </a:pPr>
            <a:r>
              <a:rPr lang="ru-RU" b="1" dirty="0" smtClean="0"/>
              <a:t>бывает разной плотности и толщины – от тончайших, практически невесомых, до очень и очень плотных, по плотности схожих с тонким картоном.</a:t>
            </a:r>
          </a:p>
          <a:p>
            <a:pPr marL="0" indent="0" algn="ctr">
              <a:buNone/>
            </a:pPr>
            <a:r>
              <a:rPr lang="ru-RU" b="1" dirty="0" smtClean="0"/>
              <a:t>- раскрой деталей можно производить по долевой и поперечной нити, но по долевой нити </a:t>
            </a:r>
            <a:r>
              <a:rPr lang="ru-RU" b="1" dirty="0" err="1" smtClean="0"/>
              <a:t>флизелин</a:t>
            </a:r>
            <a:r>
              <a:rPr lang="ru-RU" b="1" dirty="0" smtClean="0"/>
              <a:t> растягивается чуть меньше. </a:t>
            </a:r>
          </a:p>
          <a:p>
            <a:pPr algn="ctr">
              <a:buFontTx/>
              <a:buChar char="-"/>
            </a:pPr>
            <a:r>
              <a:rPr lang="ru-RU" b="1" dirty="0" smtClean="0"/>
              <a:t>тонкий </a:t>
            </a:r>
            <a:r>
              <a:rPr lang="ru-RU" b="1" dirty="0" err="1" smtClean="0"/>
              <a:t>флизелин</a:t>
            </a:r>
            <a:r>
              <a:rPr lang="ru-RU" b="1" dirty="0" smtClean="0"/>
              <a:t> легко рвется, а плотный – слишком жесткий, легко ломается при сгибах. </a:t>
            </a:r>
            <a:endParaRPr lang="ru-RU" b="1" dirty="0"/>
          </a:p>
          <a:p>
            <a:pPr algn="ctr">
              <a:buFontTx/>
              <a:buChar char="-"/>
            </a:pPr>
            <a:r>
              <a:rPr lang="ru-RU" b="1" dirty="0" smtClean="0"/>
              <a:t>если детали, продублированные </a:t>
            </a:r>
            <a:r>
              <a:rPr lang="ru-RU" b="1" dirty="0" err="1" smtClean="0"/>
              <a:t>флизелином</a:t>
            </a:r>
            <a:r>
              <a:rPr lang="ru-RU" b="1" dirty="0" smtClean="0"/>
              <a:t> не закрыты подкладкой, в процессе носки и стирки может разлохматиться или отклеиться. </a:t>
            </a:r>
            <a:endParaRPr lang="ru-RU" b="1" dirty="0"/>
          </a:p>
          <a:p>
            <a:pPr algn="ctr">
              <a:buFontTx/>
              <a:buChar char="-"/>
            </a:pPr>
            <a:r>
              <a:rPr lang="ru-RU" b="1" dirty="0" smtClean="0"/>
              <a:t>- главное преимущество </a:t>
            </a:r>
            <a:r>
              <a:rPr lang="ru-RU" b="1" dirty="0" err="1" smtClean="0"/>
              <a:t>флизелина</a:t>
            </a:r>
            <a:r>
              <a:rPr lang="ru-RU" b="1" dirty="0" smtClean="0"/>
              <a:t> по сравнению с </a:t>
            </a:r>
            <a:r>
              <a:rPr lang="ru-RU" b="1" dirty="0" err="1" smtClean="0"/>
              <a:t>дублертном</a:t>
            </a:r>
            <a:r>
              <a:rPr lang="ru-RU" b="1" dirty="0" smtClean="0"/>
              <a:t> – это цена, она гораздо дешевле</a:t>
            </a:r>
            <a:endParaRPr lang="ru-RU" b="1" dirty="0"/>
          </a:p>
        </p:txBody>
      </p:sp>
      <p:sp>
        <p:nvSpPr>
          <p:cNvPr id="5" name="AutoShape 2" descr="Флизелин клеевой армированный (нитепрошивной). Цена за 1 м ..."/>
          <p:cNvSpPr>
            <a:spLocks noChangeAspect="1" noChangeArrowheads="1"/>
          </p:cNvSpPr>
          <p:nvPr/>
        </p:nvSpPr>
        <p:spPr bwMode="auto">
          <a:xfrm>
            <a:off x="9472829" y="359976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Флизелин для ткани как использовать - Мебельный порта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2578" y="1790299"/>
            <a:ext cx="4414410" cy="4472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05756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183042"/>
          </a:xfrm>
        </p:spPr>
        <p:txBody>
          <a:bodyPr/>
          <a:lstStyle/>
          <a:p>
            <a:pPr algn="ctr"/>
            <a:r>
              <a:rPr lang="ru-RU" b="1" dirty="0" err="1" smtClean="0">
                <a:solidFill>
                  <a:srgbClr val="FFFF00"/>
                </a:solidFill>
              </a:rPr>
              <a:t>Нитепршивальный</a:t>
            </a:r>
            <a:r>
              <a:rPr lang="ru-RU" b="1" dirty="0" smtClean="0">
                <a:solidFill>
                  <a:srgbClr val="FFFF00"/>
                </a:solidFill>
              </a:rPr>
              <a:t> клеевой </a:t>
            </a:r>
            <a:r>
              <a:rPr lang="ru-RU" b="1" dirty="0" err="1" smtClean="0">
                <a:solidFill>
                  <a:srgbClr val="FFFF00"/>
                </a:solidFill>
              </a:rPr>
              <a:t>флизелин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8000" y="1520792"/>
            <a:ext cx="5536665" cy="4727607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Разновидность </a:t>
            </a:r>
            <a:r>
              <a:rPr lang="ru-RU" b="1" dirty="0" err="1"/>
              <a:t>флизелина</a:t>
            </a:r>
            <a:r>
              <a:rPr lang="ru-RU" b="1" dirty="0"/>
              <a:t> – </a:t>
            </a:r>
            <a:r>
              <a:rPr lang="ru-RU" b="1" dirty="0" err="1"/>
              <a:t>нитепрошивной</a:t>
            </a:r>
            <a:r>
              <a:rPr lang="ru-RU" b="1" dirty="0"/>
              <a:t> </a:t>
            </a:r>
            <a:r>
              <a:rPr lang="ru-RU" b="1" dirty="0" err="1"/>
              <a:t>флизелин</a:t>
            </a:r>
            <a:r>
              <a:rPr lang="ru-RU" b="1" dirty="0" smtClean="0"/>
              <a:t>.</a:t>
            </a:r>
          </a:p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b="1" dirty="0"/>
              <a:t>Это </a:t>
            </a:r>
            <a:r>
              <a:rPr lang="ru-RU" b="1" dirty="0" err="1"/>
              <a:t>флизелин</a:t>
            </a:r>
            <a:r>
              <a:rPr lang="ru-RU" b="1" dirty="0"/>
              <a:t>, который для прочности простеган на машинке.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Такой </a:t>
            </a:r>
            <a:r>
              <a:rPr lang="ru-RU" b="1" dirty="0" err="1"/>
              <a:t>флизелин</a:t>
            </a:r>
            <a:r>
              <a:rPr lang="ru-RU" b="1" dirty="0"/>
              <a:t> – что-то среднее между </a:t>
            </a:r>
            <a:r>
              <a:rPr lang="ru-RU" b="1" dirty="0" err="1"/>
              <a:t>флизелином</a:t>
            </a:r>
            <a:r>
              <a:rPr lang="ru-RU" b="1" dirty="0"/>
              <a:t> и </a:t>
            </a:r>
            <a:r>
              <a:rPr lang="ru-RU" b="1" dirty="0" err="1"/>
              <a:t>дублерином</a:t>
            </a:r>
            <a:r>
              <a:rPr lang="ru-RU" b="1" dirty="0"/>
              <a:t>. Он не рвется и хорошо драпируется.</a:t>
            </a:r>
          </a:p>
          <a:p>
            <a:endParaRPr lang="ru-RU" dirty="0"/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53952" y="1935213"/>
            <a:ext cx="5358540" cy="4013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8328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701040"/>
            <a:ext cx="9828849" cy="1869440"/>
          </a:xfrm>
        </p:spPr>
        <p:txBody>
          <a:bodyPr/>
          <a:lstStyle/>
          <a:p>
            <a:r>
              <a:rPr lang="ru-RU" dirty="0" smtClean="0"/>
              <a:t>                                                  </a:t>
            </a:r>
            <a:r>
              <a:rPr lang="ru-RU" sz="2800" b="1" dirty="0" smtClean="0">
                <a:solidFill>
                  <a:srgbClr val="FFFF00"/>
                </a:solidFill>
              </a:rPr>
              <a:t> повторение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Прокладочные материалы - это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640" y="2052918"/>
            <a:ext cx="11643360" cy="4195481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endParaRPr lang="ru-RU" sz="2400" dirty="0" smtClean="0"/>
          </a:p>
          <a:p>
            <a:r>
              <a:rPr lang="ru-RU" sz="2400" b="1" dirty="0" smtClean="0"/>
              <a:t>А) материалы, которые размещают в одежде с лицевой стороны деталей для придания объемной формы изделию.</a:t>
            </a:r>
          </a:p>
          <a:p>
            <a:r>
              <a:rPr lang="ru-RU" sz="2400" b="1" dirty="0" smtClean="0"/>
              <a:t>Б) материалы, которые размещают между слоями деталей для их скрепления при помощи утюга.</a:t>
            </a:r>
          </a:p>
          <a:p>
            <a:r>
              <a:rPr lang="ru-RU" sz="2400" b="1" dirty="0" smtClean="0"/>
              <a:t>В) материалы, которые размещают в одежде с изнаночной стороны деталей, между деталей  и является прокладкой между слоями изделия. </a:t>
            </a:r>
          </a:p>
          <a:p>
            <a:r>
              <a:rPr lang="ru-RU" sz="2400" b="1" dirty="0" smtClean="0"/>
              <a:t>Г) материалы, которые служат непромокаемой прокладкой для верхней одежды. 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3496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solidFill>
                  <a:srgbClr val="FFFF00"/>
                </a:solidFill>
              </a:rPr>
              <a:t>Нитепрошивальный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флизелин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3529" y="1772600"/>
            <a:ext cx="6205835" cy="4630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61764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К</a:t>
            </a:r>
            <a:r>
              <a:rPr lang="ru-RU" b="1" dirty="0" smtClean="0">
                <a:solidFill>
                  <a:srgbClr val="FFFF00"/>
                </a:solidFill>
              </a:rPr>
              <a:t>леевой </a:t>
            </a:r>
            <a:r>
              <a:rPr lang="ru-RU" b="1" dirty="0" err="1" smtClean="0">
                <a:solidFill>
                  <a:srgbClr val="FFFF00"/>
                </a:solidFill>
              </a:rPr>
              <a:t>дублерин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5760" y="1610698"/>
            <a:ext cx="626872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0" dirty="0" smtClean="0">
                <a:effectLst/>
                <a:latin typeface="Open Sans"/>
              </a:rPr>
              <a:t>Какими преимуществами обладает </a:t>
            </a:r>
            <a:r>
              <a:rPr lang="ru-RU" sz="2400" i="0" dirty="0" err="1" smtClean="0">
                <a:effectLst/>
                <a:latin typeface="Open Sans"/>
              </a:rPr>
              <a:t>дублерин</a:t>
            </a:r>
            <a:r>
              <a:rPr lang="ru-RU" sz="2400" i="0" dirty="0" smtClean="0">
                <a:effectLst/>
                <a:latin typeface="Open Sans"/>
              </a:rPr>
              <a:t>? Аналогично хорошей ткани, фактура отлично драпируется, не образует разрывов и жестких сгибов после вывертывания элементов так, как наблюдается с </a:t>
            </a:r>
            <a:r>
              <a:rPr lang="ru-RU" sz="2400" i="0" dirty="0" err="1" smtClean="0">
                <a:effectLst/>
                <a:latin typeface="Open Sans"/>
              </a:rPr>
              <a:t>флизелином</a:t>
            </a:r>
            <a:r>
              <a:rPr lang="ru-RU" sz="2400" i="0" dirty="0" smtClean="0">
                <a:effectLst/>
                <a:latin typeface="Open Sans"/>
              </a:rPr>
              <a:t>, но об этом материале расскажем дальше. </a:t>
            </a:r>
            <a:r>
              <a:rPr lang="ru-RU" sz="2400" i="0" dirty="0" err="1" smtClean="0">
                <a:effectLst/>
                <a:latin typeface="Open Sans"/>
              </a:rPr>
              <a:t>Дублерин</a:t>
            </a:r>
            <a:r>
              <a:rPr lang="ru-RU" sz="2400" i="0" dirty="0" smtClean="0">
                <a:effectLst/>
                <a:latin typeface="Open Sans"/>
              </a:rPr>
              <a:t> более прочный и долговечный.</a:t>
            </a:r>
          </a:p>
          <a:p>
            <a:pPr algn="just"/>
            <a:r>
              <a:rPr lang="ru-RU" sz="2400" dirty="0"/>
              <a:t>Какие негативные качества свойственны </a:t>
            </a:r>
            <a:r>
              <a:rPr lang="ru-RU" sz="2400" dirty="0" err="1"/>
              <a:t>дублерину</a:t>
            </a:r>
            <a:r>
              <a:rPr lang="ru-RU" sz="2400" dirty="0"/>
              <a:t>? Т</a:t>
            </a:r>
            <a:r>
              <a:rPr lang="ru-RU" sz="2400" dirty="0" smtClean="0"/>
              <a:t>олько </a:t>
            </a:r>
            <a:r>
              <a:rPr lang="ru-RU" sz="2400" dirty="0"/>
              <a:t>единственный момент, более дорогая фактура, так как в основе этого материала используется ткань</a:t>
            </a:r>
          </a:p>
        </p:txBody>
      </p:sp>
      <p:pic>
        <p:nvPicPr>
          <p:cNvPr id="4098" name="Picture 2" descr="Как приклеить дублерин на ткань: подробный алгоритм, советы по уходу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97830" y="1980647"/>
            <a:ext cx="4321480" cy="4169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01751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К</a:t>
            </a:r>
            <a:r>
              <a:rPr lang="ru-RU" b="1" dirty="0" smtClean="0">
                <a:solidFill>
                  <a:srgbClr val="FFFF00"/>
                </a:solidFill>
              </a:rPr>
              <a:t>леевой </a:t>
            </a:r>
            <a:r>
              <a:rPr lang="ru-RU" b="1" dirty="0" err="1" smtClean="0">
                <a:solidFill>
                  <a:srgbClr val="FFFF00"/>
                </a:solidFill>
              </a:rPr>
              <a:t>дублерин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6111" y="1931498"/>
            <a:ext cx="5795329" cy="4027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07000"/>
              </a:lnSpc>
              <a:spcAft>
                <a:spcPts val="1200"/>
              </a:spcAft>
            </a:pPr>
            <a:r>
              <a:rPr lang="ru-RU" sz="20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 раскрое </a:t>
            </a:r>
            <a:r>
              <a:rPr lang="ru-RU" sz="2000" b="1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дублерина</a:t>
            </a:r>
            <a:r>
              <a:rPr lang="ru-RU" sz="20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детали необходимо раскладывать по долевой нити, выкраивать без припусков на швы, чтобы не создавался дополнительный объем вдоль швов. Преимущества </a:t>
            </a:r>
            <a:r>
              <a:rPr lang="ru-RU" sz="2000" b="1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дублерина</a:t>
            </a:r>
            <a:r>
              <a:rPr lang="ru-RU" sz="20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перед </a:t>
            </a:r>
            <a:r>
              <a:rPr lang="ru-RU" sz="2000" b="1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флизелином</a:t>
            </a:r>
            <a:r>
              <a:rPr lang="ru-RU" sz="20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том, что он не рвется, хорошо драпируется, прочный и износостойкий, практически не отклеивается. В зависимости от задачи, можно подобрать гибкий или практически не гнущийся </a:t>
            </a:r>
            <a:r>
              <a:rPr lang="ru-RU" sz="2000" b="1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дублерин</a:t>
            </a:r>
            <a:r>
              <a:rPr lang="ru-RU" sz="20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(для манжет и воротников мужских рубашек).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314"/>
          <a:stretch/>
        </p:blipFill>
        <p:spPr>
          <a:xfrm>
            <a:off x="6644640" y="892832"/>
            <a:ext cx="5110480" cy="5193007"/>
          </a:xfrm>
        </p:spPr>
      </p:pic>
    </p:spTree>
    <p:extLst>
      <p:ext uri="{BB962C8B-B14F-4D97-AF65-F5344CB8AC3E}">
        <p14:creationId xmlns:p14="http://schemas.microsoft.com/office/powerpoint/2010/main" val="4560554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К</a:t>
            </a:r>
            <a:r>
              <a:rPr lang="ru-RU" b="1" dirty="0" smtClean="0">
                <a:solidFill>
                  <a:srgbClr val="FFFF00"/>
                </a:solidFill>
              </a:rPr>
              <a:t>леевой </a:t>
            </a:r>
            <a:r>
              <a:rPr lang="ru-RU" b="1" dirty="0" err="1" smtClean="0">
                <a:solidFill>
                  <a:srgbClr val="FFFF00"/>
                </a:solidFill>
              </a:rPr>
              <a:t>дублерин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360" y="1853248"/>
            <a:ext cx="4805680" cy="4834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1200"/>
              </a:spcAft>
            </a:pPr>
            <a:r>
              <a:rPr lang="ru-RU" sz="2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Основа </a:t>
            </a:r>
            <a:r>
              <a:rPr lang="ru-RU" sz="2400" b="1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дублерина</a:t>
            </a:r>
            <a:r>
              <a:rPr lang="ru-RU" sz="2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ткань, именно поэтому такую прокладку еще называют </a:t>
            </a:r>
            <a:r>
              <a:rPr lang="ru-RU" sz="2400" b="1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термоткань</a:t>
            </a:r>
            <a:r>
              <a:rPr lang="ru-RU" sz="2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 зависимости от требуемой плотности </a:t>
            </a:r>
            <a:r>
              <a:rPr lang="ru-RU" sz="2400" b="1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дублерина</a:t>
            </a:r>
            <a:r>
              <a:rPr lang="ru-RU" sz="2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применяется более тонкая или более плотная ткань. При изготовления эластичного </a:t>
            </a:r>
            <a:r>
              <a:rPr lang="ru-RU" sz="2400" b="1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дублерина</a:t>
            </a:r>
            <a:r>
              <a:rPr lang="ru-RU" sz="2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используется трикотажный </a:t>
            </a:r>
            <a:r>
              <a:rPr lang="ru-RU" sz="2400" b="1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дублерин</a:t>
            </a:r>
            <a:r>
              <a:rPr lang="ru-RU" sz="2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2400" b="1" dirty="0" err="1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дублерин-стрейч</a:t>
            </a:r>
            <a:r>
              <a:rPr lang="ru-RU" sz="2400" b="1" dirty="0" smtClean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 descr="Воротничковый дублерин - тонкий и плотный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8669" y="1853248"/>
            <a:ext cx="4976261" cy="44224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98155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solidFill>
                  <a:srgbClr val="FFFF00"/>
                </a:solidFill>
              </a:rPr>
              <a:t>Флизилиновые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кромки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4160" y="2092960"/>
            <a:ext cx="6584950" cy="45057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err="1" smtClean="0"/>
              <a:t>Флизелиновые</a:t>
            </a:r>
            <a:r>
              <a:rPr lang="ru-RU" b="1" dirty="0" smtClean="0"/>
              <a:t> </a:t>
            </a:r>
            <a:r>
              <a:rPr lang="ru-RU" b="1" dirty="0"/>
              <a:t>кромки применяются для укрепления отдельных деталей одежды, которые подвергаются в процессе пошива и эксплуатации большим нагрузкам – срезы горловин и пройм, края борта, низа и т. д.</a:t>
            </a:r>
          </a:p>
          <a:p>
            <a:pPr marL="0" indent="0" algn="ctr">
              <a:buNone/>
            </a:pPr>
            <a:r>
              <a:rPr lang="ru-RU" b="1" dirty="0" err="1"/>
              <a:t>Нитепрошивная</a:t>
            </a:r>
            <a:r>
              <a:rPr lang="ru-RU" b="1" dirty="0"/>
              <a:t> кромка — это </a:t>
            </a:r>
            <a:r>
              <a:rPr lang="ru-RU" b="1" dirty="0" err="1"/>
              <a:t>флизелиновая</a:t>
            </a:r>
            <a:r>
              <a:rPr lang="ru-RU" b="1" dirty="0"/>
              <a:t> полоса, шириной, как правило, от 1 до 4 см  простроченная для дополнительной эластичности и прочности. Также, бывают </a:t>
            </a:r>
            <a:r>
              <a:rPr lang="ru-RU" b="1" dirty="0" err="1"/>
              <a:t>нитепрошивные</a:t>
            </a:r>
            <a:r>
              <a:rPr lang="ru-RU" b="1" dirty="0"/>
              <a:t> кромки с сутажным шнуром вдоль всей кромки – для прочности.</a:t>
            </a:r>
          </a:p>
          <a:p>
            <a:endParaRPr lang="ru-RU" dirty="0"/>
          </a:p>
        </p:txBody>
      </p:sp>
      <p:pic>
        <p:nvPicPr>
          <p:cNvPr id="4" name="Рисунок 3" descr="Укрепление срезов изделия клеевой кромкой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25030" y="1615440"/>
            <a:ext cx="4469130" cy="49833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94315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>
                <a:solidFill>
                  <a:srgbClr val="FFFF00"/>
                </a:solidFill>
              </a:rPr>
              <a:t>Ф</a:t>
            </a:r>
            <a:r>
              <a:rPr lang="ru-RU" b="1" dirty="0" err="1" smtClean="0">
                <a:solidFill>
                  <a:srgbClr val="FFFF00"/>
                </a:solidFill>
              </a:rPr>
              <a:t>лизелиновая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>
                <a:solidFill>
                  <a:srgbClr val="FFFF00"/>
                </a:solidFill>
              </a:rPr>
              <a:t>кромка с </a:t>
            </a:r>
            <a:r>
              <a:rPr lang="ru-RU" b="1" dirty="0" err="1" smtClean="0">
                <a:solidFill>
                  <a:srgbClr val="FFFF00"/>
                </a:solidFill>
              </a:rPr>
              <a:t>нитепрошивной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>
                <a:solidFill>
                  <a:srgbClr val="FFFF00"/>
                </a:solidFill>
              </a:rPr>
              <a:t>текстурой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5122" name="Picture 2" descr="1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5509" y="3821228"/>
            <a:ext cx="2811203" cy="2811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966" y="2277256"/>
            <a:ext cx="2606875" cy="258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283" y="2398044"/>
            <a:ext cx="2462496" cy="246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0140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 </a:t>
            </a:r>
            <a:r>
              <a:rPr lang="ru-RU" b="1" dirty="0">
                <a:solidFill>
                  <a:srgbClr val="FFFF00"/>
                </a:solidFill>
              </a:rPr>
              <a:t>К</a:t>
            </a:r>
            <a:r>
              <a:rPr lang="ru-RU" b="1" dirty="0" smtClean="0">
                <a:solidFill>
                  <a:srgbClr val="FFFF00"/>
                </a:solidFill>
              </a:rPr>
              <a:t>леевая </a:t>
            </a:r>
            <a:r>
              <a:rPr lang="ru-RU" b="1" dirty="0">
                <a:solidFill>
                  <a:srgbClr val="FFFF00"/>
                </a:solidFill>
              </a:rPr>
              <a:t>корсажная лента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соответствии с назначением корсажная лента предназначена для плотности пояса при пошиве брюк.</a:t>
            </a:r>
          </a:p>
        </p:txBody>
      </p:sp>
      <p:pic>
        <p:nvPicPr>
          <p:cNvPr id="6146" name="Picture 2" descr="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958" y="3139807"/>
            <a:ext cx="4762500" cy="347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1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88001" y="3054082"/>
            <a:ext cx="4762500" cy="356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3799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Клеевой синтепон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8000" y="2418695"/>
            <a:ext cx="39725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FFFF00"/>
              </a:solidFill>
            </a:endParaRPr>
          </a:p>
          <a:p>
            <a:pPr marL="285750" indent="-285750">
              <a:buFontTx/>
              <a:buChar char="-"/>
            </a:pPr>
            <a:endParaRPr lang="ru-RU" dirty="0" smtClean="0">
              <a:solidFill>
                <a:srgbClr val="FFFF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endParaRPr lang="ru-RU" dirty="0" smtClean="0">
              <a:solidFill>
                <a:srgbClr val="FFFF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1756" y="2828836"/>
            <a:ext cx="1141556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333333"/>
              </a:solidFill>
              <a:latin typeface="Open Sans"/>
            </a:endParaRPr>
          </a:p>
          <a:p>
            <a:endParaRPr lang="ru-RU" dirty="0">
              <a:solidFill>
                <a:srgbClr val="333333"/>
              </a:solidFill>
              <a:latin typeface="Open Sans"/>
            </a:endParaRPr>
          </a:p>
          <a:p>
            <a:endParaRPr lang="ru-RU" dirty="0" smtClean="0">
              <a:solidFill>
                <a:srgbClr val="333333"/>
              </a:solidFill>
              <a:latin typeface="Open Sans"/>
            </a:endParaRPr>
          </a:p>
          <a:p>
            <a:endParaRPr lang="ru-RU" dirty="0">
              <a:solidFill>
                <a:srgbClr val="333333"/>
              </a:solidFill>
              <a:latin typeface="Open Sans"/>
            </a:endParaRPr>
          </a:p>
          <a:p>
            <a:endParaRPr lang="ru-RU" dirty="0" smtClean="0">
              <a:solidFill>
                <a:srgbClr val="333333"/>
              </a:solidFill>
              <a:latin typeface="Open Sans"/>
            </a:endParaRPr>
          </a:p>
          <a:p>
            <a:endParaRPr lang="ru-RU" dirty="0">
              <a:solidFill>
                <a:srgbClr val="333333"/>
              </a:solidFill>
              <a:latin typeface="Open Sans"/>
            </a:endParaRPr>
          </a:p>
          <a:p>
            <a:endParaRPr lang="ru-RU" dirty="0" smtClean="0">
              <a:solidFill>
                <a:srgbClr val="333333"/>
              </a:solidFill>
              <a:latin typeface="Open Sans"/>
            </a:endParaRPr>
          </a:p>
          <a:p>
            <a:endParaRPr lang="ru-RU" dirty="0">
              <a:solidFill>
                <a:srgbClr val="333333"/>
              </a:solidFill>
              <a:latin typeface="Open Sans"/>
            </a:endParaRPr>
          </a:p>
          <a:p>
            <a:endParaRPr lang="ru-RU" dirty="0" smtClean="0">
              <a:solidFill>
                <a:srgbClr val="333333"/>
              </a:solidFill>
              <a:latin typeface="Open Sans"/>
            </a:endParaRPr>
          </a:p>
          <a:p>
            <a:endParaRPr lang="ru-RU" dirty="0">
              <a:solidFill>
                <a:srgbClr val="333333"/>
              </a:solidFill>
              <a:latin typeface="Open Sans"/>
            </a:endParaRPr>
          </a:p>
          <a:p>
            <a:endParaRPr lang="ru-RU" dirty="0" smtClean="0">
              <a:solidFill>
                <a:srgbClr val="333333"/>
              </a:solidFill>
              <a:latin typeface="Open Sans"/>
            </a:endParaRPr>
          </a:p>
          <a:p>
            <a:r>
              <a:rPr lang="ru-RU" b="1" dirty="0" smtClean="0">
                <a:latin typeface="Open Sans"/>
              </a:rPr>
              <a:t>Этот </a:t>
            </a:r>
            <a:r>
              <a:rPr lang="ru-RU" b="1" dirty="0">
                <a:latin typeface="Open Sans"/>
              </a:rPr>
              <a:t>востребованный материал напоминает обычный, но с менее тонкой пухлой </a:t>
            </a:r>
            <a:r>
              <a:rPr lang="ru-RU" b="1" dirty="0" smtClean="0">
                <a:latin typeface="Open Sans"/>
              </a:rPr>
              <a:t>текстурой</a:t>
            </a:r>
            <a:r>
              <a:rPr lang="ru-RU" b="1" dirty="0">
                <a:latin typeface="Open Sans"/>
              </a:rPr>
              <a:t>.</a:t>
            </a:r>
            <a:r>
              <a:rPr lang="ru-RU" b="1" dirty="0" smtClean="0">
                <a:latin typeface="Open Sans"/>
              </a:rPr>
              <a:t> Он </a:t>
            </a:r>
            <a:r>
              <a:rPr lang="ru-RU" b="1" dirty="0">
                <a:latin typeface="Open Sans"/>
              </a:rPr>
              <a:t>производится только с точечным и сплошным </a:t>
            </a:r>
            <a:r>
              <a:rPr lang="ru-RU" b="1" dirty="0" smtClean="0">
                <a:latin typeface="Open Sans"/>
              </a:rPr>
              <a:t>нанесением клеевой основы. Предназначен как утепляющий клеевой прокладочный материал.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111" y="1539094"/>
            <a:ext cx="10770669" cy="414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8840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КЛЕЕВЫЕ </a:t>
            </a:r>
            <a:r>
              <a:rPr lang="ru-RU" b="1" dirty="0" smtClean="0">
                <a:solidFill>
                  <a:srgbClr val="FFFF00"/>
                </a:solidFill>
              </a:rPr>
              <a:t>ПАУТИНКИ - СЕТОЧКИ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8808" y="1463040"/>
            <a:ext cx="4754880" cy="4785359"/>
          </a:xfrm>
        </p:spPr>
        <p:txBody>
          <a:bodyPr/>
          <a:lstStyle/>
          <a:p>
            <a:r>
              <a:rPr lang="ru-RU" dirty="0"/>
              <a:t>Уникальной особенностью ажурных паутинок считается наличие клея с каждой стороны волокон, они сами состоят из клеящего состава. Поэтому важно правильно приклеивать паутинку, чтобы случайно не прицепить одной стороной к поверхности утюга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15"/>
          <a:stretch/>
        </p:blipFill>
        <p:spPr>
          <a:xfrm>
            <a:off x="7738711" y="4528686"/>
            <a:ext cx="3076024" cy="21656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22" y="2187819"/>
            <a:ext cx="6820329" cy="333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4245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FFFF00"/>
                </a:solidFill>
              </a:rPr>
              <a:t>КЛЕЕВЫЕ </a:t>
            </a:r>
            <a:r>
              <a:rPr lang="ru-RU" b="1" dirty="0" smtClean="0">
                <a:solidFill>
                  <a:srgbClr val="FFFF00"/>
                </a:solidFill>
              </a:rPr>
              <a:t>ПАУТИНКИ - СЕТОЧКИ</a:t>
            </a:r>
            <a:r>
              <a:rPr lang="ru-RU" b="1" dirty="0">
                <a:solidFill>
                  <a:srgbClr val="FFFF00"/>
                </a:solidFill>
              </a:rPr>
              <a:t>, ФЛИЗОФИКС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0542" y="2521819"/>
            <a:ext cx="5736657" cy="3726580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Паутинки используются для особо тонких материалов, они ставятся на плательные ткани, тонкий хлопок, сатин.</a:t>
            </a:r>
            <a:br>
              <a:rPr lang="ru-RU" b="1" dirty="0"/>
            </a:br>
            <a:r>
              <a:rPr lang="ru-RU" b="1" dirty="0"/>
              <a:t>В отличие от нежных паутинок клеевые сеточки выделяются большей жесткостью, которую можно определить в обычном магазине на ощупь. Они с более плотной текстурой и хорошо подходят для костюмных тканей, в них сеточка не заметна и не пропечатывается.</a:t>
            </a:r>
          </a:p>
        </p:txBody>
      </p:sp>
      <p:pic>
        <p:nvPicPr>
          <p:cNvPr id="7170" name="Picture 2" descr="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453" y="2623674"/>
            <a:ext cx="5744712" cy="329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3647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701040"/>
            <a:ext cx="9828849" cy="1869440"/>
          </a:xfrm>
        </p:spPr>
        <p:txBody>
          <a:bodyPr/>
          <a:lstStyle/>
          <a:p>
            <a:r>
              <a:rPr lang="ru-RU" dirty="0" smtClean="0"/>
              <a:t>                                                  </a:t>
            </a:r>
            <a:r>
              <a:rPr lang="ru-RU" sz="2800" b="1" dirty="0" smtClean="0">
                <a:solidFill>
                  <a:srgbClr val="FFFF00"/>
                </a:solidFill>
              </a:rPr>
              <a:t> повторение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Прокладочные материалы - это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640" y="2052918"/>
            <a:ext cx="11643360" cy="4195481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endParaRPr lang="ru-RU" sz="2400" dirty="0" smtClean="0"/>
          </a:p>
          <a:p>
            <a:r>
              <a:rPr lang="ru-RU" sz="2400" b="1" dirty="0" smtClean="0"/>
              <a:t>А) материалы, которые </a:t>
            </a:r>
            <a:r>
              <a:rPr lang="ru-RU" sz="2400" b="1" dirty="0"/>
              <a:t>размещают в одежде с </a:t>
            </a:r>
            <a:r>
              <a:rPr lang="ru-RU" sz="2400" b="1" dirty="0" smtClean="0"/>
              <a:t>лицевой стороны деталей для придания объемной формы изделию.</a:t>
            </a:r>
          </a:p>
          <a:p>
            <a:r>
              <a:rPr lang="ru-RU" sz="2400" b="1" dirty="0" smtClean="0"/>
              <a:t>Б) материалы, которые размещают между слоями деталей для их скрепления при помощи утюга.</a:t>
            </a:r>
          </a:p>
          <a:p>
            <a:r>
              <a:rPr lang="ru-RU" sz="2400" b="1" dirty="0" smtClean="0">
                <a:solidFill>
                  <a:srgbClr val="FFFF00"/>
                </a:solidFill>
              </a:rPr>
              <a:t>В) </a:t>
            </a:r>
            <a:r>
              <a:rPr lang="ru-RU" sz="2400" b="1" dirty="0">
                <a:solidFill>
                  <a:srgbClr val="FFFF00"/>
                </a:solidFill>
              </a:rPr>
              <a:t>материалы, которые размещают в одежде с изнаночной стороны деталей, между деталей  и является прокладкой между слоями изделия. </a:t>
            </a:r>
            <a:endParaRPr lang="ru-RU" sz="2400" b="1" dirty="0" smtClean="0">
              <a:solidFill>
                <a:srgbClr val="FFFF00"/>
              </a:solidFill>
            </a:endParaRPr>
          </a:p>
          <a:p>
            <a:r>
              <a:rPr lang="ru-RU" sz="2400" b="1" dirty="0" smtClean="0"/>
              <a:t>Г) материалы, которые служат непромокаемой прокладкой для верхней одежды. </a:t>
            </a: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911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Домашнее задание: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1. Повторить материал по теме. Законспектировать в тетрадь презентацию.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1"/>
                </a:solidFill>
              </a:rPr>
              <a:t>2. Выполнить тест.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8281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5551" y="2515198"/>
            <a:ext cx="9404723" cy="1400530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</a:rPr>
              <a:t>СПАСИБО ЗА ВНИМАНИЕ!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4448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16560"/>
            <a:ext cx="9828849" cy="2153920"/>
          </a:xfrm>
        </p:spPr>
        <p:txBody>
          <a:bodyPr/>
          <a:lstStyle/>
          <a:p>
            <a:pPr algn="ctr"/>
            <a:r>
              <a:rPr lang="ru-RU" dirty="0" smtClean="0"/>
              <a:t>                                                  </a:t>
            </a:r>
            <a:r>
              <a:rPr lang="ru-RU" sz="2800" b="1" dirty="0" smtClean="0">
                <a:solidFill>
                  <a:srgbClr val="FFFF00"/>
                </a:solidFill>
              </a:rPr>
              <a:t> повторение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Назначение прокладочных материалов</a:t>
            </a:r>
            <a:r>
              <a:rPr lang="ru-RU" b="1" dirty="0" smtClean="0"/>
              <a:t>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640" y="2570480"/>
            <a:ext cx="11643360" cy="367791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А) </a:t>
            </a:r>
            <a:r>
              <a:rPr lang="ru-RU" sz="2400" b="1" dirty="0" smtClean="0"/>
              <a:t>придание </a:t>
            </a:r>
            <a:r>
              <a:rPr lang="ru-RU" sz="2400" b="1" dirty="0"/>
              <a:t>деталям верха жесткости, упругости, </a:t>
            </a:r>
            <a:r>
              <a:rPr lang="ru-RU" sz="2400" b="1" dirty="0" err="1"/>
              <a:t>формоустойчивости</a:t>
            </a:r>
            <a:r>
              <a:rPr lang="ru-RU" sz="2400" b="1" dirty="0" smtClean="0"/>
              <a:t>;</a:t>
            </a:r>
          </a:p>
          <a:p>
            <a:pPr marL="0" indent="0">
              <a:buNone/>
            </a:pPr>
            <a:r>
              <a:rPr lang="ru-RU" sz="2400" b="1" dirty="0" smtClean="0"/>
              <a:t>Б)придание деталям </a:t>
            </a:r>
            <a:r>
              <a:rPr lang="ru-RU" sz="2400" b="1" dirty="0" err="1" smtClean="0"/>
              <a:t>влагоустойчивости</a:t>
            </a: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/>
              <a:t>В) </a:t>
            </a:r>
            <a:r>
              <a:rPr lang="ru-RU" sz="2400" b="1" dirty="0"/>
              <a:t>предохранение отдельных участков изделия от растяжения, </a:t>
            </a:r>
          </a:p>
          <a:p>
            <a:pPr marL="0" indent="0">
              <a:buNone/>
            </a:pPr>
            <a:r>
              <a:rPr lang="ru-RU" sz="2400" b="1" dirty="0" smtClean="0"/>
              <a:t>Г) </a:t>
            </a:r>
            <a:r>
              <a:rPr lang="ru-RU" sz="2400" b="1" dirty="0"/>
              <a:t>снижение воздухопроницаемости одежды;</a:t>
            </a:r>
          </a:p>
          <a:p>
            <a:pPr marL="0" indent="0" fontAlgn="base">
              <a:buNone/>
            </a:pPr>
            <a:r>
              <a:rPr lang="ru-RU" sz="2400" b="1" dirty="0" smtClean="0"/>
              <a:t>Д)  </a:t>
            </a:r>
            <a:r>
              <a:rPr lang="ru-RU" sz="2400" b="1" dirty="0"/>
              <a:t>повышение теплозащитных свойств </a:t>
            </a:r>
            <a:r>
              <a:rPr lang="ru-RU" sz="2400" b="1" dirty="0" smtClean="0"/>
              <a:t>одежды</a:t>
            </a:r>
          </a:p>
          <a:p>
            <a:pPr marL="0" indent="0" fontAlgn="base">
              <a:buNone/>
            </a:pPr>
            <a:r>
              <a:rPr lang="ru-RU" sz="2400" b="1" dirty="0" smtClean="0"/>
              <a:t>Е) придание деталям выпуклой формы</a:t>
            </a:r>
            <a:endParaRPr lang="ru-RU" sz="2400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4252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16560"/>
            <a:ext cx="9828849" cy="2153920"/>
          </a:xfrm>
        </p:spPr>
        <p:txBody>
          <a:bodyPr/>
          <a:lstStyle/>
          <a:p>
            <a:pPr algn="ctr"/>
            <a:r>
              <a:rPr lang="ru-RU" dirty="0" smtClean="0"/>
              <a:t>                                                  </a:t>
            </a:r>
            <a:r>
              <a:rPr lang="ru-RU" sz="2800" b="1" dirty="0" smtClean="0">
                <a:solidFill>
                  <a:srgbClr val="FFFF00"/>
                </a:solidFill>
              </a:rPr>
              <a:t> повторение   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Назначение прокладочных материалов</a:t>
            </a:r>
            <a:r>
              <a:rPr lang="ru-RU" b="1" dirty="0" smtClean="0"/>
              <a:t>: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4640" y="2570480"/>
            <a:ext cx="11643360" cy="367791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А) </a:t>
            </a:r>
            <a:r>
              <a:rPr lang="ru-RU" sz="2400" b="1" dirty="0" smtClean="0">
                <a:solidFill>
                  <a:srgbClr val="FFFF00"/>
                </a:solidFill>
              </a:rPr>
              <a:t>придание </a:t>
            </a:r>
            <a:r>
              <a:rPr lang="ru-RU" sz="2400" b="1" dirty="0">
                <a:solidFill>
                  <a:srgbClr val="FFFF00"/>
                </a:solidFill>
              </a:rPr>
              <a:t>деталям верха жесткости, упругости, </a:t>
            </a:r>
            <a:r>
              <a:rPr lang="ru-RU" sz="2400" b="1" dirty="0" err="1">
                <a:solidFill>
                  <a:srgbClr val="FFFF00"/>
                </a:solidFill>
              </a:rPr>
              <a:t>формоустойчивости</a:t>
            </a:r>
            <a:r>
              <a:rPr lang="ru-RU" sz="2400" b="1" dirty="0" smtClean="0">
                <a:solidFill>
                  <a:srgbClr val="FFFF00"/>
                </a:solidFill>
              </a:rPr>
              <a:t>;</a:t>
            </a:r>
          </a:p>
          <a:p>
            <a:pPr marL="0" indent="0">
              <a:buNone/>
            </a:pPr>
            <a:r>
              <a:rPr lang="ru-RU" sz="2400" b="1" dirty="0" smtClean="0"/>
              <a:t>Б)придание деталям </a:t>
            </a:r>
            <a:r>
              <a:rPr lang="ru-RU" sz="2400" b="1" dirty="0" err="1" smtClean="0"/>
              <a:t>влагоустойчивости</a:t>
            </a: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В) </a:t>
            </a:r>
            <a:r>
              <a:rPr lang="ru-RU" sz="2400" b="1" dirty="0">
                <a:solidFill>
                  <a:srgbClr val="FFFF00"/>
                </a:solidFill>
              </a:rPr>
              <a:t>предохранение отдельных участков изделия от растяжения,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Г) </a:t>
            </a:r>
            <a:r>
              <a:rPr lang="ru-RU" sz="2400" b="1" dirty="0">
                <a:solidFill>
                  <a:srgbClr val="FFFF00"/>
                </a:solidFill>
              </a:rPr>
              <a:t>снижение воздухопроницаемости одежды;</a:t>
            </a:r>
          </a:p>
          <a:p>
            <a:pPr marL="0" indent="0" fontAlgn="base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Д)  </a:t>
            </a:r>
            <a:r>
              <a:rPr lang="ru-RU" sz="2400" b="1" dirty="0">
                <a:solidFill>
                  <a:srgbClr val="FFFF00"/>
                </a:solidFill>
              </a:rPr>
              <a:t>повышение теплозащитных свойств </a:t>
            </a:r>
            <a:r>
              <a:rPr lang="ru-RU" sz="2400" b="1" dirty="0" smtClean="0">
                <a:solidFill>
                  <a:srgbClr val="FFFF00"/>
                </a:solidFill>
              </a:rPr>
              <a:t>одежды</a:t>
            </a:r>
          </a:p>
          <a:p>
            <a:pPr marL="0" indent="0" fontAlgn="base">
              <a:buNone/>
            </a:pPr>
            <a:r>
              <a:rPr lang="ru-RU" sz="2400" b="1" dirty="0" smtClean="0"/>
              <a:t>Е) придание деталям выпуклой формы</a:t>
            </a:r>
            <a:endParaRPr lang="ru-RU" sz="2400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20176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1" y="452718"/>
            <a:ext cx="10210799" cy="1400530"/>
          </a:xfrm>
        </p:spPr>
        <p:txBody>
          <a:bodyPr/>
          <a:lstStyle/>
          <a:p>
            <a:pPr algn="r"/>
            <a:r>
              <a:rPr lang="ru-RU" sz="2800" b="1" dirty="0" smtClean="0">
                <a:solidFill>
                  <a:srgbClr val="FFFF00"/>
                </a:solidFill>
              </a:rPr>
              <a:t>Повторение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Виды прокладочных материалов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69499" y="1853248"/>
            <a:ext cx="3792771" cy="14274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____________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2640" y="4368800"/>
            <a:ext cx="3230880" cy="6807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_____________ 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98589" y="1922780"/>
            <a:ext cx="3982720" cy="135794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_____________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60240" y="5649912"/>
            <a:ext cx="3383280" cy="5791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___________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3393440" y="1717040"/>
            <a:ext cx="386080" cy="8940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8205299" y="1779588"/>
            <a:ext cx="440862" cy="9652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3911600" y="3310414"/>
            <a:ext cx="1117600" cy="1159986"/>
          </a:xfrm>
          <a:prstGeom prst="straightConnector1">
            <a:avLst/>
          </a:prstGeom>
          <a:ln w="762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5" idx="2"/>
          </p:cNvCxnSpPr>
          <p:nvPr/>
        </p:nvCxnSpPr>
        <p:spPr>
          <a:xfrm flipH="1">
            <a:off x="7386321" y="3280728"/>
            <a:ext cx="1103628" cy="1189672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3190240" y="3416936"/>
            <a:ext cx="1838960" cy="2522536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7264400" y="3545840"/>
            <a:ext cx="1747520" cy="230632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7901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1" y="452718"/>
            <a:ext cx="10210799" cy="1400530"/>
          </a:xfrm>
        </p:spPr>
        <p:txBody>
          <a:bodyPr/>
          <a:lstStyle/>
          <a:p>
            <a:pPr algn="r"/>
            <a:r>
              <a:rPr lang="ru-RU" sz="2800" b="1" dirty="0" smtClean="0">
                <a:solidFill>
                  <a:srgbClr val="FFFF00"/>
                </a:solidFill>
              </a:rPr>
              <a:t>Повторение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Виды прокладочных материалов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69499" y="1853248"/>
            <a:ext cx="3792771" cy="1427480"/>
          </a:xfrm>
        </p:spPr>
        <p:txBody>
          <a:bodyPr/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Тканые (</a:t>
            </a:r>
            <a:r>
              <a:rPr lang="ru-RU" sz="3600" b="1" dirty="0" err="1" smtClean="0">
                <a:solidFill>
                  <a:srgbClr val="FFFF00"/>
                </a:solidFill>
              </a:rPr>
              <a:t>дублерин</a:t>
            </a:r>
            <a:r>
              <a:rPr lang="ru-RU" sz="3600" b="1" dirty="0" smtClean="0">
                <a:solidFill>
                  <a:srgbClr val="FFFF00"/>
                </a:solidFill>
              </a:rPr>
              <a:t>)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12640" y="4368800"/>
            <a:ext cx="3230880" cy="6807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 err="1" smtClean="0">
                <a:solidFill>
                  <a:srgbClr val="FFFF00"/>
                </a:solidFill>
              </a:rPr>
              <a:t>неклеевые</a:t>
            </a:r>
            <a:r>
              <a:rPr lang="ru-RU" sz="3600" b="1" dirty="0" smtClean="0">
                <a:solidFill>
                  <a:srgbClr val="FFFF00"/>
                </a:solidFill>
              </a:rPr>
              <a:t> 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498589" y="1922780"/>
            <a:ext cx="3982720" cy="135794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Нетканые (</a:t>
            </a:r>
            <a:r>
              <a:rPr lang="ru-RU" sz="3600" b="1" dirty="0" err="1" smtClean="0">
                <a:solidFill>
                  <a:srgbClr val="FFFF00"/>
                </a:solidFill>
              </a:rPr>
              <a:t>флизелин</a:t>
            </a:r>
            <a:r>
              <a:rPr lang="ru-RU" sz="3600" b="1" dirty="0" smtClean="0">
                <a:solidFill>
                  <a:srgbClr val="FFFF00"/>
                </a:solidFill>
              </a:rPr>
              <a:t>)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460240" y="5649912"/>
            <a:ext cx="3383280" cy="5791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FFFF00"/>
                </a:solidFill>
              </a:rPr>
              <a:t>клеевые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3190240" y="1693388"/>
            <a:ext cx="792756" cy="437514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8205298" y="1657668"/>
            <a:ext cx="806621" cy="55721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3911600" y="3310414"/>
            <a:ext cx="1117600" cy="1159986"/>
          </a:xfrm>
          <a:prstGeom prst="straightConnector1">
            <a:avLst/>
          </a:prstGeom>
          <a:ln w="762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5" idx="2"/>
          </p:cNvCxnSpPr>
          <p:nvPr/>
        </p:nvCxnSpPr>
        <p:spPr>
          <a:xfrm flipH="1">
            <a:off x="7386321" y="3280728"/>
            <a:ext cx="1103628" cy="1189672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3190240" y="3416936"/>
            <a:ext cx="1838960" cy="2522536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>
            <a:off x="7264400" y="3545840"/>
            <a:ext cx="1747520" cy="230632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17227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                                                                     повторение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Соотнесите прокладочные материалы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51760"/>
            <a:ext cx="12029440" cy="35966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Прокладочный материал                               название прокладочного материала</a:t>
            </a:r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sz="2800" b="1" dirty="0" smtClean="0"/>
              <a:t>  Тканый                                               </a:t>
            </a:r>
            <a:r>
              <a:rPr lang="ru-RU" sz="2800" b="1" dirty="0" err="1" smtClean="0"/>
              <a:t>дублерин</a:t>
            </a:r>
            <a:endParaRPr lang="ru-RU" sz="2800" b="1" dirty="0" smtClean="0"/>
          </a:p>
          <a:p>
            <a:pPr algn="ctr"/>
            <a:endParaRPr lang="ru-RU" sz="2800" b="1" dirty="0" smtClean="0"/>
          </a:p>
          <a:p>
            <a:pPr marL="0" indent="0" algn="ctr">
              <a:buNone/>
            </a:pPr>
            <a:endParaRPr lang="ru-RU" sz="2800" b="1" dirty="0" smtClean="0"/>
          </a:p>
          <a:p>
            <a:pPr marL="0" indent="0" algn="ctr">
              <a:buNone/>
            </a:pPr>
            <a:r>
              <a:rPr lang="ru-RU" sz="2800" b="1" dirty="0" smtClean="0"/>
              <a:t>Нетканый                                        </a:t>
            </a:r>
            <a:r>
              <a:rPr lang="ru-RU" sz="2800" b="1" dirty="0" err="1" smtClean="0"/>
              <a:t>флизелин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846766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                                                                     повторение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Соотнесите прокладочные материалы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651760"/>
            <a:ext cx="12029440" cy="359663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Прокладочный материал                               название прокладочного материала</a:t>
            </a:r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sz="2800" b="1" dirty="0" smtClean="0"/>
              <a:t>  Тканый                                               </a:t>
            </a:r>
            <a:r>
              <a:rPr lang="ru-RU" sz="2800" b="1" dirty="0" err="1" smtClean="0"/>
              <a:t>дублерин</a:t>
            </a:r>
            <a:endParaRPr lang="ru-RU" sz="2800" b="1" dirty="0" smtClean="0"/>
          </a:p>
          <a:p>
            <a:pPr algn="ctr"/>
            <a:endParaRPr lang="ru-RU" sz="2800" b="1" dirty="0" smtClean="0"/>
          </a:p>
          <a:p>
            <a:pPr marL="0" indent="0" algn="ctr">
              <a:buNone/>
            </a:pPr>
            <a:endParaRPr lang="ru-RU" sz="2800" b="1" dirty="0" smtClean="0"/>
          </a:p>
          <a:p>
            <a:pPr marL="0" indent="0" algn="ctr">
              <a:buNone/>
            </a:pPr>
            <a:r>
              <a:rPr lang="ru-RU" sz="2800" b="1" dirty="0" smtClean="0"/>
              <a:t>Нетканый                                        </a:t>
            </a:r>
            <a:r>
              <a:rPr lang="ru-RU" sz="2800" b="1" dirty="0" err="1" smtClean="0"/>
              <a:t>флизелин</a:t>
            </a:r>
            <a:endParaRPr lang="ru-RU" sz="28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72000" y="3789680"/>
            <a:ext cx="2600960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754880" y="5455920"/>
            <a:ext cx="2580640" cy="1016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99831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224</TotalTime>
  <Words>833</Words>
  <Application>Microsoft Office PowerPoint</Application>
  <PresentationFormat>Широкоэкранный</PresentationFormat>
  <Paragraphs>194</Paragraphs>
  <Slides>31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40" baseType="lpstr">
      <vt:lpstr>Arial</vt:lpstr>
      <vt:lpstr>Arial Black</vt:lpstr>
      <vt:lpstr>AvantGarde Bk BT</vt:lpstr>
      <vt:lpstr>Calibri</vt:lpstr>
      <vt:lpstr>Century Gothic</vt:lpstr>
      <vt:lpstr>Open Sans</vt:lpstr>
      <vt:lpstr>Times New Roman</vt:lpstr>
      <vt:lpstr>Wingdings 3</vt:lpstr>
      <vt:lpstr>Ион</vt:lpstr>
      <vt:lpstr>Презентация PowerPoint</vt:lpstr>
      <vt:lpstr>                                                   повторение          Прокладочные материалы - это</vt:lpstr>
      <vt:lpstr>                                                   повторение          Прокладочные материалы - это</vt:lpstr>
      <vt:lpstr>                                                   повторение          Назначение прокладочных материалов: </vt:lpstr>
      <vt:lpstr>                                                   повторение          Назначение прокладочных материалов: </vt:lpstr>
      <vt:lpstr>Повторение Виды прокладочных материалов</vt:lpstr>
      <vt:lpstr>Повторение Виды прокладочных материалов</vt:lpstr>
      <vt:lpstr>                                                                     повторение Соотнесите прокладочные материалы </vt:lpstr>
      <vt:lpstr>                                                                     повторение Соотнесите прокладочные материалы </vt:lpstr>
      <vt:lpstr>Ответьте на вопросы:</vt:lpstr>
      <vt:lpstr>Презентация PowerPoint</vt:lpstr>
      <vt:lpstr>Презентация PowerPoint</vt:lpstr>
      <vt:lpstr>Тема урока:  Клеевые прокладочные материалы</vt:lpstr>
      <vt:lpstr>Для чего нужны прокладочные клеевые материалы? </vt:lpstr>
      <vt:lpstr>Назначение клеевых прокладочных материалов</vt:lpstr>
      <vt:lpstr>Клеевые прокладочные материалы</vt:lpstr>
      <vt:lpstr>Клеевой флизелин    </vt:lpstr>
      <vt:lpstr>Клеевой флизелин</vt:lpstr>
      <vt:lpstr>Нитепршивальный клеевой флизелин</vt:lpstr>
      <vt:lpstr>Нитепрошивальный флизелин</vt:lpstr>
      <vt:lpstr>Клеевой дублерин</vt:lpstr>
      <vt:lpstr>Клеевой дублерин</vt:lpstr>
      <vt:lpstr>Клеевой дублерин</vt:lpstr>
      <vt:lpstr>Флизилиновые кромки</vt:lpstr>
      <vt:lpstr>Флизелиновая кромка с нитепрошивной текстурой</vt:lpstr>
      <vt:lpstr> Клеевая корсажная лента</vt:lpstr>
      <vt:lpstr>Клеевой синтепон</vt:lpstr>
      <vt:lpstr>КЛЕЕВЫЕ ПАУТИНКИ - СЕТОЧКИ</vt:lpstr>
      <vt:lpstr>КЛЕЕВЫЕ ПАУТИНКИ - СЕТОЧКИ, ФЛИЗОФИКС</vt:lpstr>
      <vt:lpstr>Домашнее задание:  1. Повторить материал по теме. Законспектировать в тетрадь презентацию.  2. Выполнить тест.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Снежана</dc:creator>
  <cp:lastModifiedBy>Снежана</cp:lastModifiedBy>
  <cp:revision>13</cp:revision>
  <dcterms:created xsi:type="dcterms:W3CDTF">2020-04-21T15:59:06Z</dcterms:created>
  <dcterms:modified xsi:type="dcterms:W3CDTF">2020-09-07T21:50:51Z</dcterms:modified>
</cp:coreProperties>
</file>