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2" r:id="rId2"/>
    <p:sldId id="257" r:id="rId3"/>
    <p:sldId id="261" r:id="rId4"/>
    <p:sldId id="271" r:id="rId5"/>
    <p:sldId id="274" r:id="rId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ина" initials="А" lastIdx="1" clrIdx="0">
    <p:extLst>
      <p:ext uri="{19B8F6BF-5375-455C-9EA6-DF929625EA0E}">
        <p15:presenceInfo xmlns:p15="http://schemas.microsoft.com/office/powerpoint/2012/main" userId="Али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06" autoAdjust="0"/>
  </p:normalViewPr>
  <p:slideViewPr>
    <p:cSldViewPr snapToGrid="0">
      <p:cViewPr varScale="1">
        <p:scale>
          <a:sx n="69" d="100"/>
          <a:sy n="69" d="100"/>
        </p:scale>
        <p:origin x="78" y="16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307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5F8B024-5D62-4644-A45F-CE22E2B14DF2}" type="datetime1">
              <a:rPr lang="ru-RU" smtClean="0"/>
              <a:t>27.12.2018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98501B-77B5-4365-9881-C6E19A3C1E4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2D503-C93A-4B9F-B33D-A02F8025E098}" type="datetime1">
              <a:rPr lang="ru-RU" smtClean="0"/>
              <a:pPr/>
              <a:t>27.12.2018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C8BD8E7-1312-41F3-99C4-6DA5AF891969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79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668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464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050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FC8BD8E7-1312-41F3-99C4-6DA5AF891969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125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548245"/>
            <a:ext cx="10515600" cy="2240280"/>
          </a:xfrm>
        </p:spPr>
        <p:txBody>
          <a:bodyPr rtlCol="0"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813" y="1683327"/>
            <a:ext cx="3125787" cy="2877260"/>
          </a:xfrm>
        </p:spPr>
        <p:txBody>
          <a:bodyPr rtlCol="0"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6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54AFD0-002F-45DA-AC56-FBB26B710A6C}" type="datetime1">
              <a:rPr lang="ru-RU" noProof="0" smtClean="0"/>
              <a:t>27.12.2018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800846C-E0CD-48AC-BF46-58816D3205F0}" type="datetime1">
              <a:rPr lang="ru-RU" noProof="0" smtClean="0"/>
              <a:t>27.12.2018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с рисункам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84483"/>
            <a:ext cx="11125200" cy="9144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9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>
              <a:defRPr/>
            </a:lvl1pPr>
            <a:lvl5pPr>
              <a:defRPr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BBA994C-0A68-4F64-BDAE-B675475366AA}" type="datetime1">
              <a:rPr lang="ru-RU" noProof="0" smtClean="0"/>
              <a:t>27.12.2018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483427"/>
            <a:ext cx="10515600" cy="2743200"/>
          </a:xfrm>
        </p:spPr>
        <p:txBody>
          <a:bodyPr rtlCol="0"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10"/>
          </p:nvPr>
        </p:nvSpPr>
        <p:spPr>
          <a:xfrm>
            <a:off x="835025" y="5257800"/>
            <a:ext cx="10515600" cy="9144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B90051-B0A1-488B-A3B4-8D15CA6D5AAE}" type="datetime1">
              <a:rPr lang="ru-RU" noProof="0" smtClean="0"/>
              <a:t>27.12.2018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7DE9B7-D70E-414D-98EC-FF5CEC2FC761}" type="datetime1">
              <a:rPr lang="ru-RU" noProof="0" smtClean="0"/>
              <a:t>27.12.2018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350200-3392-431B-A64D-FCB9FCA2AA58}" type="datetime1">
              <a:rPr lang="ru-RU" noProof="0" smtClean="0"/>
              <a:t>27.12.2018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1812" y="1672934"/>
            <a:ext cx="3506788" cy="2880360"/>
          </a:xfrm>
        </p:spPr>
        <p:txBody>
          <a:bodyPr rtlCol="0" anchor="b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 rtlCol="0"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2CF755-E898-4F1E-8647-A0EB71EBF828}" type="datetime1">
              <a:rPr lang="ru-RU" noProof="0" smtClean="0"/>
              <a:t>27.12.2018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A63F1305-4BDC-496D-90D6-7537DB313448}" type="datetime1">
              <a:rPr lang="ru-RU" noProof="0" smtClean="0"/>
              <a:t>27.12.2018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Легкая атлетика </a:t>
            </a:r>
            <a:endParaRPr lang="ru-RU" dirty="0"/>
          </a:p>
        </p:txBody>
      </p:sp>
      <p:pic>
        <p:nvPicPr>
          <p:cNvPr id="7" name="Рисунок 6" descr="Два человека в тренажерном зале"/>
          <p:cNvPicPr>
            <a:picLocks noGrp="1" noChangeAspect="1"/>
          </p:cNvPicPr>
          <p:nvPr>
            <p:ph type="pic" idx="10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8" name="Рисунок 7" descr="Зеленое яблоко и измерительная лента крупным планом"/>
          <p:cNvPicPr>
            <a:picLocks noGrp="1" noChangeAspect="1"/>
          </p:cNvPicPr>
          <p:nvPr>
            <p:ph type="pic" idx="1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/>
        </p:blipFill>
        <p:spPr/>
      </p:pic>
      <p:pic>
        <p:nvPicPr>
          <p:cNvPr id="9" name="Рисунок 8" descr="Девушка и молодой человек на пробежке в зале"/>
          <p:cNvPicPr>
            <a:picLocks noGrp="1" noChangeAspect="1"/>
          </p:cNvPicPr>
          <p:nvPr>
            <p:ph type="pic" idx="12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/>
        </p:blipFill>
        <p:spPr/>
      </p:pic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6423" y="0"/>
            <a:ext cx="9144000" cy="1143000"/>
          </a:xfrm>
        </p:spPr>
        <p:txBody>
          <a:bodyPr rtlCol="0"/>
          <a:lstStyle/>
          <a:p>
            <a:pPr rtl="0"/>
            <a:r>
              <a:rPr lang="ru-RU" dirty="0" smtClean="0"/>
              <a:t>Легкая атлетика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0209" y="1143000"/>
            <a:ext cx="9144000" cy="4457700"/>
          </a:xfrm>
        </p:spPr>
        <p:txBody>
          <a:bodyPr rtlCol="0">
            <a:normAutofit/>
          </a:bodyPr>
          <a:lstStyle/>
          <a:p>
            <a:pPr marL="45720" indent="0">
              <a:buNone/>
            </a:pPr>
            <a:r>
              <a:rPr lang="ru-RU" dirty="0" smtClean="0"/>
              <a:t>Олимпийский </a:t>
            </a:r>
            <a:r>
              <a:rPr lang="ru-RU" dirty="0"/>
              <a:t>вид спорта, включающий бег, ходьбу, прыжки и метания. Объединяет следующие дисциплины: беговые виды, спортивную ходьбу, технические виды (прыжки и метания), многоборья, пробеги (бег по шоссе) и кроссы (бег по пересечённой местности). Один из основных и наиболее массовых видов </a:t>
            </a:r>
            <a:r>
              <a:rPr lang="ru-RU" dirty="0" smtClean="0"/>
              <a:t>спорта.</a:t>
            </a:r>
            <a:endParaRPr lang="ru-RU" dirty="0"/>
          </a:p>
        </p:txBody>
      </p:sp>
      <p:pic>
        <p:nvPicPr>
          <p:cNvPr id="1026" name="Picture 2" descr="ÐÐ°ÑÑÐ¸Ð½ÐºÐ¸ Ð¿Ð¾ Ð·Ð°Ð¿ÑÐ¾ÑÑ ÐÐÐÐÐÐ¯ Ð°ÑÐ»ÐµÑÐ¸Ðº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209" y="3139140"/>
            <a:ext cx="5420977" cy="269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Ð°ÑÑÐ¸Ð½ÐºÐ¸ Ð¿Ð¾ Ð·Ð°Ð¿ÑÐ¾ÑÑ ÐÐÐÐÐÐ¯ Ð°ÑÐ»ÐµÑÐ¸ÐºÐ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647" y="3172292"/>
            <a:ext cx="4055638" cy="269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1371600"/>
            <a:ext cx="9144000" cy="1143000"/>
          </a:xfrm>
        </p:spPr>
        <p:txBody>
          <a:bodyPr rtlCol="0">
            <a:normAutofit fontScale="90000"/>
          </a:bodyPr>
          <a:lstStyle/>
          <a:p>
            <a:r>
              <a:rPr lang="ru-RU" dirty="0"/>
              <a:t>Высшим руководящим органом, регулирующим проведение соревнований и развитием лёгкой атлетики как вида спорта, является Международная ассоциация легкоатлетических федераций (ИААФ).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2616021"/>
            <a:ext cx="4495800" cy="4462272"/>
          </a:xfrm>
        </p:spPr>
        <p:txBody>
          <a:bodyPr rtlCol="0"/>
          <a:lstStyle/>
          <a:p>
            <a:pPr rtl="0"/>
            <a:r>
              <a:rPr lang="ru-RU" dirty="0" smtClean="0"/>
              <a:t>Первый пункт списка</a:t>
            </a:r>
          </a:p>
          <a:p>
            <a:pPr rtl="0"/>
            <a:r>
              <a:rPr lang="ru-RU" dirty="0" smtClean="0"/>
              <a:t>Второй пункт списка</a:t>
            </a:r>
          </a:p>
          <a:p>
            <a:pPr rtl="0"/>
            <a:r>
              <a:rPr lang="ru-RU" dirty="0" smtClean="0"/>
              <a:t>Третий пункт списка</a:t>
            </a:r>
            <a:endParaRPr lang="ru-RU" dirty="0"/>
          </a:p>
        </p:txBody>
      </p:sp>
      <p:pic>
        <p:nvPicPr>
          <p:cNvPr id="2050" name="Picture 2" descr="ÐÐ°ÑÑÐ¸Ð½ÐºÐ¸ Ð¿Ð¾ Ð·Ð°Ð¿ÑÐ¾ÑÑ ÐÐÐÐ¤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632120"/>
            <a:ext cx="6296740" cy="357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46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48107"/>
            <a:ext cx="9144000" cy="1143000"/>
          </a:xfrm>
        </p:spPr>
        <p:txBody>
          <a:bodyPr rtlCol="0"/>
          <a:lstStyle/>
          <a:p>
            <a:r>
              <a:rPr lang="ru-RU" dirty="0"/>
              <a:t>Некоммерческие </a:t>
            </a:r>
            <a:r>
              <a:rPr lang="ru-RU" dirty="0" smtClean="0"/>
              <a:t>соревнования: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 rtlCol="0"/>
          <a:lstStyle/>
          <a:p>
            <a:r>
              <a:rPr lang="ru-RU" dirty="0"/>
              <a:t>Летние Олимпийские игры — лёгкая атлетика в программе Игр с 1896 </a:t>
            </a:r>
            <a:r>
              <a:rPr lang="ru-RU" dirty="0" smtClean="0"/>
              <a:t>года</a:t>
            </a:r>
          </a:p>
          <a:p>
            <a:r>
              <a:rPr lang="ru-RU" dirty="0"/>
              <a:t>Чемпионат мира по лёгкой атлетике </a:t>
            </a:r>
            <a:endParaRPr lang="ru-RU" dirty="0" smtClean="0"/>
          </a:p>
          <a:p>
            <a:r>
              <a:rPr lang="ru-RU" dirty="0"/>
              <a:t>Чемпионат мира среди юниоров </a:t>
            </a:r>
            <a:endParaRPr lang="ru-RU" dirty="0" smtClean="0"/>
          </a:p>
          <a:p>
            <a:r>
              <a:rPr lang="ru-RU" dirty="0"/>
              <a:t>Континентальный кубок ИААФ (командные соревнования; ранее — Кубок мира по лёгкой атлетике) </a:t>
            </a:r>
            <a:endParaRPr lang="ru-RU" dirty="0" smtClean="0"/>
          </a:p>
          <a:p>
            <a:r>
              <a:rPr lang="ru-RU" dirty="0"/>
              <a:t>Чемпионат мира по бегу по пересечённой местности — проводился ежегодно с 1973 года</a:t>
            </a:r>
            <a:endParaRPr lang="ru-RU" dirty="0"/>
          </a:p>
        </p:txBody>
      </p:sp>
      <p:pic>
        <p:nvPicPr>
          <p:cNvPr id="3074" name="Picture 2" descr="ÐÐ°ÑÑÐ¸Ð½ÐºÐ¸ Ð¿Ð¾ Ð·Ð°Ð¿ÑÐ¾ÑÑ ÐÐÐÐÐÐ¯ Ð°ÑÐ»ÐµÑÐ¸ÐºÐ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688" y="1952757"/>
            <a:ext cx="4495800" cy="336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41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53896" y="0"/>
            <a:ext cx="9144000" cy="1143000"/>
          </a:xfrm>
        </p:spPr>
        <p:txBody>
          <a:bodyPr rtlCol="0"/>
          <a:lstStyle/>
          <a:p>
            <a:pPr rtl="0"/>
            <a:r>
              <a:rPr lang="ru-RU" dirty="0" smtClean="0"/>
              <a:t>Правила: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53896" y="1143000"/>
            <a:ext cx="10175727" cy="3332409"/>
          </a:xfrm>
        </p:spPr>
        <p:txBody>
          <a:bodyPr rtlCol="0">
            <a:normAutofit/>
          </a:bodyPr>
          <a:lstStyle/>
          <a:p>
            <a:r>
              <a:rPr lang="ru-RU" dirty="0"/>
              <a:t>Победителем соревнований в лёгкой атлетике становится атлет или команда, которые показали наилучший результат в финальном забеге или в финальных попытках технических дисциплин в рамках правил.</a:t>
            </a:r>
          </a:p>
          <a:p>
            <a:endParaRPr lang="ru-RU" dirty="0"/>
          </a:p>
          <a:p>
            <a:r>
              <a:rPr lang="ru-RU" dirty="0"/>
              <a:t>Первенство в беговых видах лёгкой атлетики (на дорожке стадиона) проводится в несколько этапов: квалификация, ¼ финала, ½ финала. В результате отбора определяются спортсмены (команды), которые разыграют финал. Количество участников определяется регламентом соревнований. Например, на Олимпийских играх в каждом номере программы страна может быть представлена как минимум одним участником и максимум тремя (при условии выполнения предварительного норматива). В эстафетном беге страну представляет одна команда. В кроссе, беге по шоссе, ходьбе и многоборьях существуют только финалы.</a:t>
            </a:r>
            <a:endParaRPr lang="ru-RU" dirty="0"/>
          </a:p>
        </p:txBody>
      </p:sp>
      <p:pic>
        <p:nvPicPr>
          <p:cNvPr id="4098" name="Picture 2" descr="ÐÐ°ÑÑÐ¸Ð½ÐºÐ¸ Ð¿Ð¾ Ð·Ð°Ð¿ÑÐ¾ÑÑ ÐÐÐÐÐÐ¯ Ð°ÑÐ»ÐµÑÐ¸Ðº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04" y="4475409"/>
            <a:ext cx="2628707" cy="177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ÐÐ°ÑÑÐ¸Ð½ÐºÐ¸ Ð¿Ð¾ Ð·Ð°Ð¿ÑÐ¾ÑÑ ÐÐÐÐÐÐ¯ Ð°ÑÐ»ÐµÑÐ¸ÐºÐ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466" y="4681448"/>
            <a:ext cx="2407321" cy="156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035" y="4475409"/>
            <a:ext cx="3317271" cy="179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93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Здоровье и фитнес 16x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064257_TF02922391.potx" id="{A01CCDD4-86D4-469D-9B92-9533C8D2D88C}" vid="{065B6106-88C3-4925-B0B7-B0F5EEE8E987}"/>
    </a:ext>
  </a:extLst>
</a:theme>
</file>

<file path=ppt/theme/theme2.xml><?xml version="1.0" encoding="utf-8"?>
<a:theme xmlns:a="http://schemas.openxmlformats.org/drawingml/2006/main" name="Тема Offic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о здоровье и фитнесе (широкоэкранный формат)</Template>
  <TotalTime>13</TotalTime>
  <Words>268</Words>
  <Application>Microsoft Office PowerPoint</Application>
  <PresentationFormat>Широкоэкранный</PresentationFormat>
  <Paragraphs>22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Здоровье и фитнес 16x9</vt:lpstr>
      <vt:lpstr>Легкая атлетика </vt:lpstr>
      <vt:lpstr>Легкая атлетика</vt:lpstr>
      <vt:lpstr>Высшим руководящим органом, регулирующим проведение соревнований и развитием лёгкой атлетики как вида спорта, является Международная ассоциация легкоатлетических федераций (ИААФ). </vt:lpstr>
      <vt:lpstr>Некоммерческие соревнования:</vt:lpstr>
      <vt:lpstr>Правила: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Легкая атлетика</dc:title>
  <dc:creator>Алина</dc:creator>
  <cp:lastModifiedBy>Алина</cp:lastModifiedBy>
  <cp:revision>2</cp:revision>
  <dcterms:created xsi:type="dcterms:W3CDTF">2018-12-27T16:39:26Z</dcterms:created>
  <dcterms:modified xsi:type="dcterms:W3CDTF">2018-12-27T16:53:09Z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