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2" r:id="rId13"/>
    <p:sldId id="271" r:id="rId14"/>
    <p:sldId id="274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671A004-DD66-464F-85B7-D126806598CB}" type="doc">
      <dgm:prSet loTypeId="urn:microsoft.com/office/officeart/2005/8/layout/radial4" loCatId="relationship" qsTypeId="urn:microsoft.com/office/officeart/2005/8/quickstyle/3d7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2E7DF470-D4F3-477F-906D-BFAF7DC5EE92}">
      <dgm:prSet phldrT="[Текст]"/>
      <dgm:spPr/>
      <dgm:t>
        <a:bodyPr/>
        <a:lstStyle/>
        <a:p>
          <a:r>
            <a:rPr lang="ru-RU" dirty="0" smtClean="0"/>
            <a:t>Ребенок</a:t>
          </a:r>
          <a:endParaRPr lang="ru-RU" dirty="0"/>
        </a:p>
      </dgm:t>
    </dgm:pt>
    <dgm:pt modelId="{9D780B58-0AE6-4E43-9646-C6E57D1FA584}" type="parTrans" cxnId="{70805126-CE20-4B39-B85F-5317724D09A4}">
      <dgm:prSet/>
      <dgm:spPr/>
      <dgm:t>
        <a:bodyPr/>
        <a:lstStyle/>
        <a:p>
          <a:endParaRPr lang="ru-RU"/>
        </a:p>
      </dgm:t>
    </dgm:pt>
    <dgm:pt modelId="{B00CB977-8192-49E9-9654-CDA653C8BFEB}" type="sibTrans" cxnId="{70805126-CE20-4B39-B85F-5317724D09A4}">
      <dgm:prSet/>
      <dgm:spPr/>
      <dgm:t>
        <a:bodyPr/>
        <a:lstStyle/>
        <a:p>
          <a:endParaRPr lang="ru-RU"/>
        </a:p>
      </dgm:t>
    </dgm:pt>
    <dgm:pt modelId="{C6A4E6FD-8590-414E-B22D-35CE5E40F719}">
      <dgm:prSet phldrT="[Текст]"/>
      <dgm:spPr/>
      <dgm:t>
        <a:bodyPr/>
        <a:lstStyle/>
        <a:p>
          <a:r>
            <a:rPr lang="ru-RU" dirty="0" smtClean="0"/>
            <a:t>Родители</a:t>
          </a:r>
          <a:endParaRPr lang="ru-RU" dirty="0"/>
        </a:p>
      </dgm:t>
    </dgm:pt>
    <dgm:pt modelId="{C18F0FAB-2B15-45B5-AF35-1C1F222E7A70}" type="parTrans" cxnId="{90EA66DE-D9C9-4ACF-BAFE-72D68C4B5369}">
      <dgm:prSet/>
      <dgm:spPr/>
      <dgm:t>
        <a:bodyPr/>
        <a:lstStyle/>
        <a:p>
          <a:endParaRPr lang="ru-RU"/>
        </a:p>
      </dgm:t>
    </dgm:pt>
    <dgm:pt modelId="{31184C45-942A-48AD-839E-A8A8C46F9033}" type="sibTrans" cxnId="{90EA66DE-D9C9-4ACF-BAFE-72D68C4B5369}">
      <dgm:prSet/>
      <dgm:spPr/>
      <dgm:t>
        <a:bodyPr/>
        <a:lstStyle/>
        <a:p>
          <a:endParaRPr lang="ru-RU"/>
        </a:p>
      </dgm:t>
    </dgm:pt>
    <dgm:pt modelId="{6F28695C-09D4-48FB-9D3F-C742BEC72273}">
      <dgm:prSet phldrT="[Текст]"/>
      <dgm:spPr/>
      <dgm:t>
        <a:bodyPr/>
        <a:lstStyle/>
        <a:p>
          <a:r>
            <a:rPr lang="ru-RU" dirty="0" smtClean="0"/>
            <a:t>Педагоги </a:t>
          </a:r>
          <a:endParaRPr lang="ru-RU" dirty="0"/>
        </a:p>
      </dgm:t>
    </dgm:pt>
    <dgm:pt modelId="{2B7BE7B9-08A1-4243-932C-09F1B39810E4}" type="parTrans" cxnId="{40E80A5E-0693-49DD-B96A-14ED29DA29CF}">
      <dgm:prSet/>
      <dgm:spPr/>
      <dgm:t>
        <a:bodyPr/>
        <a:lstStyle/>
        <a:p>
          <a:endParaRPr lang="ru-RU"/>
        </a:p>
      </dgm:t>
    </dgm:pt>
    <dgm:pt modelId="{01D79949-6AB4-47EA-B625-7581CB35ED44}" type="sibTrans" cxnId="{40E80A5E-0693-49DD-B96A-14ED29DA29CF}">
      <dgm:prSet/>
      <dgm:spPr/>
      <dgm:t>
        <a:bodyPr/>
        <a:lstStyle/>
        <a:p>
          <a:endParaRPr lang="ru-RU"/>
        </a:p>
      </dgm:t>
    </dgm:pt>
    <dgm:pt modelId="{2C178F37-99F8-4800-80C6-7BEFAD329EFB}">
      <dgm:prSet phldrT="[Текст]"/>
      <dgm:spPr/>
      <dgm:t>
        <a:bodyPr/>
        <a:lstStyle/>
        <a:p>
          <a:r>
            <a:rPr lang="ru-RU" dirty="0" smtClean="0"/>
            <a:t>Дети младшей группы</a:t>
          </a:r>
          <a:endParaRPr lang="ru-RU" dirty="0"/>
        </a:p>
      </dgm:t>
    </dgm:pt>
    <dgm:pt modelId="{12014378-1F55-4758-B27D-E307C68A33C0}" type="parTrans" cxnId="{570A2D0A-F5B3-416F-BA48-5DBF47BC87E3}">
      <dgm:prSet/>
      <dgm:spPr/>
      <dgm:t>
        <a:bodyPr/>
        <a:lstStyle/>
        <a:p>
          <a:endParaRPr lang="ru-RU"/>
        </a:p>
      </dgm:t>
    </dgm:pt>
    <dgm:pt modelId="{E5EFE01B-1360-4D23-B248-E5F1823B6D09}" type="sibTrans" cxnId="{570A2D0A-F5B3-416F-BA48-5DBF47BC87E3}">
      <dgm:prSet/>
      <dgm:spPr/>
      <dgm:t>
        <a:bodyPr/>
        <a:lstStyle/>
        <a:p>
          <a:endParaRPr lang="ru-RU"/>
        </a:p>
      </dgm:t>
    </dgm:pt>
    <dgm:pt modelId="{6C944134-D2F7-4D49-83A4-62D518627F7A}" type="pres">
      <dgm:prSet presAssocID="{E671A004-DD66-464F-85B7-D126806598C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8E1A7C5-4796-4866-B6B8-6F0ECECB837E}" type="pres">
      <dgm:prSet presAssocID="{2E7DF470-D4F3-477F-906D-BFAF7DC5EE92}" presName="centerShape" presStyleLbl="node0" presStyleIdx="0" presStyleCnt="1"/>
      <dgm:spPr/>
      <dgm:t>
        <a:bodyPr/>
        <a:lstStyle/>
        <a:p>
          <a:endParaRPr lang="ru-RU"/>
        </a:p>
      </dgm:t>
    </dgm:pt>
    <dgm:pt modelId="{0284EA4F-1D85-44FE-B8A2-AADCC2DEF942}" type="pres">
      <dgm:prSet presAssocID="{C18F0FAB-2B15-45B5-AF35-1C1F222E7A70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2C013B57-F739-42D0-8D48-650BD43CFFB1}" type="pres">
      <dgm:prSet presAssocID="{C6A4E6FD-8590-414E-B22D-35CE5E40F719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916C82-EBD0-4CE1-8DFB-14D550FAA2C7}" type="pres">
      <dgm:prSet presAssocID="{2B7BE7B9-08A1-4243-932C-09F1B39810E4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28FD9D46-B76D-43BB-BC58-AE60386ECFB1}" type="pres">
      <dgm:prSet presAssocID="{6F28695C-09D4-48FB-9D3F-C742BEC7227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F4A718-80D0-486A-A72C-607A685DB9E5}" type="pres">
      <dgm:prSet presAssocID="{12014378-1F55-4758-B27D-E307C68A33C0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1ADF5489-54FA-4550-936E-0B7807D45CE8}" type="pres">
      <dgm:prSet presAssocID="{2C178F37-99F8-4800-80C6-7BEFAD329EFB}" presName="node" presStyleLbl="node1" presStyleIdx="2" presStyleCnt="3" custRadScaleRad="96602" custRadScaleInc="-2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DBE2CCF-D082-42A2-9371-FE1C5EDB61C8}" type="presOf" srcId="{C6A4E6FD-8590-414E-B22D-35CE5E40F719}" destId="{2C013B57-F739-42D0-8D48-650BD43CFFB1}" srcOrd="0" destOrd="0" presId="urn:microsoft.com/office/officeart/2005/8/layout/radial4"/>
    <dgm:cxn modelId="{70805126-CE20-4B39-B85F-5317724D09A4}" srcId="{E671A004-DD66-464F-85B7-D126806598CB}" destId="{2E7DF470-D4F3-477F-906D-BFAF7DC5EE92}" srcOrd="0" destOrd="0" parTransId="{9D780B58-0AE6-4E43-9646-C6E57D1FA584}" sibTransId="{B00CB977-8192-49E9-9654-CDA653C8BFEB}"/>
    <dgm:cxn modelId="{E4AB106F-37E3-4565-A6A4-976970A5D865}" type="presOf" srcId="{C18F0FAB-2B15-45B5-AF35-1C1F222E7A70}" destId="{0284EA4F-1D85-44FE-B8A2-AADCC2DEF942}" srcOrd="0" destOrd="0" presId="urn:microsoft.com/office/officeart/2005/8/layout/radial4"/>
    <dgm:cxn modelId="{90EA66DE-D9C9-4ACF-BAFE-72D68C4B5369}" srcId="{2E7DF470-D4F3-477F-906D-BFAF7DC5EE92}" destId="{C6A4E6FD-8590-414E-B22D-35CE5E40F719}" srcOrd="0" destOrd="0" parTransId="{C18F0FAB-2B15-45B5-AF35-1C1F222E7A70}" sibTransId="{31184C45-942A-48AD-839E-A8A8C46F9033}"/>
    <dgm:cxn modelId="{40E80A5E-0693-49DD-B96A-14ED29DA29CF}" srcId="{2E7DF470-D4F3-477F-906D-BFAF7DC5EE92}" destId="{6F28695C-09D4-48FB-9D3F-C742BEC72273}" srcOrd="1" destOrd="0" parTransId="{2B7BE7B9-08A1-4243-932C-09F1B39810E4}" sibTransId="{01D79949-6AB4-47EA-B625-7581CB35ED44}"/>
    <dgm:cxn modelId="{BBCA347C-3C3E-4478-A6E4-8DA367FBD501}" type="presOf" srcId="{6F28695C-09D4-48FB-9D3F-C742BEC72273}" destId="{28FD9D46-B76D-43BB-BC58-AE60386ECFB1}" srcOrd="0" destOrd="0" presId="urn:microsoft.com/office/officeart/2005/8/layout/radial4"/>
    <dgm:cxn modelId="{46D38DC0-3238-4B7B-A719-D7440C65DCFD}" type="presOf" srcId="{E671A004-DD66-464F-85B7-D126806598CB}" destId="{6C944134-D2F7-4D49-83A4-62D518627F7A}" srcOrd="0" destOrd="0" presId="urn:microsoft.com/office/officeart/2005/8/layout/radial4"/>
    <dgm:cxn modelId="{CE5CB1EE-3AF0-4213-A2A6-DF5110D19EEA}" type="presOf" srcId="{12014378-1F55-4758-B27D-E307C68A33C0}" destId="{E2F4A718-80D0-486A-A72C-607A685DB9E5}" srcOrd="0" destOrd="0" presId="urn:microsoft.com/office/officeart/2005/8/layout/radial4"/>
    <dgm:cxn modelId="{A4CA2456-A7F7-4CF2-8EAF-5A46D7DD393B}" type="presOf" srcId="{2E7DF470-D4F3-477F-906D-BFAF7DC5EE92}" destId="{C8E1A7C5-4796-4866-B6B8-6F0ECECB837E}" srcOrd="0" destOrd="0" presId="urn:microsoft.com/office/officeart/2005/8/layout/radial4"/>
    <dgm:cxn modelId="{20119379-6ABD-455D-A527-3BC95CE40171}" type="presOf" srcId="{2B7BE7B9-08A1-4243-932C-09F1B39810E4}" destId="{5E916C82-EBD0-4CE1-8DFB-14D550FAA2C7}" srcOrd="0" destOrd="0" presId="urn:microsoft.com/office/officeart/2005/8/layout/radial4"/>
    <dgm:cxn modelId="{31486700-37B1-4F75-8F7C-BA9BB2889FAF}" type="presOf" srcId="{2C178F37-99F8-4800-80C6-7BEFAD329EFB}" destId="{1ADF5489-54FA-4550-936E-0B7807D45CE8}" srcOrd="0" destOrd="0" presId="urn:microsoft.com/office/officeart/2005/8/layout/radial4"/>
    <dgm:cxn modelId="{570A2D0A-F5B3-416F-BA48-5DBF47BC87E3}" srcId="{2E7DF470-D4F3-477F-906D-BFAF7DC5EE92}" destId="{2C178F37-99F8-4800-80C6-7BEFAD329EFB}" srcOrd="2" destOrd="0" parTransId="{12014378-1F55-4758-B27D-E307C68A33C0}" sibTransId="{E5EFE01B-1360-4D23-B248-E5F1823B6D09}"/>
    <dgm:cxn modelId="{BD644732-FEB6-41A7-84D3-DE8D65A8C0DB}" type="presParOf" srcId="{6C944134-D2F7-4D49-83A4-62D518627F7A}" destId="{C8E1A7C5-4796-4866-B6B8-6F0ECECB837E}" srcOrd="0" destOrd="0" presId="urn:microsoft.com/office/officeart/2005/8/layout/radial4"/>
    <dgm:cxn modelId="{3F536E69-FE52-406C-9B51-16060A591513}" type="presParOf" srcId="{6C944134-D2F7-4D49-83A4-62D518627F7A}" destId="{0284EA4F-1D85-44FE-B8A2-AADCC2DEF942}" srcOrd="1" destOrd="0" presId="urn:microsoft.com/office/officeart/2005/8/layout/radial4"/>
    <dgm:cxn modelId="{64CF5AE3-672B-401D-BB22-60FFB1108197}" type="presParOf" srcId="{6C944134-D2F7-4D49-83A4-62D518627F7A}" destId="{2C013B57-F739-42D0-8D48-650BD43CFFB1}" srcOrd="2" destOrd="0" presId="urn:microsoft.com/office/officeart/2005/8/layout/radial4"/>
    <dgm:cxn modelId="{4192AF30-0C97-4918-BDB6-BDF4C478A147}" type="presParOf" srcId="{6C944134-D2F7-4D49-83A4-62D518627F7A}" destId="{5E916C82-EBD0-4CE1-8DFB-14D550FAA2C7}" srcOrd="3" destOrd="0" presId="urn:microsoft.com/office/officeart/2005/8/layout/radial4"/>
    <dgm:cxn modelId="{87C99AE7-3CD2-4CE1-8C32-60A8942CC9AA}" type="presParOf" srcId="{6C944134-D2F7-4D49-83A4-62D518627F7A}" destId="{28FD9D46-B76D-43BB-BC58-AE60386ECFB1}" srcOrd="4" destOrd="0" presId="urn:microsoft.com/office/officeart/2005/8/layout/radial4"/>
    <dgm:cxn modelId="{5CCF4330-5FF7-4480-B513-AA9DCAC27A94}" type="presParOf" srcId="{6C944134-D2F7-4D49-83A4-62D518627F7A}" destId="{E2F4A718-80D0-486A-A72C-607A685DB9E5}" srcOrd="5" destOrd="0" presId="urn:microsoft.com/office/officeart/2005/8/layout/radial4"/>
    <dgm:cxn modelId="{4C162380-54EC-4E67-9B4D-2F2741CA74A0}" type="presParOf" srcId="{6C944134-D2F7-4D49-83A4-62D518627F7A}" destId="{1ADF5489-54FA-4550-936E-0B7807D45CE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8E1A7C5-4796-4866-B6B8-6F0ECECB837E}">
      <dsp:nvSpPr>
        <dsp:cNvPr id="0" name=""/>
        <dsp:cNvSpPr/>
      </dsp:nvSpPr>
      <dsp:spPr>
        <a:xfrm>
          <a:off x="3125485" y="3505601"/>
          <a:ext cx="2588228" cy="25882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plastic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4765" tIns="24765" rIns="24765" bIns="24765" numCol="1" spcCol="1270" anchor="ctr" anchorCtr="0">
          <a:noAutofit/>
        </a:bodyPr>
        <a:lstStyle/>
        <a:p>
          <a:pPr lvl="0" algn="ctr" defTabSz="1733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900" kern="1200" dirty="0" smtClean="0"/>
            <a:t>Ребенок</a:t>
          </a:r>
          <a:endParaRPr lang="ru-RU" sz="3900" kern="1200" dirty="0"/>
        </a:p>
      </dsp:txBody>
      <dsp:txXfrm>
        <a:off x="3504522" y="3884638"/>
        <a:ext cx="1830154" cy="1830154"/>
      </dsp:txXfrm>
    </dsp:sp>
    <dsp:sp modelId="{0284EA4F-1D85-44FE-B8A2-AADCC2DEF942}">
      <dsp:nvSpPr>
        <dsp:cNvPr id="0" name=""/>
        <dsp:cNvSpPr/>
      </dsp:nvSpPr>
      <dsp:spPr>
        <a:xfrm rot="12900000">
          <a:off x="1080011" y="2926193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C013B57-F739-42D0-8D48-650BD43CFFB1}">
      <dsp:nvSpPr>
        <dsp:cNvPr id="0" name=""/>
        <dsp:cNvSpPr/>
      </dsp:nvSpPr>
      <dsp:spPr>
        <a:xfrm>
          <a:off x="65930" y="1628557"/>
          <a:ext cx="2458816" cy="1967053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Родители</a:t>
          </a:r>
          <a:endParaRPr lang="ru-RU" sz="4000" kern="1200" dirty="0"/>
        </a:p>
      </dsp:txBody>
      <dsp:txXfrm>
        <a:off x="123543" y="1686170"/>
        <a:ext cx="2343590" cy="1851827"/>
      </dsp:txXfrm>
    </dsp:sp>
    <dsp:sp modelId="{5E916C82-EBD0-4CE1-8DFB-14D550FAA2C7}">
      <dsp:nvSpPr>
        <dsp:cNvPr id="0" name=""/>
        <dsp:cNvSpPr/>
      </dsp:nvSpPr>
      <dsp:spPr>
        <a:xfrm rot="16200000">
          <a:off x="3228945" y="1807529"/>
          <a:ext cx="2381309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8FD9D46-B76D-43BB-BC58-AE60386ECFB1}">
      <dsp:nvSpPr>
        <dsp:cNvPr id="0" name=""/>
        <dsp:cNvSpPr/>
      </dsp:nvSpPr>
      <dsp:spPr>
        <a:xfrm>
          <a:off x="3190191" y="2170"/>
          <a:ext cx="2458816" cy="1967053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Педагоги </a:t>
          </a:r>
          <a:endParaRPr lang="ru-RU" sz="4000" kern="1200" dirty="0"/>
        </a:p>
      </dsp:txBody>
      <dsp:txXfrm>
        <a:off x="3247804" y="59783"/>
        <a:ext cx="2343590" cy="1851827"/>
      </dsp:txXfrm>
    </dsp:sp>
    <dsp:sp modelId="{E2F4A718-80D0-486A-A72C-607A685DB9E5}">
      <dsp:nvSpPr>
        <dsp:cNvPr id="0" name=""/>
        <dsp:cNvSpPr/>
      </dsp:nvSpPr>
      <dsp:spPr>
        <a:xfrm rot="19405572">
          <a:off x="5342075" y="2908476"/>
          <a:ext cx="2258837" cy="737645"/>
        </a:xfrm>
        <a:prstGeom prst="lef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211800">
          <a:bevelT w="40600" h="2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ADF5489-54FA-4550-936E-0B7807D45CE8}">
      <dsp:nvSpPr>
        <dsp:cNvPr id="0" name=""/>
        <dsp:cNvSpPr/>
      </dsp:nvSpPr>
      <dsp:spPr>
        <a:xfrm>
          <a:off x="6149110" y="1620799"/>
          <a:ext cx="2458816" cy="1967053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kern="1200" dirty="0" smtClean="0"/>
            <a:t>Дети младшей группы</a:t>
          </a:r>
          <a:endParaRPr lang="ru-RU" sz="4000" kern="1200" dirty="0"/>
        </a:p>
      </dsp:txBody>
      <dsp:txXfrm>
        <a:off x="6206723" y="1678412"/>
        <a:ext cx="2343590" cy="18518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8AEA9B-3F31-4BD0-94BE-386C5C27DA40}" type="datetimeFigureOut">
              <a:rPr lang="ru-RU" smtClean="0"/>
              <a:pPr/>
              <a:t>19.06.2020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9BE87C-3F94-4DAB-B964-CCA10986A7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\Music\&#1089;&#1087;&#1086;&#1082;&#1086;&#1081;&#1085;&#1072;&#1103;\Paul-Mauriat-Pol_-Moria-Love-story(muzbaron.com)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jpg"/><Relationship Id="rId4" Type="http://schemas.openxmlformats.org/officeDocument/2006/relationships/image" Target="../media/image1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7" Type="http://schemas.openxmlformats.org/officeDocument/2006/relationships/image" Target="../media/image21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g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721770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6200" y="2132856"/>
            <a:ext cx="6477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 Презентация проекта </a:t>
            </a:r>
          </a:p>
          <a:p>
            <a:pPr algn="ctr">
              <a:lnSpc>
                <a:spcPct val="80000"/>
              </a:lnSpc>
              <a:defRPr/>
            </a:pPr>
            <a:r>
              <a:rPr lang="ru-RU" sz="4000" dirty="0" smtClean="0">
                <a:solidFill>
                  <a:srgbClr val="250698"/>
                </a:solidFill>
                <a:latin typeface="Bookman Old Style" pitchFamily="18" charset="0"/>
              </a:rPr>
              <a:t>«Огород на окошке»</a:t>
            </a:r>
            <a:endParaRPr lang="ru-RU" sz="4000" dirty="0">
              <a:solidFill>
                <a:srgbClr val="250698"/>
              </a:solidFill>
              <a:latin typeface="Bookman Old Style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34000" y="3733800"/>
            <a:ext cx="381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 smtClean="0">
                <a:latin typeface="Times New Roman" pitchFamily="18" charset="0"/>
              </a:rPr>
              <a:t>Презентацию подготовила</a:t>
            </a:r>
          </a:p>
          <a:p>
            <a:pPr algn="ctr"/>
            <a:r>
              <a:rPr lang="ru-RU" i="1" dirty="0" smtClean="0">
                <a:latin typeface="Times New Roman" pitchFamily="18" charset="0"/>
              </a:rPr>
              <a:t>Воспитатель </a:t>
            </a:r>
          </a:p>
          <a:p>
            <a:pPr algn="ctr"/>
            <a:r>
              <a:rPr lang="ru-RU" i="1" dirty="0" err="1" smtClean="0">
                <a:latin typeface="Times New Roman" pitchFamily="18" charset="0"/>
              </a:rPr>
              <a:t>Загидуллина</a:t>
            </a:r>
            <a:r>
              <a:rPr lang="ru-RU" i="1" dirty="0" smtClean="0">
                <a:latin typeface="Times New Roman" pitchFamily="18" charset="0"/>
              </a:rPr>
              <a:t> Лидия Анатольевна</a:t>
            </a:r>
          </a:p>
          <a:p>
            <a:pPr algn="ctr"/>
            <a:endParaRPr lang="ru-RU" i="1" dirty="0" smtClean="0">
              <a:latin typeface="Times New Roman" pitchFamily="18" charset="0"/>
            </a:endParaRPr>
          </a:p>
          <a:p>
            <a:pPr algn="ctr"/>
            <a:r>
              <a:rPr lang="ru-RU" i="1" dirty="0" smtClean="0">
                <a:latin typeface="Times New Roman" pitchFamily="18" charset="0"/>
              </a:rPr>
              <a:t>2017 год</a:t>
            </a:r>
            <a:endParaRPr lang="ru-RU" i="1" dirty="0" smtClean="0">
              <a:latin typeface="Times New Roman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315200" y="2514600"/>
            <a:ext cx="876300" cy="811213"/>
          </a:xfrm>
          <a:prstGeom prst="rect">
            <a:avLst/>
          </a:prstGeom>
          <a:noFill/>
        </p:spPr>
      </p:pic>
      <p:pic>
        <p:nvPicPr>
          <p:cNvPr id="8" name="Paul-Mauriat-Pol_-Moria-Love-story(muzbar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460432" y="544522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1333278646_oblachnyj-fo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509" y="2042930"/>
            <a:ext cx="5027326" cy="37704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38200" y="533401"/>
            <a:ext cx="6172200" cy="91439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2 этап - исследовательский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990600" y="1447800"/>
            <a:ext cx="5715000" cy="167640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наблюдали за ростом растений, проводили опыты, эксперименты. </a:t>
            </a:r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Устанавливали связи: растения - земля, </a:t>
            </a:r>
          </a:p>
          <a:p>
            <a:pPr algn="l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растения - вода,  растения - человек.      </a:t>
            </a:r>
          </a:p>
          <a:p>
            <a:pPr algn="l"/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процессе исследований дети познакомились с художественной литературой об овощах: поговорки, стихи, сказки, загадки.</a:t>
            </a:r>
          </a:p>
          <a:p>
            <a:pPr algn="l">
              <a:buFont typeface="Wingdings" pitchFamily="2" charset="2"/>
              <a:buChar char="Ø"/>
            </a:pPr>
            <a:r>
              <a:rPr lang="ru-RU" sz="8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Рассматривали иллюстрации, картины.  Проводились занятия, дидактические игры, беседы.</a:t>
            </a:r>
            <a:endParaRPr lang="ru-RU" sz="8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419600" y="4724400"/>
            <a:ext cx="876300" cy="811213"/>
          </a:xfrm>
          <a:prstGeom prst="rect">
            <a:avLst/>
          </a:prstGeom>
          <a:noFill/>
        </p:spPr>
      </p:pic>
      <p:pic>
        <p:nvPicPr>
          <p:cNvPr id="9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04800"/>
            <a:ext cx="876300" cy="811213"/>
          </a:xfrm>
          <a:prstGeom prst="rect">
            <a:avLst/>
          </a:prstGeom>
          <a:noFill/>
        </p:spPr>
      </p:pic>
      <p:pic>
        <p:nvPicPr>
          <p:cNvPr id="10" name="Рисунок 9" descr="SDC10017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11560" y="4365104"/>
            <a:ext cx="3024336" cy="2268252"/>
          </a:xfrm>
          <a:prstGeom prst="rect">
            <a:avLst/>
          </a:prstGeom>
        </p:spPr>
      </p:pic>
      <p:pic>
        <p:nvPicPr>
          <p:cNvPr id="11" name="Рисунок 10" descr="SDC1003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12094" y="4365104"/>
            <a:ext cx="3048338" cy="2286253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429000" y="2828836"/>
            <a:ext cx="2667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ru-RU" sz="2000" b="1" dirty="0" smtClean="0">
                <a:solidFill>
                  <a:srgbClr val="0033CC"/>
                </a:solidFill>
                <a:latin typeface="Bookman Old Style" pitchFamily="18" charset="0"/>
              </a:rPr>
              <a:t> </a:t>
            </a:r>
            <a:endParaRPr lang="ru-RU" sz="2000" b="1" dirty="0">
              <a:solidFill>
                <a:srgbClr val="0033CC"/>
              </a:solidFill>
              <a:latin typeface="Bookman Old Style" pitchFamily="18" charset="0"/>
            </a:endParaRPr>
          </a:p>
        </p:txBody>
      </p:sp>
      <p:pic>
        <p:nvPicPr>
          <p:cNvPr id="10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515564" y="483178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9600" y="9144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3" descr="C:\Users\Песня\Desktop\Новая папка (2)\1015_babochkiz_narod_ru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91425" y="3276600"/>
            <a:ext cx="15525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 descr="C:\Users\Песня\Desktop\анимашки\nasekomoe-60.gif"/>
          <p:cNvPicPr>
            <a:picLocks noChangeAspect="1" noChangeArrowheads="1" noCrop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619672" y="5030875"/>
            <a:ext cx="1581150" cy="1359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90947"/>
            <a:ext cx="4499992" cy="33749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561" y="542925"/>
            <a:ext cx="4775200" cy="35814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1333278646_oblachnyj-fon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52400" y="0"/>
            <a:ext cx="92964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457200" y="685801"/>
            <a:ext cx="7620000" cy="990599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3 этап - заключительный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066800" y="1752600"/>
            <a:ext cx="6705600" cy="2286000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Подведение итогов реализации проекта.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группе был создан огород на окне. </a:t>
            </a:r>
          </a:p>
          <a:p>
            <a:pPr lvl="0">
              <a:buFont typeface="Wingdings" pitchFamily="2" charset="2"/>
              <a:buChar char="Ø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453313" y="2286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7544" y="3645024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1333278646_oblachnyj-fo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027270"/>
            <a:ext cx="4499991" cy="33749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730" y="276824"/>
            <a:ext cx="4673753" cy="35053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ljrevtyns vjb\фоны\с детьми\1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3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2" descr="0_59284_a0f7fe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624695">
            <a:off x="6437685" y="76170"/>
            <a:ext cx="2743200" cy="234473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8200" y="533400"/>
            <a:ext cx="36952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СПАСИБО 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800600" y="2514600"/>
            <a:ext cx="126188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ЗА </a:t>
            </a:r>
            <a:endParaRPr lang="ru-RU" sz="4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5638800"/>
            <a:ext cx="433644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Bookman Old Style" pitchFamily="18" charset="0"/>
              </a:rPr>
              <a:t>ВНИМАНИЕ!</a:t>
            </a:r>
            <a:endParaRPr lang="ru-RU" sz="4800" b="1" dirty="0">
              <a:ln w="31550" cmpd="sng">
                <a:solidFill>
                  <a:srgbClr val="002060"/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077200" y="49530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914400" y="1524000"/>
            <a:ext cx="4343399" cy="694730"/>
          </a:xfrm>
          <a:prstGeom prst="rect">
            <a:avLst/>
          </a:prstGeom>
        </p:spPr>
        <p:txBody>
          <a:bodyPr wrap="square">
            <a:prstTxWarp prst="textWave4">
              <a:avLst/>
            </a:prstTxWarp>
            <a:spAutoFit/>
          </a:bodyPr>
          <a:lstStyle/>
          <a:p>
            <a:pPr algn="ctr"/>
            <a:r>
              <a:rPr lang="ru-RU" sz="5400" kern="10" spc="-360" dirty="0" smtClean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ЦЕЛЬ</a:t>
            </a:r>
            <a:endParaRPr lang="ru-RU" sz="5400" kern="10" spc="-360" dirty="0">
              <a:ln w="12700">
                <a:solidFill>
                  <a:srgbClr val="000099"/>
                </a:solidFill>
                <a:round/>
                <a:headEnd/>
                <a:tailEnd/>
              </a:ln>
              <a:solidFill>
                <a:srgbClr val="33CCFF"/>
              </a:solidFill>
              <a:effectLst>
                <a:outerShdw dist="125724" dir="18900000" algn="ctr" rotWithShape="0">
                  <a:srgbClr val="000099"/>
                </a:outerShdw>
              </a:effectLst>
              <a:latin typeface="Impact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04800" y="2819400"/>
            <a:ext cx="80010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dirty="0" smtClean="0">
                <a:solidFill>
                  <a:srgbClr val="7030A0"/>
                </a:solidFill>
                <a:latin typeface="Bookman Old Style" pitchFamily="18" charset="0"/>
              </a:rPr>
              <a:t>Формирование у детей интереса к опытнической и исследовательской деятельности по выращиванию культурных растений в комнатных условиях.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8600" y="21336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172177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loud"/>
          <p:cNvSpPr>
            <a:spLocks noChangeAspect="1" noEditPoints="1" noChangeArrowheads="1"/>
          </p:cNvSpPr>
          <p:nvPr/>
        </p:nvSpPr>
        <p:spPr bwMode="auto">
          <a:xfrm>
            <a:off x="1066800" y="914400"/>
            <a:ext cx="4038600" cy="152400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99CC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81766" tIns="40883" rIns="81766" bIns="40883"/>
          <a:lstStyle/>
          <a:p>
            <a:pPr defTabSz="817563"/>
            <a:r>
              <a:rPr lang="ru-RU" b="1" dirty="0">
                <a:solidFill>
                  <a:srgbClr val="FF0000"/>
                </a:solidFill>
              </a:rPr>
              <a:t>     </a:t>
            </a:r>
          </a:p>
          <a:p>
            <a:pPr defTabSz="817563"/>
            <a:r>
              <a:rPr lang="ru-RU" b="1" dirty="0">
                <a:solidFill>
                  <a:srgbClr val="FF0000"/>
                </a:solidFill>
              </a:rPr>
              <a:t>   </a:t>
            </a:r>
            <a:r>
              <a:rPr lang="ru-RU" b="1" dirty="0" smtClean="0">
                <a:solidFill>
                  <a:srgbClr val="FF0000"/>
                </a:solidFill>
              </a:rPr>
              <a:t>         </a:t>
            </a:r>
            <a:r>
              <a:rPr lang="ru-RU" sz="3600" b="1" dirty="0">
                <a:solidFill>
                  <a:srgbClr val="FF0000"/>
                </a:solidFill>
              </a:rPr>
              <a:t>ЗАДАЧИ:</a:t>
            </a:r>
          </a:p>
          <a:p>
            <a:pPr defTabSz="817563"/>
            <a:endParaRPr lang="ru-RU" b="1" dirty="0">
              <a:solidFill>
                <a:srgbClr val="FF0000"/>
              </a:solidFill>
            </a:endParaRPr>
          </a:p>
          <a:p>
            <a:pPr defTabSz="817563"/>
            <a:endParaRPr lang="ru-RU" sz="2100" b="1" dirty="0">
              <a:solidFill>
                <a:srgbClr val="FF0000"/>
              </a:solidFill>
            </a:endParaRPr>
          </a:p>
          <a:p>
            <a:pPr defTabSz="817563"/>
            <a:r>
              <a:rPr lang="ru-RU" sz="2100" b="1" dirty="0">
                <a:solidFill>
                  <a:srgbClr val="FF0000"/>
                </a:solidFill>
              </a:rPr>
              <a:t>         </a:t>
            </a: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2514600"/>
            <a:ext cx="86106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1.Учить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детей ухаживать за растениями в комнатных условиях.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2.Обобщать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представления детей о необходимости света, тепла, влаги, почвы для роста растений.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3.Развивать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познавательные и творческие способности.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4.Формировать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осознанно- правильное отношение к природным явлениям и объектам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q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5.Воспитывать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 бережное отношение к своему труду.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</a:endParaRPr>
          </a:p>
        </p:txBody>
      </p:sp>
      <p:pic>
        <p:nvPicPr>
          <p:cNvPr id="7" name="Picture 23" descr="54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67200" y="762000"/>
            <a:ext cx="876300" cy="811213"/>
          </a:xfrm>
          <a:prstGeom prst="rect">
            <a:avLst/>
          </a:prstGeom>
          <a:noFill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280037627"/>
              </p:ext>
            </p:extLst>
          </p:nvPr>
        </p:nvGraphicFramePr>
        <p:xfrm>
          <a:off x="0" y="609600"/>
          <a:ext cx="8839200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Выгнутая вверх стрелка 5"/>
          <p:cNvSpPr/>
          <p:nvPr/>
        </p:nvSpPr>
        <p:spPr>
          <a:xfrm rot="19464041">
            <a:off x="1824037" y="1097127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Выгнутая вверх стрелка 6"/>
          <p:cNvSpPr/>
          <p:nvPr/>
        </p:nvSpPr>
        <p:spPr>
          <a:xfrm rot="2182097">
            <a:off x="5937152" y="1101871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верх стрелка 7"/>
          <p:cNvSpPr/>
          <p:nvPr/>
        </p:nvSpPr>
        <p:spPr>
          <a:xfrm rot="14271214">
            <a:off x="1824036" y="4602329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верх стрелка 8"/>
          <p:cNvSpPr/>
          <p:nvPr/>
        </p:nvSpPr>
        <p:spPr>
          <a:xfrm rot="8107289">
            <a:off x="5909513" y="4727386"/>
            <a:ext cx="1371600" cy="6858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носка со стрелкой вниз 9"/>
          <p:cNvSpPr/>
          <p:nvPr/>
        </p:nvSpPr>
        <p:spPr>
          <a:xfrm>
            <a:off x="1371600" y="0"/>
            <a:ext cx="6477000" cy="762000"/>
          </a:xfrm>
          <a:prstGeom prst="down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Участники   проекта</a:t>
            </a:r>
            <a:endParaRPr lang="ru-RU" sz="2800" b="1" dirty="0"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3886200" y="2895600"/>
            <a:ext cx="51816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П</a:t>
            </a: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одготовительный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Исследовательский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endParaRPr lang="ru-RU" sz="32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  <a:ea typeface="Times New Roman" pitchFamily="18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ru-RU" sz="3200" b="1" i="0" u="none" strike="noStrike" normalizeH="0" baseline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Заключительный</a:t>
            </a: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(обобщающий)</a:t>
            </a:r>
            <a:endParaRPr kumimoji="0" lang="ru-RU" sz="3200" b="1" i="0" u="none" strike="noStrike" normalizeH="0" baseline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981200" y="1524000"/>
            <a:ext cx="5545108" cy="769441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 indent="45085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  <a:ea typeface="Times New Roman" pitchFamily="18" charset="0"/>
              </a:rPr>
              <a:t>Этапы проекта: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>
          <a:xfrm>
            <a:off x="457200" y="0"/>
            <a:ext cx="8229600" cy="6126163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5364" name="Picture 4" descr="master04_background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5" descr="1288079926_120912364_1----D--128807992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3348038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9" name="WordArt 7"/>
          <p:cNvSpPr>
            <a:spLocks noChangeArrowheads="1" noChangeShapeType="1" noTextEdit="1"/>
          </p:cNvSpPr>
          <p:nvPr/>
        </p:nvSpPr>
        <p:spPr bwMode="auto">
          <a:xfrm>
            <a:off x="3779838" y="188913"/>
            <a:ext cx="446405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Формы  работы</a:t>
            </a:r>
          </a:p>
        </p:txBody>
      </p:sp>
      <p:sp>
        <p:nvSpPr>
          <p:cNvPr id="28691" name="Rectangle 19"/>
          <p:cNvSpPr>
            <a:spLocks noChangeArrowheads="1"/>
          </p:cNvSpPr>
          <p:nvPr/>
        </p:nvSpPr>
        <p:spPr bwMode="auto">
          <a:xfrm>
            <a:off x="3492500" y="1628775"/>
            <a:ext cx="1925638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00"/>
                </a:solidFill>
                <a:latin typeface="Times New Roman" pitchFamily="18" charset="0"/>
              </a:rPr>
              <a:t>*беседы</a:t>
            </a:r>
          </a:p>
        </p:txBody>
      </p:sp>
      <p:sp>
        <p:nvSpPr>
          <p:cNvPr id="28692" name="Rectangle 20"/>
          <p:cNvSpPr>
            <a:spLocks noChangeArrowheads="1"/>
          </p:cNvSpPr>
          <p:nvPr/>
        </p:nvSpPr>
        <p:spPr bwMode="auto">
          <a:xfrm>
            <a:off x="6732588" y="1628775"/>
            <a:ext cx="2108200" cy="43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33CC"/>
                </a:solidFill>
                <a:latin typeface="Times New Roman" pitchFamily="18" charset="0"/>
              </a:rPr>
              <a:t>*занятия</a:t>
            </a:r>
          </a:p>
        </p:txBody>
      </p:sp>
      <p:sp>
        <p:nvSpPr>
          <p:cNvPr id="28693" name="Rectangle 21"/>
          <p:cNvSpPr>
            <a:spLocks noChangeArrowheads="1"/>
          </p:cNvSpPr>
          <p:nvPr/>
        </p:nvSpPr>
        <p:spPr bwMode="auto">
          <a:xfrm>
            <a:off x="4787900" y="1989138"/>
            <a:ext cx="26590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33CC33"/>
                </a:solidFill>
                <a:latin typeface="Times New Roman" pitchFamily="18" charset="0"/>
              </a:rPr>
              <a:t>*викторины</a:t>
            </a:r>
          </a:p>
        </p:txBody>
      </p:sp>
      <p:sp>
        <p:nvSpPr>
          <p:cNvPr id="28694" name="Rectangle 22"/>
          <p:cNvSpPr>
            <a:spLocks noChangeArrowheads="1"/>
          </p:cNvSpPr>
          <p:nvPr/>
        </p:nvSpPr>
        <p:spPr bwMode="auto">
          <a:xfrm>
            <a:off x="-1219200" y="3962400"/>
            <a:ext cx="6007100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4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 dirty="0">
                <a:solidFill>
                  <a:srgbClr val="CC0099"/>
                </a:solidFill>
                <a:latin typeface="Times New Roman" pitchFamily="18" charset="0"/>
              </a:rPr>
              <a:t>*дидактические,   настольные игры, сюжетно-ролевые, театрализованные игры</a:t>
            </a:r>
          </a:p>
        </p:txBody>
      </p:sp>
      <p:sp>
        <p:nvSpPr>
          <p:cNvPr id="28695" name="Rectangle 23"/>
          <p:cNvSpPr>
            <a:spLocks noChangeArrowheads="1"/>
          </p:cNvSpPr>
          <p:nvPr/>
        </p:nvSpPr>
        <p:spPr bwMode="auto">
          <a:xfrm>
            <a:off x="395288" y="6021388"/>
            <a:ext cx="7885112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008000"/>
                </a:solidFill>
                <a:latin typeface="Times New Roman" pitchFamily="18" charset="0"/>
              </a:rPr>
              <a:t>* целенаправленные наблюдения, экскурсии</a:t>
            </a:r>
          </a:p>
        </p:txBody>
      </p:sp>
      <p:sp>
        <p:nvSpPr>
          <p:cNvPr id="28696" name="Rectangle 24"/>
          <p:cNvSpPr>
            <a:spLocks noChangeArrowheads="1"/>
          </p:cNvSpPr>
          <p:nvPr/>
        </p:nvSpPr>
        <p:spPr bwMode="auto">
          <a:xfrm>
            <a:off x="1187450" y="3068638"/>
            <a:ext cx="6453188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0000"/>
                </a:solidFill>
                <a:latin typeface="Times New Roman" pitchFamily="18" charset="0"/>
              </a:rPr>
              <a:t>*совместный труд детей и взрослых</a:t>
            </a:r>
          </a:p>
        </p:txBody>
      </p:sp>
      <p:sp>
        <p:nvSpPr>
          <p:cNvPr id="28697" name="Rectangle 25"/>
          <p:cNvSpPr>
            <a:spLocks noChangeArrowheads="1"/>
          </p:cNvSpPr>
          <p:nvPr/>
        </p:nvSpPr>
        <p:spPr bwMode="auto">
          <a:xfrm>
            <a:off x="3635375" y="2420938"/>
            <a:ext cx="417036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3366FF"/>
                </a:solidFill>
                <a:latin typeface="Times New Roman" pitchFamily="18" charset="0"/>
              </a:rPr>
              <a:t>*работа с родителями</a:t>
            </a:r>
          </a:p>
        </p:txBody>
      </p:sp>
      <p:sp>
        <p:nvSpPr>
          <p:cNvPr id="28698" name="Rectangle 26"/>
          <p:cNvSpPr>
            <a:spLocks noChangeArrowheads="1"/>
          </p:cNvSpPr>
          <p:nvPr/>
        </p:nvSpPr>
        <p:spPr bwMode="auto">
          <a:xfrm>
            <a:off x="3635375" y="3573463"/>
            <a:ext cx="5346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00CCFF"/>
                </a:solidFill>
                <a:latin typeface="Times New Roman" pitchFamily="18" charset="0"/>
              </a:rPr>
              <a:t>*продуктивная деятельность</a:t>
            </a:r>
          </a:p>
        </p:txBody>
      </p:sp>
      <p:sp>
        <p:nvSpPr>
          <p:cNvPr id="28700" name="Rectangle 28"/>
          <p:cNvSpPr>
            <a:spLocks noChangeArrowheads="1"/>
          </p:cNvSpPr>
          <p:nvPr/>
        </p:nvSpPr>
        <p:spPr bwMode="auto">
          <a:xfrm>
            <a:off x="4800600" y="4114800"/>
            <a:ext cx="45720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*посильная самостоятельная </a:t>
            </a:r>
          </a:p>
          <a:p>
            <a:pPr lvl="1"/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</a:rPr>
              <a:t>трудовая деятельность</a:t>
            </a:r>
          </a:p>
        </p:txBody>
      </p:sp>
      <p:sp>
        <p:nvSpPr>
          <p:cNvPr id="28701" name="Rectangle 29"/>
          <p:cNvSpPr>
            <a:spLocks noChangeArrowheads="1"/>
          </p:cNvSpPr>
          <p:nvPr/>
        </p:nvSpPr>
        <p:spPr bwMode="auto">
          <a:xfrm>
            <a:off x="684213" y="5516563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lvl="1" eaLnBrk="0" hangingPunct="0">
              <a:spcBef>
                <a:spcPct val="20000"/>
              </a:spcBef>
              <a:buFont typeface="Arial" charset="0"/>
              <a:buNone/>
            </a:pPr>
            <a:r>
              <a:rPr lang="ru-RU" sz="2800" b="1">
                <a:solidFill>
                  <a:srgbClr val="FF6699"/>
                </a:solidFill>
                <a:latin typeface="Times New Roman" pitchFamily="18" charset="0"/>
              </a:rPr>
              <a:t>*использование иллюстративного  материала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6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6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86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8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86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8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8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8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9" grpId="0" animBg="1"/>
      <p:bldP spid="28691" grpId="0"/>
      <p:bldP spid="28692" grpId="0"/>
      <p:bldP spid="28693" grpId="0"/>
      <p:bldP spid="28694" grpId="0"/>
      <p:bldP spid="28695" grpId="0"/>
      <p:bldP spid="28696" grpId="0"/>
      <p:bldP spid="28697" grpId="0"/>
      <p:bldP spid="28698" grpId="0"/>
      <p:bldP spid="28700" grpId="0"/>
      <p:bldP spid="287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8" name="Picture 4" descr="468slide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Cloud"/>
          <p:cNvSpPr>
            <a:spLocks noChangeAspect="1" noEditPoints="1" noChangeArrowheads="1"/>
          </p:cNvSpPr>
          <p:nvPr/>
        </p:nvSpPr>
        <p:spPr bwMode="auto">
          <a:xfrm>
            <a:off x="0" y="2492375"/>
            <a:ext cx="8964613" cy="2089150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1.Дети научатся ухаживать за растениями и познакомятся с условиями их содержания, будут учиться подмечать красоту растительного мира.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2.У детей сформируется знания о росте растений в комнатных условиях.</a:t>
            </a:r>
          </a:p>
          <a:p>
            <a:pPr>
              <a:defRPr/>
            </a:pPr>
            <a:r>
              <a:rPr lang="ru-RU" sz="1600" b="1" dirty="0" smtClean="0">
                <a:solidFill>
                  <a:srgbClr val="250698"/>
                </a:solidFill>
              </a:rPr>
              <a:t>3.Создание в группе огорода на подоконнике.</a:t>
            </a:r>
          </a:p>
          <a:p>
            <a:pPr>
              <a:defRPr/>
            </a:pPr>
            <a:endParaRPr lang="ru-RU" sz="2000" b="1" dirty="0" smtClean="0">
              <a:solidFill>
                <a:srgbClr val="250698"/>
              </a:solidFill>
            </a:endParaRPr>
          </a:p>
          <a:p>
            <a:pPr>
              <a:buFontTx/>
              <a:buChar char="•"/>
              <a:defRPr/>
            </a:pPr>
            <a:endParaRPr lang="ru-RU" sz="20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26" name="WordArt 6"/>
          <p:cNvSpPr>
            <a:spLocks noChangeArrowheads="1" noChangeShapeType="1" noTextEdit="1"/>
          </p:cNvSpPr>
          <p:nvPr/>
        </p:nvSpPr>
        <p:spPr bwMode="auto">
          <a:xfrm>
            <a:off x="5867400" y="981075"/>
            <a:ext cx="3025775" cy="11525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ожидаемый</a:t>
            </a:r>
          </a:p>
        </p:txBody>
      </p:sp>
      <p:sp>
        <p:nvSpPr>
          <p:cNvPr id="30727" name="WordArt 7"/>
          <p:cNvSpPr>
            <a:spLocks noChangeArrowheads="1" noChangeShapeType="1" noTextEdit="1"/>
          </p:cNvSpPr>
          <p:nvPr/>
        </p:nvSpPr>
        <p:spPr bwMode="auto">
          <a:xfrm>
            <a:off x="539750" y="4797425"/>
            <a:ext cx="3240088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chemeClr val="accent2"/>
                </a:solidFill>
                <a:latin typeface="Arial"/>
                <a:cs typeface="Arial"/>
              </a:rPr>
              <a:t> результат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6" grpId="0" animBg="1"/>
      <p:bldP spid="3072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1333278646_oblachnyj-fo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65552" y="1317486"/>
            <a:ext cx="415041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1.Беседы с детьми (выявление знаний детей о растениях).     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2.Сбор художественной литературы: стихи, загадки, пословицы, поговорки, 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рассказы,  сказки про овощи, экологические сказки.</a:t>
            </a:r>
            <a:r>
              <a:rPr lang="ru-RU" sz="20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3.Приобретение необходимого оборудования  (контейнеры, земля, удобрения, семена).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4.Разбивка огорода на подоконнике.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5.Изготовление табличек - указателей с названиями растений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914400" y="609600"/>
            <a:ext cx="6172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1 этап - подготовительный</a:t>
            </a:r>
            <a:endParaRPr lang="ru-RU" sz="4000" dirty="0"/>
          </a:p>
        </p:txBody>
      </p:sp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3476" y="2308225"/>
            <a:ext cx="3071471" cy="4095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1333278646_oblachnyj-fon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178798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pic>
        <p:nvPicPr>
          <p:cNvPr id="7" name="Picture 12" descr="0_8ad6_18898049_XL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10400" y="304800"/>
            <a:ext cx="1690687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Documents and Settings\Admin\Мои документы\Клипарты\ptici-14.gif"/>
          <p:cNvPicPr>
            <a:picLocks noChangeAspect="1" noChangeArrowheads="1" noCrop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810000"/>
            <a:ext cx="219075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551" y="561526"/>
            <a:ext cx="4301210" cy="57349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647" y="1978850"/>
            <a:ext cx="3547505" cy="47300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307</Words>
  <Application>Microsoft Office PowerPoint</Application>
  <PresentationFormat>Экран (4:3)</PresentationFormat>
  <Paragraphs>70</Paragraphs>
  <Slides>15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2 этап - исследовательский</vt:lpstr>
      <vt:lpstr>Презентация PowerPoint</vt:lpstr>
      <vt:lpstr>3 этап - заключительный</vt:lpstr>
      <vt:lpstr>Презентация PowerPoint</vt:lpstr>
      <vt:lpstr>Презентация PowerPoint</vt:lpstr>
    </vt:vector>
  </TitlesOfParts>
  <Company>Krokoz™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</dc:creator>
  <cp:lastModifiedBy>nastya</cp:lastModifiedBy>
  <cp:revision>8</cp:revision>
  <dcterms:created xsi:type="dcterms:W3CDTF">2014-02-25T08:40:02Z</dcterms:created>
  <dcterms:modified xsi:type="dcterms:W3CDTF">2020-06-18T21:58:29Z</dcterms:modified>
</cp:coreProperties>
</file>