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27"/>
  </p:notesMasterIdLst>
  <p:sldIdLst>
    <p:sldId id="257" r:id="rId2"/>
    <p:sldId id="262" r:id="rId3"/>
    <p:sldId id="266" r:id="rId4"/>
    <p:sldId id="258" r:id="rId5"/>
    <p:sldId id="259" r:id="rId6"/>
    <p:sldId id="267" r:id="rId7"/>
    <p:sldId id="260" r:id="rId8"/>
    <p:sldId id="268" r:id="rId9"/>
    <p:sldId id="271" r:id="rId10"/>
    <p:sldId id="272" r:id="rId11"/>
    <p:sldId id="275" r:id="rId12"/>
    <p:sldId id="293" r:id="rId13"/>
    <p:sldId id="273" r:id="rId14"/>
    <p:sldId id="277" r:id="rId15"/>
    <p:sldId id="278" r:id="rId16"/>
    <p:sldId id="283" r:id="rId17"/>
    <p:sldId id="263" r:id="rId18"/>
    <p:sldId id="265" r:id="rId19"/>
    <p:sldId id="286" r:id="rId20"/>
    <p:sldId id="276" r:id="rId21"/>
    <p:sldId id="289" r:id="rId22"/>
    <p:sldId id="287" r:id="rId23"/>
    <p:sldId id="288" r:id="rId24"/>
    <p:sldId id="282" r:id="rId25"/>
    <p:sldId id="291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B838D5A-7FAC-4E1B-BCDF-A3AABE41333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E2E393B-D13F-408C-9B18-30284900427C}">
      <dgm:prSet/>
      <dgm:spPr/>
      <dgm:t>
        <a:bodyPr/>
        <a:lstStyle/>
        <a:p>
          <a:pPr rtl="0"/>
          <a:endParaRPr lang="ru-RU" dirty="0"/>
        </a:p>
      </dgm:t>
    </dgm:pt>
    <dgm:pt modelId="{65E37EF5-5ACE-4D4A-A753-DE4BFC052B5A}" type="parTrans" cxnId="{F1AEEA3F-1926-4404-BB7E-438B2C52D9E3}">
      <dgm:prSet/>
      <dgm:spPr/>
      <dgm:t>
        <a:bodyPr/>
        <a:lstStyle/>
        <a:p>
          <a:endParaRPr lang="ru-RU"/>
        </a:p>
      </dgm:t>
    </dgm:pt>
    <dgm:pt modelId="{1B63FBE2-3A9B-4D8C-B7F6-FCA8FDB25BD2}" type="sibTrans" cxnId="{F1AEEA3F-1926-4404-BB7E-438B2C52D9E3}">
      <dgm:prSet/>
      <dgm:spPr/>
      <dgm:t>
        <a:bodyPr/>
        <a:lstStyle/>
        <a:p>
          <a:endParaRPr lang="ru-RU"/>
        </a:p>
      </dgm:t>
    </dgm:pt>
    <dgm:pt modelId="{1184E200-C178-4F7A-B857-8F12CDEA09AF}">
      <dgm:prSet/>
      <dgm:spPr/>
      <dgm:t>
        <a:bodyPr/>
        <a:lstStyle/>
        <a:p>
          <a:pPr rtl="0"/>
          <a:endParaRPr lang="ru-RU" dirty="0"/>
        </a:p>
      </dgm:t>
    </dgm:pt>
    <dgm:pt modelId="{D5F4A8F4-7C1A-4C21-84DF-A0681BB973FB}" type="sibTrans" cxnId="{D8179E9A-8DA2-487E-92CB-BADAFDE5F8A2}">
      <dgm:prSet/>
      <dgm:spPr/>
      <dgm:t>
        <a:bodyPr/>
        <a:lstStyle/>
        <a:p>
          <a:endParaRPr lang="ru-RU"/>
        </a:p>
      </dgm:t>
    </dgm:pt>
    <dgm:pt modelId="{EC68E34F-67CB-4FC1-B045-B3D38FD41D23}" type="parTrans" cxnId="{D8179E9A-8DA2-487E-92CB-BADAFDE5F8A2}">
      <dgm:prSet/>
      <dgm:spPr/>
      <dgm:t>
        <a:bodyPr/>
        <a:lstStyle/>
        <a:p>
          <a:endParaRPr lang="ru-RU"/>
        </a:p>
      </dgm:t>
    </dgm:pt>
    <dgm:pt modelId="{401CE1B7-C705-447E-8886-F4644B2E2BC1}">
      <dgm:prSet/>
      <dgm:spPr/>
      <dgm:t>
        <a:bodyPr/>
        <a:lstStyle/>
        <a:p>
          <a:endParaRPr lang="ru-RU"/>
        </a:p>
      </dgm:t>
    </dgm:pt>
    <dgm:pt modelId="{F96B1A29-35B9-48A9-A7E2-78A262F08430}" type="parTrans" cxnId="{93021D08-DDAC-4B52-B6AC-1FE0862AC156}">
      <dgm:prSet/>
      <dgm:spPr/>
      <dgm:t>
        <a:bodyPr/>
        <a:lstStyle/>
        <a:p>
          <a:endParaRPr lang="ru-RU"/>
        </a:p>
      </dgm:t>
    </dgm:pt>
    <dgm:pt modelId="{E7619338-DF44-4F57-962C-3B562513CC38}" type="sibTrans" cxnId="{93021D08-DDAC-4B52-B6AC-1FE0862AC156}">
      <dgm:prSet/>
      <dgm:spPr/>
      <dgm:t>
        <a:bodyPr/>
        <a:lstStyle/>
        <a:p>
          <a:endParaRPr lang="ru-RU"/>
        </a:p>
      </dgm:t>
    </dgm:pt>
    <dgm:pt modelId="{79DA37E9-761A-4052-BBB1-C1F400656404}">
      <dgm:prSet custT="1"/>
      <dgm:spPr/>
      <dgm:t>
        <a:bodyPr/>
        <a:lstStyle/>
        <a:p>
          <a:pPr algn="l"/>
          <a:r>
            <a:rPr lang="ru-RU" sz="3200" dirty="0" smtClean="0"/>
            <a:t>Отбеливание ткани</a:t>
          </a:r>
          <a:endParaRPr lang="ru-RU" sz="3200" dirty="0"/>
        </a:p>
      </dgm:t>
    </dgm:pt>
    <dgm:pt modelId="{4BDCB482-AE6D-4B20-B28A-B0FB496EEE53}" type="parTrans" cxnId="{D1074485-8AB3-48D5-9204-6DBF387D7F04}">
      <dgm:prSet/>
      <dgm:spPr/>
      <dgm:t>
        <a:bodyPr/>
        <a:lstStyle/>
        <a:p>
          <a:endParaRPr lang="ru-RU"/>
        </a:p>
      </dgm:t>
    </dgm:pt>
    <dgm:pt modelId="{6B6F2C2A-9ABA-4993-954A-04B7A0AD8D83}" type="sibTrans" cxnId="{D1074485-8AB3-48D5-9204-6DBF387D7F04}">
      <dgm:prSet/>
      <dgm:spPr/>
      <dgm:t>
        <a:bodyPr/>
        <a:lstStyle/>
        <a:p>
          <a:endParaRPr lang="ru-RU"/>
        </a:p>
      </dgm:t>
    </dgm:pt>
    <dgm:pt modelId="{5057A222-6541-4B1A-A8B8-B39A21AC863B}">
      <dgm:prSet custT="1"/>
      <dgm:spPr/>
      <dgm:t>
        <a:bodyPr/>
        <a:lstStyle/>
        <a:p>
          <a:r>
            <a:rPr lang="ru-RU" sz="3200" dirty="0" smtClean="0"/>
            <a:t>Окрашивание ткани в однотонный цвет</a:t>
          </a:r>
          <a:endParaRPr lang="ru-RU" sz="3200" dirty="0"/>
        </a:p>
      </dgm:t>
    </dgm:pt>
    <dgm:pt modelId="{D7E62A12-DC1C-4189-9F79-223C94DB32A1}" type="parTrans" cxnId="{18302C20-16AE-4E8C-B079-F6210F0F095D}">
      <dgm:prSet/>
      <dgm:spPr/>
      <dgm:t>
        <a:bodyPr/>
        <a:lstStyle/>
        <a:p>
          <a:endParaRPr lang="ru-RU"/>
        </a:p>
      </dgm:t>
    </dgm:pt>
    <dgm:pt modelId="{93C73B22-7CEC-4063-882E-5A8C2D87D8C1}" type="sibTrans" cxnId="{18302C20-16AE-4E8C-B079-F6210F0F095D}">
      <dgm:prSet/>
      <dgm:spPr/>
      <dgm:t>
        <a:bodyPr/>
        <a:lstStyle/>
        <a:p>
          <a:endParaRPr lang="ru-RU"/>
        </a:p>
      </dgm:t>
    </dgm:pt>
    <dgm:pt modelId="{24AAE5E6-FC53-46BF-BBF0-FDB956FF6FFA}">
      <dgm:prSet custT="1"/>
      <dgm:spPr/>
      <dgm:t>
        <a:bodyPr/>
        <a:lstStyle/>
        <a:p>
          <a:r>
            <a:rPr lang="ru-RU" sz="3200" dirty="0" smtClean="0"/>
            <a:t>Нанесение печатного рисунка</a:t>
          </a:r>
          <a:endParaRPr lang="ru-RU" sz="3200" dirty="0"/>
        </a:p>
      </dgm:t>
    </dgm:pt>
    <dgm:pt modelId="{8EAD4971-9E2A-492C-A431-42D1CB101452}" type="parTrans" cxnId="{3C6414FF-2110-4834-802D-FA691AD2805E}">
      <dgm:prSet/>
      <dgm:spPr/>
      <dgm:t>
        <a:bodyPr/>
        <a:lstStyle/>
        <a:p>
          <a:endParaRPr lang="ru-RU"/>
        </a:p>
      </dgm:t>
    </dgm:pt>
    <dgm:pt modelId="{5EA4CEE5-6E4A-4C40-ACFC-35CB3D9B4A52}" type="sibTrans" cxnId="{3C6414FF-2110-4834-802D-FA691AD2805E}">
      <dgm:prSet/>
      <dgm:spPr/>
      <dgm:t>
        <a:bodyPr/>
        <a:lstStyle/>
        <a:p>
          <a:endParaRPr lang="ru-RU"/>
        </a:p>
      </dgm:t>
    </dgm:pt>
    <dgm:pt modelId="{8F859D69-2FC7-42E2-82FE-E1A91C0B9FD2}" type="pres">
      <dgm:prSet presAssocID="{4B838D5A-7FAC-4E1B-BCDF-A3AABE41333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8A50E9-86B5-43CA-A54F-D64017B1A8B5}" type="pres">
      <dgm:prSet presAssocID="{8E2E393B-D13F-408C-9B18-30284900427C}" presName="composite" presStyleCnt="0"/>
      <dgm:spPr/>
    </dgm:pt>
    <dgm:pt modelId="{7597CDDA-440F-4C24-B77F-3CA1F56ACF33}" type="pres">
      <dgm:prSet presAssocID="{8E2E393B-D13F-408C-9B18-30284900427C}" presName="parentText" presStyleLbl="alignNode1" presStyleIdx="0" presStyleCnt="3" custLinFactNeighborX="780" custLinFactNeighborY="-441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CBB83-C02A-47DA-AF0A-A114589DEB4C}" type="pres">
      <dgm:prSet presAssocID="{8E2E393B-D13F-408C-9B18-30284900427C}" presName="descendantText" presStyleLbl="alignAcc1" presStyleIdx="0" presStyleCnt="3" custLinFactNeighborX="0" custLinFactNeighborY="50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9A9FE4-AEF2-4F55-8BA6-0446A7E7B04C}" type="pres">
      <dgm:prSet presAssocID="{1B63FBE2-3A9B-4D8C-B7F6-FCA8FDB25BD2}" presName="sp" presStyleCnt="0"/>
      <dgm:spPr/>
    </dgm:pt>
    <dgm:pt modelId="{E1BFB484-E892-4CD6-B7A9-EFE7A7F9C084}" type="pres">
      <dgm:prSet presAssocID="{1184E200-C178-4F7A-B857-8F12CDEA09AF}" presName="composite" presStyleCnt="0"/>
      <dgm:spPr/>
    </dgm:pt>
    <dgm:pt modelId="{F26D17CC-CC78-4F6A-A013-E0303D0F5B1F}" type="pres">
      <dgm:prSet presAssocID="{1184E200-C178-4F7A-B857-8F12CDEA09AF}" presName="parentText" presStyleLbl="alignNode1" presStyleIdx="1" presStyleCnt="3" custLinFactNeighborX="-9357" custLinFactNeighborY="54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5F5250-D166-47AC-ACDD-189D052BFE6C}" type="pres">
      <dgm:prSet presAssocID="{1184E200-C178-4F7A-B857-8F12CDEA09AF}" presName="descendantText" presStyleLbl="alignAcc1" presStyleIdx="1" presStyleCnt="3" custLinFactNeighborX="0" custLinFactNeighborY="-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8A4DEC-6BB4-4753-A672-6F1A458D6CDD}" type="pres">
      <dgm:prSet presAssocID="{D5F4A8F4-7C1A-4C21-84DF-A0681BB973FB}" presName="sp" presStyleCnt="0"/>
      <dgm:spPr/>
    </dgm:pt>
    <dgm:pt modelId="{789EBFAE-E228-4BE4-8EDB-6D7A5DCE8749}" type="pres">
      <dgm:prSet presAssocID="{401CE1B7-C705-447E-8886-F4644B2E2BC1}" presName="composite" presStyleCnt="0"/>
      <dgm:spPr/>
    </dgm:pt>
    <dgm:pt modelId="{9DB49FAC-0590-49FF-B96F-7FD6CB910C6C}" type="pres">
      <dgm:prSet presAssocID="{401CE1B7-C705-447E-8886-F4644B2E2BC1}" presName="parentText" presStyleLbl="alignNode1" presStyleIdx="2" presStyleCnt="3" custLinFactNeighborX="1560" custLinFactNeighborY="-16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A9884-15ED-481B-8E72-7E878C462C33}" type="pres">
      <dgm:prSet presAssocID="{401CE1B7-C705-447E-8886-F4644B2E2BC1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6414FF-2110-4834-802D-FA691AD2805E}" srcId="{401CE1B7-C705-447E-8886-F4644B2E2BC1}" destId="{24AAE5E6-FC53-46BF-BBF0-FDB956FF6FFA}" srcOrd="0" destOrd="0" parTransId="{8EAD4971-9E2A-492C-A431-42D1CB101452}" sibTransId="{5EA4CEE5-6E4A-4C40-ACFC-35CB3D9B4A52}"/>
    <dgm:cxn modelId="{ACA9CCA9-67DA-47C1-8B51-BF7110B919E9}" type="presOf" srcId="{24AAE5E6-FC53-46BF-BBF0-FDB956FF6FFA}" destId="{F6BA9884-15ED-481B-8E72-7E878C462C33}" srcOrd="0" destOrd="0" presId="urn:microsoft.com/office/officeart/2005/8/layout/chevron2"/>
    <dgm:cxn modelId="{D8179E9A-8DA2-487E-92CB-BADAFDE5F8A2}" srcId="{4B838D5A-7FAC-4E1B-BCDF-A3AABE413338}" destId="{1184E200-C178-4F7A-B857-8F12CDEA09AF}" srcOrd="1" destOrd="0" parTransId="{EC68E34F-67CB-4FC1-B045-B3D38FD41D23}" sibTransId="{D5F4A8F4-7C1A-4C21-84DF-A0681BB973FB}"/>
    <dgm:cxn modelId="{06656A54-CDE1-4DAA-96E3-CB7108E834FE}" type="presOf" srcId="{1184E200-C178-4F7A-B857-8F12CDEA09AF}" destId="{F26D17CC-CC78-4F6A-A013-E0303D0F5B1F}" srcOrd="0" destOrd="0" presId="urn:microsoft.com/office/officeart/2005/8/layout/chevron2"/>
    <dgm:cxn modelId="{9D2D826A-5595-4571-933D-9B863497B56D}" type="presOf" srcId="{4B838D5A-7FAC-4E1B-BCDF-A3AABE413338}" destId="{8F859D69-2FC7-42E2-82FE-E1A91C0B9FD2}" srcOrd="0" destOrd="0" presId="urn:microsoft.com/office/officeart/2005/8/layout/chevron2"/>
    <dgm:cxn modelId="{30E2E2A6-6336-4383-85E7-89FA93F7595F}" type="presOf" srcId="{401CE1B7-C705-447E-8886-F4644B2E2BC1}" destId="{9DB49FAC-0590-49FF-B96F-7FD6CB910C6C}" srcOrd="0" destOrd="0" presId="urn:microsoft.com/office/officeart/2005/8/layout/chevron2"/>
    <dgm:cxn modelId="{FF7B6182-0B52-440F-BB64-829E05612A61}" type="presOf" srcId="{8E2E393B-D13F-408C-9B18-30284900427C}" destId="{7597CDDA-440F-4C24-B77F-3CA1F56ACF33}" srcOrd="0" destOrd="0" presId="urn:microsoft.com/office/officeart/2005/8/layout/chevron2"/>
    <dgm:cxn modelId="{7349EBB1-04F6-4A26-BC5A-4315DB657D00}" type="presOf" srcId="{79DA37E9-761A-4052-BBB1-C1F400656404}" destId="{ADFCBB83-C02A-47DA-AF0A-A114589DEB4C}" srcOrd="0" destOrd="0" presId="urn:microsoft.com/office/officeart/2005/8/layout/chevron2"/>
    <dgm:cxn modelId="{93021D08-DDAC-4B52-B6AC-1FE0862AC156}" srcId="{4B838D5A-7FAC-4E1B-BCDF-A3AABE413338}" destId="{401CE1B7-C705-447E-8886-F4644B2E2BC1}" srcOrd="2" destOrd="0" parTransId="{F96B1A29-35B9-48A9-A7E2-78A262F08430}" sibTransId="{E7619338-DF44-4F57-962C-3B562513CC38}"/>
    <dgm:cxn modelId="{D1074485-8AB3-48D5-9204-6DBF387D7F04}" srcId="{8E2E393B-D13F-408C-9B18-30284900427C}" destId="{79DA37E9-761A-4052-BBB1-C1F400656404}" srcOrd="0" destOrd="0" parTransId="{4BDCB482-AE6D-4B20-B28A-B0FB496EEE53}" sibTransId="{6B6F2C2A-9ABA-4993-954A-04B7A0AD8D83}"/>
    <dgm:cxn modelId="{18302C20-16AE-4E8C-B079-F6210F0F095D}" srcId="{1184E200-C178-4F7A-B857-8F12CDEA09AF}" destId="{5057A222-6541-4B1A-A8B8-B39A21AC863B}" srcOrd="0" destOrd="0" parTransId="{D7E62A12-DC1C-4189-9F79-223C94DB32A1}" sibTransId="{93C73B22-7CEC-4063-882E-5A8C2D87D8C1}"/>
    <dgm:cxn modelId="{F1AEEA3F-1926-4404-BB7E-438B2C52D9E3}" srcId="{4B838D5A-7FAC-4E1B-BCDF-A3AABE413338}" destId="{8E2E393B-D13F-408C-9B18-30284900427C}" srcOrd="0" destOrd="0" parTransId="{65E37EF5-5ACE-4D4A-A753-DE4BFC052B5A}" sibTransId="{1B63FBE2-3A9B-4D8C-B7F6-FCA8FDB25BD2}"/>
    <dgm:cxn modelId="{34AC981E-DE20-41E7-AD43-E9C0A4FF47C3}" type="presOf" srcId="{5057A222-6541-4B1A-A8B8-B39A21AC863B}" destId="{2E5F5250-D166-47AC-ACDD-189D052BFE6C}" srcOrd="0" destOrd="0" presId="urn:microsoft.com/office/officeart/2005/8/layout/chevron2"/>
    <dgm:cxn modelId="{263EEDFD-F661-42DF-9827-CEEF407BDBBF}" type="presParOf" srcId="{8F859D69-2FC7-42E2-82FE-E1A91C0B9FD2}" destId="{558A50E9-86B5-43CA-A54F-D64017B1A8B5}" srcOrd="0" destOrd="0" presId="urn:microsoft.com/office/officeart/2005/8/layout/chevron2"/>
    <dgm:cxn modelId="{CF50E9A4-D602-491F-95C3-B135100A19BA}" type="presParOf" srcId="{558A50E9-86B5-43CA-A54F-D64017B1A8B5}" destId="{7597CDDA-440F-4C24-B77F-3CA1F56ACF33}" srcOrd="0" destOrd="0" presId="urn:microsoft.com/office/officeart/2005/8/layout/chevron2"/>
    <dgm:cxn modelId="{7ADA1C08-41FE-4382-B5F5-CEA8E09FAEAC}" type="presParOf" srcId="{558A50E9-86B5-43CA-A54F-D64017B1A8B5}" destId="{ADFCBB83-C02A-47DA-AF0A-A114589DEB4C}" srcOrd="1" destOrd="0" presId="urn:microsoft.com/office/officeart/2005/8/layout/chevron2"/>
    <dgm:cxn modelId="{A36290DB-61F8-4538-BA43-4220D20E4131}" type="presParOf" srcId="{8F859D69-2FC7-42E2-82FE-E1A91C0B9FD2}" destId="{859A9FE4-AEF2-4F55-8BA6-0446A7E7B04C}" srcOrd="1" destOrd="0" presId="urn:microsoft.com/office/officeart/2005/8/layout/chevron2"/>
    <dgm:cxn modelId="{D91DAD46-CA6A-442C-B8DC-5B0B81909AA5}" type="presParOf" srcId="{8F859D69-2FC7-42E2-82FE-E1A91C0B9FD2}" destId="{E1BFB484-E892-4CD6-B7A9-EFE7A7F9C084}" srcOrd="2" destOrd="0" presId="urn:microsoft.com/office/officeart/2005/8/layout/chevron2"/>
    <dgm:cxn modelId="{FE8E2A79-71B2-4361-AC81-30F22AC8EF7B}" type="presParOf" srcId="{E1BFB484-E892-4CD6-B7A9-EFE7A7F9C084}" destId="{F26D17CC-CC78-4F6A-A013-E0303D0F5B1F}" srcOrd="0" destOrd="0" presId="urn:microsoft.com/office/officeart/2005/8/layout/chevron2"/>
    <dgm:cxn modelId="{3F1504BC-4F99-4A60-ABAD-6E9FEF1CA788}" type="presParOf" srcId="{E1BFB484-E892-4CD6-B7A9-EFE7A7F9C084}" destId="{2E5F5250-D166-47AC-ACDD-189D052BFE6C}" srcOrd="1" destOrd="0" presId="urn:microsoft.com/office/officeart/2005/8/layout/chevron2"/>
    <dgm:cxn modelId="{40063D52-5854-4814-87F0-A1E183F0B035}" type="presParOf" srcId="{8F859D69-2FC7-42E2-82FE-E1A91C0B9FD2}" destId="{778A4DEC-6BB4-4753-A672-6F1A458D6CDD}" srcOrd="3" destOrd="0" presId="urn:microsoft.com/office/officeart/2005/8/layout/chevron2"/>
    <dgm:cxn modelId="{B1AE1660-E20A-4E7B-8137-FD832BECA3B9}" type="presParOf" srcId="{8F859D69-2FC7-42E2-82FE-E1A91C0B9FD2}" destId="{789EBFAE-E228-4BE4-8EDB-6D7A5DCE8749}" srcOrd="4" destOrd="0" presId="urn:microsoft.com/office/officeart/2005/8/layout/chevron2"/>
    <dgm:cxn modelId="{C432DBB9-9285-4D99-B34B-6A18CA719F17}" type="presParOf" srcId="{789EBFAE-E228-4BE4-8EDB-6D7A5DCE8749}" destId="{9DB49FAC-0590-49FF-B96F-7FD6CB910C6C}" srcOrd="0" destOrd="0" presId="urn:microsoft.com/office/officeart/2005/8/layout/chevron2"/>
    <dgm:cxn modelId="{B5C43726-9160-4781-8B0C-8941C6FC03A0}" type="presParOf" srcId="{789EBFAE-E228-4BE4-8EDB-6D7A5DCE8749}" destId="{F6BA9884-15ED-481B-8E72-7E878C462C3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FE3F4A-9D2B-485A-93E4-498E91118D16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7330A2-308A-45AF-9887-CD0609CDA2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334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69CE2F7-E991-430C-917A-FA5B9705DC12}" type="slidenum">
              <a:rPr lang="ru-RU" altLang="ru-RU">
                <a:latin typeface="Calibri" panose="020F0502020204030204" pitchFamily="34" charset="0"/>
              </a:rPr>
              <a:pPr eaLnBrk="1" hangingPunct="1"/>
              <a:t>17</a:t>
            </a:fld>
            <a:endParaRPr lang="ru-RU" altLang="ru-RU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5874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27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003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007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81235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655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36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40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1406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75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8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341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170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3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9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576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2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80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E5C0A369-EBCB-479B-AFD5-724332BAEEF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9AB50-9B5E-4833-B8D8-9C596A3D6D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7293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1545" y="188640"/>
            <a:ext cx="7075067" cy="1800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1800" b="1" dirty="0">
                <a:solidFill>
                  <a:schemeClr val="tx1"/>
                </a:solidFill>
              </a:rPr>
              <a:t>Государственное казенное общеобразовательное учреждение города Москвы «Специальная (коррекционная)общеобразовательная школа-интернат №102»</a:t>
            </a: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934075" y="4779169"/>
            <a:ext cx="379786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b="1" dirty="0"/>
              <a:t>Подготовила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b="1" dirty="0" err="1"/>
              <a:t>Аскерко</a:t>
            </a:r>
            <a:r>
              <a:rPr lang="ru-RU" altLang="ru-RU" b="1" dirty="0"/>
              <a:t> Снежана Николаевна,</a:t>
            </a: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b="1" dirty="0"/>
              <a:t>учитель технологии </a:t>
            </a:r>
            <a:endParaRPr lang="ru-RU" altLang="ru-RU" dirty="0"/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2349148" y="1844826"/>
            <a:ext cx="7635284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5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Получение льняных тканей</a:t>
            </a:r>
            <a:endParaRPr lang="ru-RU" altLang="ru-RU" sz="54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pPr algn="ctr" eaLnBrk="1" hangingPunct="1"/>
            <a:endParaRPr lang="ru-RU" altLang="ru-RU" sz="32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2886514" y="5211366"/>
            <a:ext cx="11897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solidFill>
                  <a:srgbClr val="FFFF00"/>
                </a:solidFill>
                <a:latin typeface="Arial Black" panose="020B0A04020102020204" pitchFamily="34" charset="0"/>
              </a:rPr>
              <a:t>6 класс</a:t>
            </a:r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99451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989" y="490888"/>
            <a:ext cx="9404723" cy="1443789"/>
          </a:xfrm>
        </p:spPr>
        <p:txBody>
          <a:bodyPr/>
          <a:lstStyle/>
          <a:p>
            <a:pPr algn="ctr"/>
            <a:r>
              <a:rPr lang="ru-RU" b="1" dirty="0" smtClean="0"/>
              <a:t>Какую ткань называют суровой?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22" b="8395"/>
          <a:stretch/>
        </p:blipFill>
        <p:spPr>
          <a:xfrm>
            <a:off x="3095660" y="1865003"/>
            <a:ext cx="4961843" cy="428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68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Заголовок 1"/>
          <p:cNvSpPr>
            <a:spLocks noGrp="1"/>
          </p:cNvSpPr>
          <p:nvPr>
            <p:ph type="title"/>
          </p:nvPr>
        </p:nvSpPr>
        <p:spPr>
          <a:xfrm>
            <a:off x="288757" y="533400"/>
            <a:ext cx="10250905" cy="1371600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</a:rPr>
              <a:t>Отделка – это улучшение внешнего ткани.</a:t>
            </a:r>
          </a:p>
        </p:txBody>
      </p:sp>
      <p:pic>
        <p:nvPicPr>
          <p:cNvPr id="25604" name="Содержимое 3" descr="Flax_Fabric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13634" y="2473693"/>
            <a:ext cx="4352813" cy="3704522"/>
          </a:xfrm>
        </p:spPr>
      </p:pic>
      <p:pic>
        <p:nvPicPr>
          <p:cNvPr id="25605" name="Рисунок 8" descr="idra_collec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530" y="2473693"/>
            <a:ext cx="4312708" cy="373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28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Заголовок 1"/>
          <p:cNvSpPr>
            <a:spLocks noGrp="1"/>
          </p:cNvSpPr>
          <p:nvPr>
            <p:ph type="title"/>
          </p:nvPr>
        </p:nvSpPr>
        <p:spPr>
          <a:xfrm>
            <a:off x="346509" y="274638"/>
            <a:ext cx="9864291" cy="1249362"/>
          </a:xfrm>
        </p:spPr>
        <p:txBody>
          <a:bodyPr/>
          <a:lstStyle/>
          <a:p>
            <a:pPr algn="ctr"/>
            <a:r>
              <a:rPr lang="ru-RU" altLang="ru-RU" b="1" dirty="0" smtClean="0">
                <a:solidFill>
                  <a:schemeClr val="tx1"/>
                </a:solidFill>
              </a:rPr>
              <a:t>Отделочное производство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703322"/>
              </p:ext>
            </p:extLst>
          </p:nvPr>
        </p:nvGraphicFramePr>
        <p:xfrm>
          <a:off x="606391" y="1371601"/>
          <a:ext cx="10539663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3217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Отделка льняной ткани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38" y="2052918"/>
            <a:ext cx="11126804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   </a:t>
            </a:r>
            <a:r>
              <a:rPr lang="ru-RU" b="1" dirty="0" smtClean="0"/>
              <a:t>Отваривают и отбеливают</a:t>
            </a: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Отбеленная ткань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22" b="8395"/>
          <a:stretch/>
        </p:blipFill>
        <p:spPr>
          <a:xfrm>
            <a:off x="288760" y="2427069"/>
            <a:ext cx="3843163" cy="3320715"/>
          </a:xfrm>
          <a:prstGeom prst="rect">
            <a:avLst/>
          </a:prstGeom>
        </p:spPr>
      </p:pic>
      <p:pic>
        <p:nvPicPr>
          <p:cNvPr id="3074" name="Picture 2" descr="Вуаль льняная отбеленная , 100% лен – купить в Санкт-Петербурге и ..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510" y="2427069"/>
            <a:ext cx="3268549" cy="326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flipV="1">
            <a:off x="4867465" y="3476475"/>
            <a:ext cx="2258149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73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Отделка льняной ткани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38" y="2052918"/>
            <a:ext cx="11126804" cy="46943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smtClean="0"/>
              <a:t>Окрашивают в однотонный цвет</a:t>
            </a: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ГЛАДКОКРАШЕННАЯ ТКАНЬ 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3074" name="Picture 2" descr="Вуаль льняная отбеленная , 100% лен – купить в Санкт-Петербурге и ..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38" y="2289240"/>
            <a:ext cx="3268549" cy="326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flipV="1">
            <a:off x="4867465" y="3476475"/>
            <a:ext cx="2258149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6034" y="2249577"/>
            <a:ext cx="3509599" cy="334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3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Отделка льняной ткани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3138" y="2052918"/>
            <a:ext cx="11126804" cy="46943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smtClean="0"/>
              <a:t>Наносят рисунок</a:t>
            </a: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FF0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FFFF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НАБИВНАЯ ТКАНЬ </a:t>
            </a:r>
            <a:endParaRPr lang="ru-RU" b="1" dirty="0">
              <a:solidFill>
                <a:schemeClr val="accent2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 flipV="1">
            <a:off x="4867465" y="3476475"/>
            <a:ext cx="2258149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6" name="Picture 4" descr="Оригинальный рами материал Лето Чистый рами Ретро набивная ткань 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0292" y="2247884"/>
            <a:ext cx="3579649" cy="3238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Бязь гладкокрашеная арт 262 Классика ГОСТ Кр Талка голубой, ширина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375" y="2247884"/>
            <a:ext cx="3659238" cy="339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59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>
                <a:solidFill>
                  <a:schemeClr val="tx1"/>
                </a:solidFill>
              </a:rPr>
              <a:t>Льняные ткани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914400" y="2772075"/>
            <a:ext cx="5072513" cy="546715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Чистольняные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ткани</a:t>
            </a:r>
            <a:r>
              <a:rPr lang="ru-RU" sz="2800" b="1" dirty="0">
                <a:solidFill>
                  <a:srgbClr val="FFFF00"/>
                </a:solidFill>
              </a:rPr>
              <a:t> </a:t>
            </a:r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b="1" dirty="0">
                <a:solidFill>
                  <a:srgbClr val="FFFF00"/>
                </a:solidFill>
              </a:rPr>
              <a:t>с</a:t>
            </a:r>
            <a:r>
              <a:rPr lang="ru-RU" sz="2800" b="1" dirty="0" smtClean="0">
                <a:solidFill>
                  <a:srgbClr val="FFFF00"/>
                </a:solidFill>
              </a:rPr>
              <a:t>остав ткани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льняной пряжа</a:t>
            </a: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endParaRPr lang="ru-RU" sz="2800" b="1" dirty="0" smtClean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5986914" y="2406316"/>
            <a:ext cx="5034012" cy="3975233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Полульняные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ткани</a:t>
            </a:r>
          </a:p>
          <a:p>
            <a:pPr algn="ctr"/>
            <a:endParaRPr lang="ru-RU" sz="2800" b="1" dirty="0">
              <a:solidFill>
                <a:srgbClr val="FFFF00"/>
              </a:solidFill>
            </a:endParaRPr>
          </a:p>
          <a:p>
            <a:pPr algn="ctr"/>
            <a:endParaRPr lang="ru-RU" sz="2800" b="1" dirty="0" smtClean="0"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состав ткани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лён + хлопок </a:t>
            </a:r>
            <a:endParaRPr lang="ru-RU" sz="2800" b="1" dirty="0">
              <a:solidFill>
                <a:srgbClr val="FFFF0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330341" y="1588168"/>
            <a:ext cx="1116531" cy="7507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47309" y="1578543"/>
            <a:ext cx="1280160" cy="8277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Объект 18"/>
          <p:cNvSpPr>
            <a:spLocks noGrp="1"/>
          </p:cNvSpPr>
          <p:nvPr>
            <p:ph sz="half" idx="2"/>
          </p:nvPr>
        </p:nvSpPr>
        <p:spPr>
          <a:xfrm>
            <a:off x="1103312" y="2988698"/>
            <a:ext cx="4535487" cy="89028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4"/>
          </p:nvPr>
        </p:nvSpPr>
        <p:spPr>
          <a:xfrm>
            <a:off x="6380480" y="3532141"/>
            <a:ext cx="4978400" cy="123236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</a:t>
            </a:r>
            <a:endParaRPr lang="ru-RU" b="1" dirty="0"/>
          </a:p>
        </p:txBody>
      </p:sp>
      <p:sp>
        <p:nvSpPr>
          <p:cNvPr id="3" name="Стрелка вниз 2"/>
          <p:cNvSpPr/>
          <p:nvPr/>
        </p:nvSpPr>
        <p:spPr>
          <a:xfrm>
            <a:off x="3017522" y="4148323"/>
            <a:ext cx="659330" cy="10924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8407668" y="4148323"/>
            <a:ext cx="630455" cy="10299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58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436" y="2839703"/>
            <a:ext cx="7449953" cy="3291590"/>
          </a:xfrm>
        </p:spPr>
        <p:txBody>
          <a:bodyPr/>
          <a:lstStyle/>
          <a:p>
            <a:pPr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Ткацкие переплетения –это переплетение </a:t>
            </a:r>
            <a:r>
              <a:rPr lang="ru-RU" sz="3600" b="1" dirty="0" smtClean="0">
                <a:solidFill>
                  <a:srgbClr val="FFFF00"/>
                </a:solidFill>
              </a:rPr>
              <a:t>двух</a:t>
            </a:r>
            <a:r>
              <a:rPr lang="ru-RU" sz="3600" b="1" dirty="0" smtClean="0"/>
              <a:t> перпендикулярных </a:t>
            </a:r>
            <a:r>
              <a:rPr lang="ru-RU" sz="3600" b="1" dirty="0" smtClean="0">
                <a:solidFill>
                  <a:srgbClr val="FFFF00"/>
                </a:solidFill>
              </a:rPr>
              <a:t>нитей</a:t>
            </a: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на ткацком станке</a:t>
            </a:r>
            <a:r>
              <a:rPr lang="ru-RU" sz="3600" b="1" dirty="0" smtClean="0"/>
              <a:t> и образуют    </a:t>
            </a:r>
            <a:r>
              <a:rPr lang="ru-RU" sz="3600" b="1" u="sng" dirty="0" smtClean="0">
                <a:solidFill>
                  <a:srgbClr val="FFFF00"/>
                </a:solidFill>
              </a:rPr>
              <a:t>ткань. </a:t>
            </a:r>
            <a:endParaRPr lang="ru-RU" sz="3600" b="1" u="sng" dirty="0">
              <a:solidFill>
                <a:srgbClr val="FFFF00"/>
              </a:solidFill>
            </a:endParaRPr>
          </a:p>
        </p:txBody>
      </p:sp>
      <p:pic>
        <p:nvPicPr>
          <p:cNvPr id="10244" name="Picture 2" descr="http://www.narodko.ru/image/gallery/pere/2010020820364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6" t="67741" r="74133"/>
          <a:stretch>
            <a:fillRect/>
          </a:stretch>
        </p:blipFill>
        <p:spPr bwMode="auto">
          <a:xfrm>
            <a:off x="509907" y="412432"/>
            <a:ext cx="2387209" cy="204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2" descr="http://im8-tub-ru.yandex.net/i?id=401651850-57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389" y="412432"/>
            <a:ext cx="2353072" cy="1765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2" descr="&amp;Kcy;&amp;acy;&amp;rcy;&amp;tcy;&amp;icy;&amp;ncy;&amp;kcy;&amp;acy; 15 &amp;icy;&amp;zcy; 16035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05" r="50739" b="33685"/>
          <a:stretch>
            <a:fillRect/>
          </a:stretch>
        </p:blipFill>
        <p:spPr bwMode="auto">
          <a:xfrm>
            <a:off x="3859881" y="447892"/>
            <a:ext cx="2378359" cy="190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4" descr="http://im5-tub-ru.yandex.net/i?id=384728643-15-7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4118" y="2458727"/>
            <a:ext cx="2360202" cy="1979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8" name="Picture 6" descr="http://im4-tub-ru.yandex.net/i?id=531241569-03-7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389" y="4819414"/>
            <a:ext cx="2697559" cy="182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234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4000" b="1" dirty="0">
                <a:solidFill>
                  <a:schemeClr val="tx1"/>
                </a:solidFill>
                <a:latin typeface="Franklin Gothic Book" panose="020B0503020102020204" pitchFamily="34" charset="0"/>
              </a:rPr>
              <a:t>Льняные ткани вырабатывают полотняным переплетением </a:t>
            </a:r>
            <a:r>
              <a:rPr lang="ru-RU" altLang="ru-RU" sz="3300" b="1" dirty="0">
                <a:solidFill>
                  <a:srgbClr val="FFFF00"/>
                </a:solidFill>
                <a:latin typeface="Franklin Gothic Book" panose="020B0503020102020204" pitchFamily="34" charset="0"/>
              </a:rPr>
              <a:t/>
            </a:r>
            <a:br>
              <a:rPr lang="ru-RU" altLang="ru-RU" sz="3300" b="1" dirty="0">
                <a:solidFill>
                  <a:srgbClr val="FFFF00"/>
                </a:solidFill>
                <a:latin typeface="Franklin Gothic Book" panose="020B050302010202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3055" y="2105729"/>
            <a:ext cx="7240604" cy="34594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" t="26146" r="54064" b="21855"/>
          <a:stretch/>
        </p:blipFill>
        <p:spPr>
          <a:xfrm>
            <a:off x="3512268" y="2481114"/>
            <a:ext cx="3672408" cy="3517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03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757" y="442762"/>
            <a:ext cx="10761044" cy="1410486"/>
          </a:xfrm>
        </p:spPr>
        <p:txBody>
          <a:bodyPr/>
          <a:lstStyle/>
          <a:p>
            <a:r>
              <a:rPr lang="ru-RU" b="1" dirty="0" smtClean="0"/>
              <a:t>Швейные изделия из льняных тканей </a:t>
            </a:r>
            <a:endParaRPr lang="ru-RU" b="1" dirty="0"/>
          </a:p>
        </p:txBody>
      </p:sp>
      <p:pic>
        <p:nvPicPr>
          <p:cNvPr id="5" name="Picture 2" descr="Постельное белье из льна Ice Rose – купить, цена постельное белье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281" y="1664138"/>
            <a:ext cx="6071327" cy="4844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44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4" descr="http://rusalka-7.ucoz.ru/_si/0/5347576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 b="51161"/>
          <a:stretch>
            <a:fillRect/>
          </a:stretch>
        </p:blipFill>
        <p:spPr bwMode="auto">
          <a:xfrm>
            <a:off x="1774825" y="159467"/>
            <a:ext cx="8680552" cy="6510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4" descr="http://tkani.vn.ua/wp-content/uploads/2012/10/IMG_34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206" y="620713"/>
            <a:ext cx="1944688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6" descr="http://www.liberty-salon.ru/images/stati/102244478_3571750_obivochnyetkanidlyamebeliitaliya11cvetovextr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8422" y="520700"/>
            <a:ext cx="1901825" cy="2611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04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134754"/>
            <a:ext cx="10558914" cy="1718494"/>
          </a:xfrm>
        </p:spPr>
        <p:txBody>
          <a:bodyPr/>
          <a:lstStyle/>
          <a:p>
            <a:pPr algn="ctr"/>
            <a:r>
              <a:rPr lang="ru-RU" b="1" dirty="0" smtClean="0"/>
              <a:t>Швейные изделия из льняных тканей</a:t>
            </a:r>
            <a:endParaRPr lang="ru-RU" b="1" dirty="0"/>
          </a:p>
        </p:txBody>
      </p:sp>
      <p:pic>
        <p:nvPicPr>
          <p:cNvPr id="7170" name="Picture 2" descr="http://player.myshared.ru/7/845285/slides/slide_1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365" y="1339597"/>
            <a:ext cx="6716186" cy="503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440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53" y="115503"/>
            <a:ext cx="10329967" cy="1718494"/>
          </a:xfrm>
        </p:spPr>
        <p:txBody>
          <a:bodyPr/>
          <a:lstStyle/>
          <a:p>
            <a:pPr algn="ctr"/>
            <a:r>
              <a:rPr lang="ru-RU" b="1" dirty="0" smtClean="0"/>
              <a:t>Швейные изделия из льняных тканей</a:t>
            </a:r>
            <a:endParaRPr lang="ru-RU" b="1" dirty="0"/>
          </a:p>
        </p:txBody>
      </p:sp>
      <p:pic>
        <p:nvPicPr>
          <p:cNvPr id="7" name="Picture 2" descr="http://player.myshared.ru/7/845285/slides/slide_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2323" y="1200431"/>
            <a:ext cx="7179803" cy="5384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3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754"/>
            <a:ext cx="10481911" cy="1718494"/>
          </a:xfrm>
        </p:spPr>
        <p:txBody>
          <a:bodyPr/>
          <a:lstStyle/>
          <a:p>
            <a:pPr algn="ctr"/>
            <a:r>
              <a:rPr lang="ru-RU" b="1" dirty="0" smtClean="0"/>
              <a:t>Швейные изделия из льняных тканей</a:t>
            </a:r>
            <a:endParaRPr lang="ru-RU" b="1" dirty="0"/>
          </a:p>
        </p:txBody>
      </p:sp>
      <p:pic>
        <p:nvPicPr>
          <p:cNvPr id="5" name="Picture 2" descr="http://player.myshared.ru/7/845285/slides/slide_1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203" b="-2060"/>
          <a:stretch/>
        </p:blipFill>
        <p:spPr bwMode="auto">
          <a:xfrm>
            <a:off x="2637322" y="1289785"/>
            <a:ext cx="6146383" cy="5204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47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002" y="134754"/>
            <a:ext cx="10703293" cy="1718494"/>
          </a:xfrm>
        </p:spPr>
        <p:txBody>
          <a:bodyPr/>
          <a:lstStyle/>
          <a:p>
            <a:pPr algn="ctr"/>
            <a:r>
              <a:rPr lang="ru-RU" b="1" dirty="0" smtClean="0"/>
              <a:t>Швейные изделия из льняных тканей</a:t>
            </a:r>
            <a:endParaRPr lang="ru-RU" b="1" dirty="0"/>
          </a:p>
        </p:txBody>
      </p:sp>
      <p:pic>
        <p:nvPicPr>
          <p:cNvPr id="7" name="Picture 2" descr="http://player.myshared.ru/7/845285/slides/slide_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195" y="1135894"/>
            <a:ext cx="7009179" cy="525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6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2" y="452718"/>
            <a:ext cx="7872246" cy="1400530"/>
          </a:xfrm>
        </p:spPr>
        <p:txBody>
          <a:bodyPr/>
          <a:lstStyle/>
          <a:p>
            <a:pPr algn="ctr"/>
            <a:r>
              <a:rPr lang="ru-RU" b="1" dirty="0" smtClean="0"/>
              <a:t>Названия льняных тканей: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8640" y="2052918"/>
            <a:ext cx="9501213" cy="419548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ПОЛОТНО БЕЛОЕ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           ПОЛОТНО БЕЛОЕ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ПОЛОТНО ЦВЕТНОЕ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         ТКАНЬ ПЛАТЕЛЬНАЯ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ТКАНЬ СОРОЧЕЧНАЯ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           ТКАНЬ КОСТЮМНАЯ</a:t>
            </a:r>
          </a:p>
          <a:p>
            <a:pPr marL="0" indent="0" algn="just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ТКАНЬ ДЖИНСОВАЯ </a:t>
            </a:r>
          </a:p>
          <a:p>
            <a:pPr marL="0" indent="0" algn="just">
              <a:buNone/>
            </a:pPr>
            <a:r>
              <a:rPr lang="ru-RU" sz="2400" b="1" dirty="0">
                <a:solidFill>
                  <a:srgbClr val="FFFF00"/>
                </a:solidFill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</a:rPr>
              <a:t>          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002" y="556074"/>
            <a:ext cx="3235701" cy="3251264"/>
          </a:xfrm>
          <a:prstGeom prst="rect">
            <a:avLst/>
          </a:prstGeom>
        </p:spPr>
      </p:pic>
      <p:pic>
        <p:nvPicPr>
          <p:cNvPr id="13314" name="Picture 2" descr="Лен Натуральный (Джинсовый): продажа, цена в Харькове. одежные 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473" y="1756828"/>
            <a:ext cx="3022738" cy="3207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Блузка из льна Kayros 6978869 в интернет-магазине Wildberries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619" y="3191543"/>
            <a:ext cx="2535718" cy="3385314"/>
          </a:xfrm>
          <a:prstGeom prst="rect">
            <a:avLst/>
          </a:prstGeom>
        </p:spPr>
      </p:pic>
      <p:pic>
        <p:nvPicPr>
          <p:cNvPr id="13318" name="Picture 6" descr="Платье из льна с пуговицами в магазине «MORE» на Ламбада-маркете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347" y="3351117"/>
            <a:ext cx="2151021" cy="322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737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779645"/>
            <a:ext cx="8825658" cy="5659655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Домашняя работа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1. Повторить материал – учебник стр. 20-21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2.Ответить письменно в тетради на вопросы: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400" b="1" dirty="0" smtClean="0"/>
              <a:t>1. На каких фабриках вырабатывают льняные ткани?</a:t>
            </a:r>
            <a:br>
              <a:rPr lang="ru-RU" sz="2400" b="1" dirty="0" smtClean="0"/>
            </a:br>
            <a:r>
              <a:rPr lang="ru-RU" sz="2400" b="1" dirty="0" smtClean="0"/>
              <a:t>2. В чем состоит отделка льняных тканей</a:t>
            </a:r>
            <a:br>
              <a:rPr lang="ru-RU" sz="2400" b="1" dirty="0" smtClean="0"/>
            </a:br>
            <a:r>
              <a:rPr lang="ru-RU" sz="2400" b="1" dirty="0" smtClean="0"/>
              <a:t>3.Какие виды льняных тканей выпускает промышленность?</a:t>
            </a:r>
            <a:br>
              <a:rPr lang="ru-RU" sz="2400" b="1" dirty="0" smtClean="0"/>
            </a:br>
            <a:r>
              <a:rPr lang="ru-RU" sz="2400" b="1" dirty="0" smtClean="0"/>
              <a:t>4.Для изготовления каких швейных изделий используют льняную ткань?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3888607"/>
            <a:ext cx="8825658" cy="262769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46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 повторение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Выберите картинку где изображен лён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Объект 18"/>
          <p:cNvSpPr>
            <a:spLocks noGrp="1"/>
          </p:cNvSpPr>
          <p:nvPr>
            <p:ph sz="half" idx="2"/>
          </p:nvPr>
        </p:nvSpPr>
        <p:spPr>
          <a:xfrm>
            <a:off x="1103312" y="2988698"/>
            <a:ext cx="4535487" cy="3267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solidFill>
                  <a:srgbClr val="FFFF00"/>
                </a:solidFill>
              </a:rPr>
              <a:t>1                       2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4"/>
          </p:nvPr>
        </p:nvSpPr>
        <p:spPr>
          <a:xfrm>
            <a:off x="6380480" y="2988698"/>
            <a:ext cx="4978400" cy="3267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sz="3500" b="1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3500" b="1" dirty="0" smtClean="0">
                <a:solidFill>
                  <a:srgbClr val="FFFF00"/>
                </a:solidFill>
              </a:rPr>
              <a:t>       3                           4</a:t>
            </a:r>
            <a:endParaRPr lang="ru-RU" sz="3500" b="1" dirty="0">
              <a:solidFill>
                <a:srgbClr val="FFFF00"/>
              </a:solidFill>
            </a:endParaRPr>
          </a:p>
        </p:txBody>
      </p:sp>
      <p:pic>
        <p:nvPicPr>
          <p:cNvPr id="21" name="Объект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6" t="45994" r="54567" b="17507"/>
          <a:stretch/>
        </p:blipFill>
        <p:spPr>
          <a:xfrm>
            <a:off x="3664549" y="3129236"/>
            <a:ext cx="1769981" cy="2233168"/>
          </a:xfrm>
          <a:prstGeom prst="rect">
            <a:avLst/>
          </a:prstGeom>
        </p:spPr>
      </p:pic>
      <p:pic>
        <p:nvPicPr>
          <p:cNvPr id="22" name="Объект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" t="57084" r="77689" b="8086"/>
          <a:stretch/>
        </p:blipFill>
        <p:spPr>
          <a:xfrm>
            <a:off x="646111" y="3228912"/>
            <a:ext cx="1798320" cy="2233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42" b="7301"/>
          <a:stretch/>
        </p:blipFill>
        <p:spPr>
          <a:xfrm>
            <a:off x="6096000" y="3317264"/>
            <a:ext cx="2664058" cy="203381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7259" y="3448903"/>
            <a:ext cx="2669941" cy="1761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8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 повторение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Выберите картинку где изображён лён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9" name="Объект 18"/>
          <p:cNvSpPr>
            <a:spLocks noGrp="1"/>
          </p:cNvSpPr>
          <p:nvPr>
            <p:ph sz="half" idx="2"/>
          </p:nvPr>
        </p:nvSpPr>
        <p:spPr>
          <a:xfrm>
            <a:off x="1103312" y="2988698"/>
            <a:ext cx="4535487" cy="3267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b="1" dirty="0" smtClean="0"/>
              <a:t>хлопок              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лён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0" name="Объект 19"/>
          <p:cNvSpPr>
            <a:spLocks noGrp="1"/>
          </p:cNvSpPr>
          <p:nvPr>
            <p:ph sz="quarter" idx="4"/>
          </p:nvPr>
        </p:nvSpPr>
        <p:spPr>
          <a:xfrm>
            <a:off x="6380480" y="2988698"/>
            <a:ext cx="4978400" cy="32676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b="1" dirty="0" smtClean="0"/>
              <a:t>                               </a:t>
            </a:r>
            <a:endParaRPr lang="ru-RU" b="1" dirty="0"/>
          </a:p>
        </p:txBody>
      </p:sp>
      <p:pic>
        <p:nvPicPr>
          <p:cNvPr id="21" name="Объект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06" t="45994" r="54567" b="17507"/>
          <a:stretch/>
        </p:blipFill>
        <p:spPr>
          <a:xfrm>
            <a:off x="3664549" y="3234719"/>
            <a:ext cx="1845055" cy="2327888"/>
          </a:xfrm>
          <a:prstGeom prst="rect">
            <a:avLst/>
          </a:prstGeom>
        </p:spPr>
      </p:pic>
      <p:pic>
        <p:nvPicPr>
          <p:cNvPr id="22" name="Объект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4" t="57084" r="77689" b="8086"/>
          <a:stretch/>
        </p:blipFill>
        <p:spPr>
          <a:xfrm>
            <a:off x="1103312" y="3329439"/>
            <a:ext cx="1798320" cy="2233168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942" b="7301"/>
          <a:stretch/>
        </p:blipFill>
        <p:spPr>
          <a:xfrm>
            <a:off x="5886044" y="3284818"/>
            <a:ext cx="2983636" cy="227778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222" y="3284818"/>
            <a:ext cx="2878467" cy="218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671" y="16290"/>
            <a:ext cx="9404723" cy="2036628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               повторение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Какой продукт получают из волокон льна?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520" y="3105834"/>
            <a:ext cx="4206240" cy="233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85012" y="2052918"/>
            <a:ext cx="10635914" cy="45211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b="1" dirty="0" smtClean="0"/>
              <a:t>                    </a:t>
            </a:r>
            <a:r>
              <a:rPr lang="ru-RU" b="1" dirty="0" smtClean="0">
                <a:solidFill>
                  <a:srgbClr val="FFFF00"/>
                </a:solidFill>
              </a:rPr>
              <a:t>Льняное волокно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flipV="1">
            <a:off x="5722514" y="3502567"/>
            <a:ext cx="1402080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893" y="2067891"/>
            <a:ext cx="3489520" cy="37634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0390" y="2052918"/>
            <a:ext cx="2432004" cy="403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05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671" y="16290"/>
            <a:ext cx="9404723" cy="2036628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               повторение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/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Какой продукт получают из волокон льна?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520" y="3105834"/>
            <a:ext cx="4206240" cy="233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452387" y="2275020"/>
            <a:ext cx="11395056" cy="43952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  Хлопковое волокно                                              льняная пряжа (льняные нитки)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flipV="1">
            <a:off x="5212080" y="3495040"/>
            <a:ext cx="1402080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880" y="2052918"/>
            <a:ext cx="3489520" cy="37634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3117" y="1963176"/>
            <a:ext cx="4397004" cy="3664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922" y="308008"/>
            <a:ext cx="9404723" cy="1593866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               повторение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Какой продукт получают из льняных нитей (пряжи)?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520" y="3105834"/>
            <a:ext cx="4206240" cy="233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49087" y="2052918"/>
            <a:ext cx="11479695" cy="45267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</a:t>
            </a:r>
          </a:p>
          <a:p>
            <a:pPr marL="0" indent="0">
              <a:buNone/>
            </a:pPr>
            <a:r>
              <a:rPr lang="ru-RU" b="1" dirty="0" smtClean="0"/>
              <a:t>                         Нить </a:t>
            </a:r>
            <a:r>
              <a:rPr lang="ru-RU" b="1" dirty="0"/>
              <a:t>(пряжа)                                              </a:t>
            </a:r>
            <a:endParaRPr lang="ru-RU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flipV="1">
            <a:off x="6135233" y="3422231"/>
            <a:ext cx="1402080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925" y="2303194"/>
            <a:ext cx="3688835" cy="30740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332" y="2449907"/>
            <a:ext cx="1911694" cy="317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1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922" y="308008"/>
            <a:ext cx="9404723" cy="1593866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                                                                                     повторение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Какой продукт получают из льняных нитей (пряжи)? 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31520" y="3105834"/>
            <a:ext cx="4206240" cy="2339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49087" y="2052918"/>
            <a:ext cx="11479695" cy="452678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</a:t>
            </a:r>
          </a:p>
          <a:p>
            <a:pPr marL="0" indent="0">
              <a:buNone/>
            </a:pPr>
            <a:r>
              <a:rPr lang="ru-RU" b="1" dirty="0" smtClean="0"/>
              <a:t>                         нить </a:t>
            </a:r>
            <a:r>
              <a:rPr lang="ru-RU" b="1" dirty="0"/>
              <a:t>(пряжа)    </a:t>
            </a:r>
            <a:r>
              <a:rPr lang="ru-RU" b="1" dirty="0" smtClean="0"/>
              <a:t>                                                            суровая ткань                                        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 flipV="1">
            <a:off x="5573592" y="3534085"/>
            <a:ext cx="1402080" cy="894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922" y="2274318"/>
            <a:ext cx="3688835" cy="30740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22" b="8395"/>
          <a:stretch/>
        </p:blipFill>
        <p:spPr>
          <a:xfrm>
            <a:off x="7531747" y="2398848"/>
            <a:ext cx="3662433" cy="3164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80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723949"/>
            <a:ext cx="10990832" cy="3243714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rgbClr val="FFFF00"/>
                </a:solidFill>
              </a:rPr>
              <a:t>ПОЛУЧЕНИЕ ЛЬНЫНЫХ ТКАНЕЙ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0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292</TotalTime>
  <Words>197</Words>
  <Application>Microsoft Office PowerPoint</Application>
  <PresentationFormat>Широкоэкранный</PresentationFormat>
  <Paragraphs>177</Paragraphs>
  <Slides>25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AvantGarde Bk BT</vt:lpstr>
      <vt:lpstr>Calibri</vt:lpstr>
      <vt:lpstr>Century Gothic</vt:lpstr>
      <vt:lpstr>Franklin Gothic Book</vt:lpstr>
      <vt:lpstr>Wingdings 3</vt:lpstr>
      <vt:lpstr>Ион</vt:lpstr>
      <vt:lpstr>Презентация PowerPoint</vt:lpstr>
      <vt:lpstr>Презентация PowerPoint</vt:lpstr>
      <vt:lpstr>                                                                      повторение Выберите картинку где изображен лён</vt:lpstr>
      <vt:lpstr>                                                                      повторение Выберите картинку где изображён лён</vt:lpstr>
      <vt:lpstr>                                                                                     повторение  Какой продукт получают из волокон льна? </vt:lpstr>
      <vt:lpstr>                                                                                     повторение  Какой продукт получают из волокон льна? </vt:lpstr>
      <vt:lpstr>                                                                                     повторение Какой продукт получают из льняных нитей (пряжи)? </vt:lpstr>
      <vt:lpstr>                                                                                     повторение Какой продукт получают из льняных нитей (пряжи)? </vt:lpstr>
      <vt:lpstr>ПОЛУЧЕНИЕ ЛЬНЫНЫХ ТКАНЕЙ</vt:lpstr>
      <vt:lpstr>Какую ткань называют суровой?</vt:lpstr>
      <vt:lpstr>Отделка – это улучшение внешнего ткани.</vt:lpstr>
      <vt:lpstr>Отделочное производство</vt:lpstr>
      <vt:lpstr>Отделка льняной ткани</vt:lpstr>
      <vt:lpstr>Отделка льняной ткани</vt:lpstr>
      <vt:lpstr>Отделка льняной ткани</vt:lpstr>
      <vt:lpstr>                                                                       Льняные ткани</vt:lpstr>
      <vt:lpstr> Ткацкие переплетения –это переплетение двух перпендикулярных нитей на ткацком станке и образуют    ткань. </vt:lpstr>
      <vt:lpstr>Льняные ткани вырабатывают полотняным переплетением  </vt:lpstr>
      <vt:lpstr>Швейные изделия из льняных тканей </vt:lpstr>
      <vt:lpstr>Швейные изделия из льняных тканей</vt:lpstr>
      <vt:lpstr>Швейные изделия из льняных тканей</vt:lpstr>
      <vt:lpstr>Швейные изделия из льняных тканей</vt:lpstr>
      <vt:lpstr>Швейные изделия из льняных тканей</vt:lpstr>
      <vt:lpstr>Названия льняных тканей:</vt:lpstr>
      <vt:lpstr>Домашняя работа  1. Повторить материал – учебник стр. 20-21  2.Ответить письменно в тетради на вопросы:  1. На каких фабриках вырабатывают льняные ткани? 2. В чем состоит отделка льняных тканей 3.Какие виды льняных тканей выпускает промышленность? 4.Для изготовления каких швейных изделий используют льняную ткань?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Снежана</dc:creator>
  <cp:lastModifiedBy>Снежана</cp:lastModifiedBy>
  <cp:revision>17</cp:revision>
  <dcterms:created xsi:type="dcterms:W3CDTF">2020-04-26T15:36:16Z</dcterms:created>
  <dcterms:modified xsi:type="dcterms:W3CDTF">2020-09-07T22:11:20Z</dcterms:modified>
</cp:coreProperties>
</file>