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Default Extension="docx" ContentType="application/vnd.openxmlformats-officedocument.wordprocessingml.document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36"/>
  </p:notesMasterIdLst>
  <p:sldIdLst>
    <p:sldId id="256" r:id="rId2"/>
    <p:sldId id="275" r:id="rId3"/>
    <p:sldId id="298" r:id="rId4"/>
    <p:sldId id="276" r:id="rId5"/>
    <p:sldId id="277" r:id="rId6"/>
    <p:sldId id="282" r:id="rId7"/>
    <p:sldId id="294" r:id="rId8"/>
    <p:sldId id="293" r:id="rId9"/>
    <p:sldId id="297" r:id="rId10"/>
    <p:sldId id="296" r:id="rId11"/>
    <p:sldId id="299" r:id="rId12"/>
    <p:sldId id="284" r:id="rId13"/>
    <p:sldId id="285" r:id="rId14"/>
    <p:sldId id="286" r:id="rId15"/>
    <p:sldId id="300" r:id="rId16"/>
    <p:sldId id="301" r:id="rId17"/>
    <p:sldId id="302" r:id="rId18"/>
    <p:sldId id="259" r:id="rId19"/>
    <p:sldId id="260" r:id="rId20"/>
    <p:sldId id="287" r:id="rId21"/>
    <p:sldId id="303" r:id="rId22"/>
    <p:sldId id="304" r:id="rId23"/>
    <p:sldId id="305" r:id="rId24"/>
    <p:sldId id="264" r:id="rId25"/>
    <p:sldId id="288" r:id="rId26"/>
    <p:sldId id="306" r:id="rId27"/>
    <p:sldId id="307" r:id="rId28"/>
    <p:sldId id="308" r:id="rId29"/>
    <p:sldId id="309" r:id="rId30"/>
    <p:sldId id="310" r:id="rId31"/>
    <p:sldId id="266" r:id="rId32"/>
    <p:sldId id="311" r:id="rId33"/>
    <p:sldId id="267" r:id="rId34"/>
    <p:sldId id="290" r:id="rId35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600" kern="1200">
        <a:solidFill>
          <a:schemeClr val="bg1"/>
        </a:solidFill>
        <a:latin typeface="Times New Roman" pitchFamily="18" charset="0"/>
        <a:ea typeface="MS Gothic" pitchFamily="49" charset="-128"/>
        <a:cs typeface="+mn-cs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600" kern="1200">
        <a:solidFill>
          <a:schemeClr val="bg1"/>
        </a:solidFill>
        <a:latin typeface="Times New Roman" pitchFamily="18" charset="0"/>
        <a:ea typeface="MS Gothic" pitchFamily="49" charset="-128"/>
        <a:cs typeface="+mn-cs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600" kern="1200">
        <a:solidFill>
          <a:schemeClr val="bg1"/>
        </a:solidFill>
        <a:latin typeface="Times New Roman" pitchFamily="18" charset="0"/>
        <a:ea typeface="MS Gothic" pitchFamily="49" charset="-128"/>
        <a:cs typeface="+mn-cs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600" kern="1200">
        <a:solidFill>
          <a:schemeClr val="bg1"/>
        </a:solidFill>
        <a:latin typeface="Times New Roman" pitchFamily="18" charset="0"/>
        <a:ea typeface="MS Gothic" pitchFamily="49" charset="-128"/>
        <a:cs typeface="+mn-cs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600" kern="1200">
        <a:solidFill>
          <a:schemeClr val="bg1"/>
        </a:solidFill>
        <a:latin typeface="Times New Roman" pitchFamily="18" charset="0"/>
        <a:ea typeface="MS Gothic" pitchFamily="49" charset="-128"/>
        <a:cs typeface="+mn-cs"/>
      </a:defRPr>
    </a:lvl5pPr>
    <a:lvl6pPr marL="2286000" algn="l" defTabSz="914400" rtl="0" eaLnBrk="1" latinLnBrk="0" hangingPunct="1">
      <a:defRPr sz="1600" kern="1200">
        <a:solidFill>
          <a:schemeClr val="bg1"/>
        </a:solidFill>
        <a:latin typeface="Times New Roman" pitchFamily="18" charset="0"/>
        <a:ea typeface="MS Gothic" pitchFamily="49" charset="-128"/>
        <a:cs typeface="+mn-cs"/>
      </a:defRPr>
    </a:lvl6pPr>
    <a:lvl7pPr marL="2743200" algn="l" defTabSz="914400" rtl="0" eaLnBrk="1" latinLnBrk="0" hangingPunct="1">
      <a:defRPr sz="1600" kern="1200">
        <a:solidFill>
          <a:schemeClr val="bg1"/>
        </a:solidFill>
        <a:latin typeface="Times New Roman" pitchFamily="18" charset="0"/>
        <a:ea typeface="MS Gothic" pitchFamily="49" charset="-128"/>
        <a:cs typeface="+mn-cs"/>
      </a:defRPr>
    </a:lvl7pPr>
    <a:lvl8pPr marL="3200400" algn="l" defTabSz="914400" rtl="0" eaLnBrk="1" latinLnBrk="0" hangingPunct="1">
      <a:defRPr sz="1600" kern="1200">
        <a:solidFill>
          <a:schemeClr val="bg1"/>
        </a:solidFill>
        <a:latin typeface="Times New Roman" pitchFamily="18" charset="0"/>
        <a:ea typeface="MS Gothic" pitchFamily="49" charset="-128"/>
        <a:cs typeface="+mn-cs"/>
      </a:defRPr>
    </a:lvl8pPr>
    <a:lvl9pPr marL="3657600" algn="l" defTabSz="914400" rtl="0" eaLnBrk="1" latinLnBrk="0" hangingPunct="1">
      <a:defRPr sz="1600" kern="1200">
        <a:solidFill>
          <a:schemeClr val="bg1"/>
        </a:solidFill>
        <a:latin typeface="Times New Roman" pitchFamily="18" charset="0"/>
        <a:ea typeface="MS Gothic" pitchFamily="49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658" autoAdjust="0"/>
  </p:normalViewPr>
  <p:slideViewPr>
    <p:cSldViewPr>
      <p:cViewPr>
        <p:scale>
          <a:sx n="80" d="100"/>
          <a:sy n="80" d="100"/>
        </p:scale>
        <p:origin x="-1674" y="-20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buFont typeface="Times New Roman" pitchFamily="16" charset="0"/>
              <a:buNone/>
              <a:defRPr/>
            </a:pPr>
            <a:endParaRPr lang="ru-RU" altLang="ru-RU" sz="1800">
              <a:latin typeface="Arial" charset="0"/>
              <a:ea typeface="MS Gothic" charset="-128"/>
            </a:endParaRPr>
          </a:p>
        </p:txBody>
      </p:sp>
      <p:sp>
        <p:nvSpPr>
          <p:cNvPr id="24579" name="AutoShape 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Font typeface="Times New Roman" pitchFamily="16" charset="0"/>
              <a:buNone/>
              <a:defRPr/>
            </a:pPr>
            <a:endParaRPr lang="ru-RU" altLang="ru-RU" sz="1800">
              <a:latin typeface="Arial" charset="0"/>
              <a:ea typeface="MS Gothic" charset="-128"/>
            </a:endParaRPr>
          </a:p>
        </p:txBody>
      </p:sp>
      <p:sp>
        <p:nvSpPr>
          <p:cNvPr id="24580" name="AutoShape 3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Font typeface="Times New Roman" pitchFamily="16" charset="0"/>
              <a:buNone/>
              <a:defRPr/>
            </a:pPr>
            <a:endParaRPr lang="ru-RU" altLang="ru-RU" sz="1800">
              <a:latin typeface="Arial" charset="0"/>
              <a:ea typeface="MS Gothic" charset="-128"/>
            </a:endParaRPr>
          </a:p>
        </p:txBody>
      </p:sp>
      <p:sp>
        <p:nvSpPr>
          <p:cNvPr id="24581" name="AutoShape 4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Font typeface="Times New Roman" pitchFamily="16" charset="0"/>
              <a:buNone/>
              <a:defRPr/>
            </a:pPr>
            <a:endParaRPr lang="ru-RU" altLang="ru-RU" sz="1800">
              <a:latin typeface="Arial" charset="0"/>
              <a:ea typeface="MS Gothic" charset="-128"/>
            </a:endParaRPr>
          </a:p>
        </p:txBody>
      </p:sp>
      <p:sp>
        <p:nvSpPr>
          <p:cNvPr id="24582" name="AutoShape 5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Font typeface="Times New Roman" pitchFamily="16" charset="0"/>
              <a:buNone/>
              <a:defRPr/>
            </a:pPr>
            <a:endParaRPr lang="ru-RU" altLang="ru-RU" sz="1800">
              <a:latin typeface="Arial" charset="0"/>
              <a:ea typeface="MS Gothic" charset="-128"/>
            </a:endParaRPr>
          </a:p>
        </p:txBody>
      </p:sp>
      <p:sp>
        <p:nvSpPr>
          <p:cNvPr id="24583" name="AutoShape 6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Font typeface="Times New Roman" pitchFamily="16" charset="0"/>
              <a:buNone/>
              <a:defRPr/>
            </a:pPr>
            <a:endParaRPr lang="ru-RU" altLang="ru-RU" sz="1800">
              <a:latin typeface="Arial" charset="0"/>
              <a:ea typeface="MS Gothic" charset="-128"/>
            </a:endParaRPr>
          </a:p>
        </p:txBody>
      </p:sp>
      <p:sp>
        <p:nvSpPr>
          <p:cNvPr id="24584" name="AutoShape 7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Font typeface="Times New Roman" pitchFamily="16" charset="0"/>
              <a:buNone/>
              <a:defRPr/>
            </a:pPr>
            <a:endParaRPr lang="ru-RU" altLang="ru-RU" sz="1800">
              <a:latin typeface="Arial" charset="0"/>
              <a:ea typeface="MS Gothic" charset="-128"/>
            </a:endParaRPr>
          </a:p>
        </p:txBody>
      </p:sp>
      <p:sp>
        <p:nvSpPr>
          <p:cNvPr id="30729" name="Rectangle 8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5700" y="933450"/>
            <a:ext cx="4341813" cy="3351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6153" name="Rectangle 9"/>
          <p:cNvSpPr>
            <a:spLocks noGrp="1" noChangeArrowheads="1"/>
          </p:cNvSpPr>
          <p:nvPr>
            <p:ph type="body"/>
          </p:nvPr>
        </p:nvSpPr>
        <p:spPr bwMode="auto">
          <a:xfrm>
            <a:off x="1031875" y="4624388"/>
            <a:ext cx="4595813" cy="3722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altLang="ru-RU" noProof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Arial" charset="0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Arial" charset="0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Arial" charset="0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Arial" charset="0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1"/>
          <p:cNvSpPr txBox="1">
            <a:spLocks noChangeArrowheads="1"/>
          </p:cNvSpPr>
          <p:nvPr/>
        </p:nvSpPr>
        <p:spPr bwMode="auto">
          <a:xfrm>
            <a:off x="1143000" y="677863"/>
            <a:ext cx="4572000" cy="344487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 sz="1800">
              <a:latin typeface="Arial" charset="0"/>
            </a:endParaRPr>
          </a:p>
        </p:txBody>
      </p:sp>
      <p:sp>
        <p:nvSpPr>
          <p:cNvPr id="31747" name="Rectangle 2"/>
          <p:cNvSpPr>
            <a:spLocks noGrp="1" noChangeArrowheads="1"/>
          </p:cNvSpPr>
          <p:nvPr>
            <p:ph type="body"/>
          </p:nvPr>
        </p:nvSpPr>
        <p:spPr>
          <a:xfrm>
            <a:off x="1031875" y="4624388"/>
            <a:ext cx="4597400" cy="3724275"/>
          </a:xfrm>
          <a:noFill/>
        </p:spPr>
        <p:txBody>
          <a:bodyPr wrap="none" anchor="ctr"/>
          <a:lstStyle/>
          <a:p>
            <a:pPr eaLnBrk="1" hangingPunct="1"/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1"/>
          <p:cNvSpPr txBox="1">
            <a:spLocks noChangeArrowheads="1"/>
          </p:cNvSpPr>
          <p:nvPr/>
        </p:nvSpPr>
        <p:spPr bwMode="auto">
          <a:xfrm>
            <a:off x="1143000" y="677863"/>
            <a:ext cx="4572000" cy="344487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 sz="1800">
              <a:latin typeface="Arial" charset="0"/>
            </a:endParaRPr>
          </a:p>
        </p:txBody>
      </p:sp>
      <p:sp>
        <p:nvSpPr>
          <p:cNvPr id="33795" name="Rectangle 2"/>
          <p:cNvSpPr>
            <a:spLocks noGrp="1" noChangeArrowheads="1"/>
          </p:cNvSpPr>
          <p:nvPr>
            <p:ph type="body"/>
          </p:nvPr>
        </p:nvSpPr>
        <p:spPr>
          <a:xfrm>
            <a:off x="1031875" y="4624388"/>
            <a:ext cx="4597400" cy="3724275"/>
          </a:xfrm>
          <a:noFill/>
        </p:spPr>
        <p:txBody>
          <a:bodyPr wrap="none" anchor="ctr"/>
          <a:lstStyle/>
          <a:p>
            <a:pPr eaLnBrk="1" hangingPunct="1"/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2200" y="933450"/>
            <a:ext cx="4476750" cy="335915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481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31875" y="4624388"/>
            <a:ext cx="4597400" cy="3724275"/>
          </a:xfrm>
          <a:noFill/>
        </p:spPr>
        <p:txBody>
          <a:bodyPr wrap="none" anchor="ctr"/>
          <a:lstStyle/>
          <a:p>
            <a:pPr eaLnBrk="1" hangingPunct="1"/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2200" y="933450"/>
            <a:ext cx="4478338" cy="33607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584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31875" y="4624388"/>
            <a:ext cx="4597400" cy="3724275"/>
          </a:xfrm>
          <a:noFill/>
        </p:spPr>
        <p:txBody>
          <a:bodyPr wrap="none" anchor="ctr"/>
          <a:lstStyle/>
          <a:p>
            <a:pPr eaLnBrk="1" hangingPunct="1"/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2200" y="933450"/>
            <a:ext cx="4478338" cy="33607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789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31875" y="4624388"/>
            <a:ext cx="4597400" cy="3724275"/>
          </a:xfrm>
          <a:noFill/>
        </p:spPr>
        <p:txBody>
          <a:bodyPr wrap="none" anchor="ctr"/>
          <a:lstStyle/>
          <a:p>
            <a:pPr eaLnBrk="1" hangingPunct="1"/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2200" y="933450"/>
            <a:ext cx="4476750" cy="335915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891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31875" y="4624388"/>
            <a:ext cx="4597400" cy="3724275"/>
          </a:xfrm>
          <a:noFill/>
        </p:spPr>
        <p:txBody>
          <a:bodyPr wrap="none" anchor="ctr"/>
          <a:lstStyle/>
          <a:p>
            <a:pPr eaLnBrk="1" hangingPunct="1"/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15715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B7CDC2-3443-43F4-9A82-7FF9D112CFF0}" type="datetimeFigureOut">
              <a:rPr lang="ru-RU"/>
              <a:pPr>
                <a:defRPr/>
              </a:pPr>
              <a:t>08.09.2020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BAD613-CB91-48DB-B2DF-6CFED932DA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20EA1C-30C2-469C-9635-DEAEB70C38BD}" type="datetimeFigureOut">
              <a:rPr lang="ru-RU"/>
              <a:pPr>
                <a:defRPr/>
              </a:pPr>
              <a:t>08.09.2020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F26C73-1290-4A17-850F-363EBCB858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35D33C-FBB4-4A39-A8CB-81D5DC2A979F}" type="datetimeFigureOut">
              <a:rPr lang="ru-RU"/>
              <a:pPr>
                <a:defRPr/>
              </a:pPr>
              <a:t>08.09.2020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067031-D3A3-4E78-BDE1-76104AAB17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B5CBB5-CB82-491C-ABA4-EEE49C0A031F}" type="datetimeFigureOut">
              <a:rPr lang="ru-RU"/>
              <a:pPr>
                <a:defRPr/>
              </a:pPr>
              <a:t>08.09.2020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FADA0A-8EC2-4E2C-BF94-3396DE6EAA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4A9906-6368-427F-BAF6-91BA2A999FF2}" type="datetimeFigureOut">
              <a:rPr lang="ru-RU"/>
              <a:pPr>
                <a:defRPr/>
              </a:pPr>
              <a:t>08.09.2020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10E7E3-9751-4D8D-ADF0-E0FAD729B4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C762A1-A1DF-457A-B81A-1EDF08B26954}" type="datetimeFigureOut">
              <a:rPr lang="ru-RU"/>
              <a:pPr>
                <a:defRPr/>
              </a:pPr>
              <a:t>08.09.2020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C8772B-FD92-449D-B889-6656CAFDFE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9992F6-002E-42ED-BBDF-75D8F6486533}" type="datetimeFigureOut">
              <a:rPr lang="ru-RU"/>
              <a:pPr>
                <a:defRPr/>
              </a:pPr>
              <a:t>08.09.2020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1FD210-E509-4E3B-A1D9-7B5EA8E951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21D7CF-B687-448B-9751-D72C95B4F684}" type="datetimeFigureOut">
              <a:rPr lang="ru-RU"/>
              <a:pPr>
                <a:defRPr/>
              </a:pPr>
              <a:t>08.09.2020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A21B6D-6A47-4DF3-B6D1-084C815709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3C1A2A-0FEE-48FB-A13C-F1979CD9E0B1}" type="datetimeFigureOut">
              <a:rPr lang="ru-RU"/>
              <a:pPr>
                <a:defRPr/>
              </a:pPr>
              <a:t>08.09.2020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9986FB-5D0F-4312-A4A7-2A3F228D91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530BAF-5A36-46ED-ACB8-EEE34BB731CA}" type="datetimeFigureOut">
              <a:rPr lang="ru-RU"/>
              <a:pPr>
                <a:defRPr/>
              </a:pPr>
              <a:t>08.09.2020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D121B2-3D8B-4E1D-85A6-A0CCE9CAC0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AD95C0-3560-485F-895A-BA6CB1505C81}" type="datetimeFigureOut">
              <a:rPr lang="ru-RU"/>
              <a:pPr>
                <a:defRPr/>
              </a:pPr>
              <a:t>08.09.2020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891E7-0A11-48F9-B09D-49D58B1494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1469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buClrTx/>
              <a:buSzTx/>
              <a:buFontTx/>
              <a:buNone/>
              <a:defRPr sz="1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87E75F65-FB91-4CCA-882B-F6EB4881D85C}" type="datetimeFigureOut">
              <a:rPr lang="ru-RU"/>
              <a:pPr>
                <a:defRPr/>
              </a:pPr>
              <a:t>08.09.2020</a:t>
            </a:fld>
            <a:endParaRPr lang="ru-RU"/>
          </a:p>
        </p:txBody>
      </p:sp>
      <p:sp>
        <p:nvSpPr>
          <p:cNvPr id="11469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buClrTx/>
              <a:buSzTx/>
              <a:buFontTx/>
              <a:buNone/>
              <a:defRPr sz="1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46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ClrTx/>
              <a:buSzTx/>
              <a:buFontTx/>
              <a:buNone/>
              <a:defRPr sz="1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C1EF80B2-304D-4066-9C1F-76ABA2EBDA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539750" y="692150"/>
            <a:ext cx="8208963" cy="3779838"/>
          </a:xfrm>
        </p:spPr>
        <p:txBody>
          <a:bodyPr lIns="90000" tIns="46800" rIns="90000" bIns="46800"/>
          <a:lstStyle/>
          <a:p>
            <a:pPr eaLnBrk="1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altLang="ru-RU" sz="3200" i="1" dirty="0" smtClean="0">
                <a:solidFill>
                  <a:srgbClr val="CC0000"/>
                </a:solidFill>
              </a:rPr>
              <a:t>Министерство образования</a:t>
            </a:r>
            <a:r>
              <a:rPr lang="ru-RU" altLang="ru-RU" sz="4000" i="1" dirty="0" smtClean="0">
                <a:solidFill>
                  <a:srgbClr val="CC0000"/>
                </a:solidFill>
              </a:rPr>
              <a:t> РМ</a:t>
            </a:r>
            <a:br>
              <a:rPr lang="ru-RU" altLang="ru-RU" sz="4000" i="1" dirty="0" smtClean="0">
                <a:solidFill>
                  <a:srgbClr val="CC0000"/>
                </a:solidFill>
              </a:rPr>
            </a:br>
            <a:r>
              <a:rPr lang="ru-RU" altLang="ru-RU" sz="4000" i="1" dirty="0" smtClean="0">
                <a:solidFill>
                  <a:srgbClr val="CC0000"/>
                </a:solidFill>
              </a:rPr>
              <a:t/>
            </a:r>
            <a:br>
              <a:rPr lang="ru-RU" altLang="ru-RU" sz="4000" i="1" dirty="0" smtClean="0">
                <a:solidFill>
                  <a:srgbClr val="CC0000"/>
                </a:solidFill>
              </a:rPr>
            </a:br>
            <a:r>
              <a:rPr lang="ru-RU" altLang="ru-RU" sz="4000" i="1" dirty="0" err="1" smtClean="0">
                <a:solidFill>
                  <a:srgbClr val="CC0000"/>
                </a:solidFill>
              </a:rPr>
              <a:t>Портфолио</a:t>
            </a:r>
            <a:r>
              <a:rPr lang="ru-RU" altLang="ru-RU" sz="3200" i="1" dirty="0" smtClean="0">
                <a:solidFill>
                  <a:srgbClr val="000099"/>
                </a:solidFill>
              </a:rPr>
              <a:t> </a:t>
            </a:r>
            <a:r>
              <a:rPr lang="ru-RU" altLang="ru-RU" sz="2800" i="1" dirty="0" smtClean="0">
                <a:solidFill>
                  <a:srgbClr val="000099"/>
                </a:solidFill>
              </a:rPr>
              <a:t/>
            </a:r>
            <a:br>
              <a:rPr lang="ru-RU" altLang="ru-RU" sz="2800" i="1" dirty="0" smtClean="0">
                <a:solidFill>
                  <a:srgbClr val="000099"/>
                </a:solidFill>
              </a:rPr>
            </a:br>
            <a:r>
              <a:rPr lang="ru-RU" altLang="ru-RU" sz="2800" i="1" dirty="0" smtClean="0">
                <a:solidFill>
                  <a:srgbClr val="000099"/>
                </a:solidFill>
              </a:rPr>
              <a:t>Ромашкиной Натальи Владимировны, педагога дополнительного образования МБУДО «Большеберезниковский «Дом детского творчества»»</a:t>
            </a:r>
            <a:br>
              <a:rPr lang="ru-RU" altLang="ru-RU" sz="2800" i="1" dirty="0" smtClean="0">
                <a:solidFill>
                  <a:srgbClr val="000099"/>
                </a:solidFill>
              </a:rPr>
            </a:br>
            <a:endParaRPr lang="ru-RU" altLang="ru-RU" sz="2800" i="1" dirty="0" smtClean="0">
              <a:solidFill>
                <a:srgbClr val="000099"/>
              </a:solidFill>
            </a:endParaRP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428625" y="4076700"/>
            <a:ext cx="8459788" cy="2555875"/>
          </a:xfrm>
        </p:spPr>
        <p:txBody>
          <a:bodyPr lIns="90000" tIns="46800" rIns="90000" bIns="46800"/>
          <a:lstStyle/>
          <a:p>
            <a:pPr marL="0" indent="0" algn="ctr" eaLnBrk="1" hangingPunct="1">
              <a:lnSpc>
                <a:spcPct val="80000"/>
              </a:lnSpc>
              <a:buFont typeface="Wingdings" pitchFamily="2" charset="2"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ru-RU" altLang="ru-RU" sz="2400" b="1" dirty="0" smtClean="0">
              <a:solidFill>
                <a:srgbClr val="B80047"/>
              </a:solidFill>
              <a:latin typeface="Times New Roman" pitchFamily="18" charset="0"/>
            </a:endParaRPr>
          </a:p>
          <a:p>
            <a:pPr marL="0" indent="0" algn="ctr" eaLnBrk="1" hangingPunct="1">
              <a:lnSpc>
                <a:spcPct val="80000"/>
              </a:lnSpc>
              <a:buFont typeface="Wingdings" pitchFamily="2" charset="2"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ru-RU" altLang="ru-RU" sz="2400" b="1" dirty="0" smtClean="0">
              <a:solidFill>
                <a:srgbClr val="B80047"/>
              </a:solidFill>
              <a:latin typeface="Times New Roman" pitchFamily="18" charset="0"/>
            </a:endParaRPr>
          </a:p>
          <a:p>
            <a:pPr marL="0" indent="0" eaLnBrk="1" hangingPunct="1">
              <a:lnSpc>
                <a:spcPct val="80000"/>
              </a:lnSpc>
              <a:buFont typeface="Wingdings" pitchFamily="2" charset="2"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altLang="ru-RU" sz="2000" b="1" dirty="0" smtClean="0">
                <a:solidFill>
                  <a:srgbClr val="B80047"/>
                </a:solidFill>
                <a:latin typeface="Times New Roman" pitchFamily="18" charset="0"/>
              </a:rPr>
              <a:t>Дата рождения: 02.05.1978 г.</a:t>
            </a:r>
          </a:p>
          <a:p>
            <a:pPr marL="0" indent="0" eaLnBrk="1" hangingPunct="1">
              <a:lnSpc>
                <a:spcPct val="80000"/>
              </a:lnSpc>
              <a:buFont typeface="Wingdings" pitchFamily="2" charset="2"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altLang="ru-RU" sz="2000" b="1" dirty="0" smtClean="0">
                <a:solidFill>
                  <a:srgbClr val="B80047"/>
                </a:solidFill>
                <a:latin typeface="Times New Roman" pitchFamily="18" charset="0"/>
              </a:rPr>
              <a:t>Образование: высшее, МГУ им. Н.П. Огарева по специальности «Физика. Преподаватель физики. </a:t>
            </a:r>
          </a:p>
          <a:p>
            <a:pPr marL="0" indent="0" eaLnBrk="1" hangingPunct="1">
              <a:lnSpc>
                <a:spcPct val="80000"/>
              </a:lnSpc>
              <a:buFont typeface="Wingdings" pitchFamily="2" charset="2"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altLang="ru-RU" sz="2000" b="1" dirty="0" smtClean="0">
                <a:solidFill>
                  <a:srgbClr val="B80047"/>
                </a:solidFill>
                <a:latin typeface="Times New Roman" pitchFamily="18" charset="0"/>
              </a:rPr>
              <a:t>Стаж педагогической работы : 7 лет</a:t>
            </a:r>
          </a:p>
          <a:p>
            <a:pPr marL="0" indent="0" eaLnBrk="1" hangingPunct="1">
              <a:lnSpc>
                <a:spcPct val="80000"/>
              </a:lnSpc>
              <a:buFont typeface="Wingdings" pitchFamily="2" charset="2"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altLang="ru-RU" sz="2000" b="1" dirty="0" smtClean="0">
                <a:solidFill>
                  <a:srgbClr val="B80047"/>
                </a:solidFill>
                <a:latin typeface="Times New Roman" pitchFamily="18" charset="0"/>
              </a:rPr>
              <a:t>Общий трудовой стаж: 7 лет</a:t>
            </a:r>
          </a:p>
          <a:p>
            <a:pPr marL="0" indent="0" eaLnBrk="1" hangingPunct="1">
              <a:lnSpc>
                <a:spcPct val="80000"/>
              </a:lnSpc>
              <a:buFont typeface="Wingdings" pitchFamily="2" charset="2"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altLang="ru-RU" sz="2000" b="1" dirty="0" smtClean="0">
                <a:solidFill>
                  <a:srgbClr val="B80047"/>
                </a:solidFill>
                <a:latin typeface="Times New Roman" pitchFamily="18" charset="0"/>
              </a:rPr>
              <a:t>Повышение квалификации: МРИО, сентябрь 2018 года</a:t>
            </a:r>
          </a:p>
          <a:p>
            <a:pPr marL="0" indent="0" eaLnBrk="1" hangingPunct="1">
              <a:lnSpc>
                <a:spcPct val="80000"/>
              </a:lnSpc>
              <a:buFont typeface="Wingdings" pitchFamily="2" charset="2"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ru-RU" altLang="ru-RU" sz="1800" b="1" dirty="0" smtClean="0">
              <a:solidFill>
                <a:srgbClr val="B80047"/>
              </a:solidFill>
              <a:latin typeface="Times New Roman" pitchFamily="18" charset="0"/>
            </a:endParaRPr>
          </a:p>
          <a:p>
            <a:pPr marL="0" indent="0" eaLnBrk="1" hangingPunct="1">
              <a:lnSpc>
                <a:spcPct val="80000"/>
              </a:lnSpc>
              <a:buFont typeface="Wingdings" pitchFamily="2" charset="2"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ru-RU" altLang="ru-RU" sz="1800" b="1" dirty="0" smtClean="0">
              <a:solidFill>
                <a:srgbClr val="B80047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402" name="Group 66"/>
          <p:cNvGraphicFramePr>
            <a:graphicFrameLocks noGrp="1"/>
          </p:cNvGraphicFramePr>
          <p:nvPr/>
        </p:nvGraphicFramePr>
        <p:xfrm>
          <a:off x="-3" y="0"/>
          <a:ext cx="8964490" cy="6578602"/>
        </p:xfrm>
        <a:graphic>
          <a:graphicData uri="http://schemas.openxmlformats.org/drawingml/2006/table">
            <a:tbl>
              <a:tblPr/>
              <a:tblGrid>
                <a:gridCol w="1281188"/>
                <a:gridCol w="1279277"/>
                <a:gridCol w="1281186"/>
                <a:gridCol w="1281188"/>
                <a:gridCol w="1281186"/>
                <a:gridCol w="1279277"/>
                <a:gridCol w="1281188"/>
              </a:tblGrid>
              <a:tr h="3571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Фамилия,имя</a:t>
                      </a: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обучающихся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Муниципальный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уровень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Занятое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место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Республиканский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уровень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Занятое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место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Всероссийский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уровень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Занятое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место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4747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Коллективная работа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Конкурс на знание государственных и региональных символов и атрибутов РФ и РМ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4747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Енцова Алина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Конкурс детского творчества «Экология. Дети. Творчество.»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2890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err="1">
                          <a:latin typeface="Times New Roman"/>
                          <a:ea typeface="Calibri"/>
                          <a:cs typeface="Times New Roman"/>
                        </a:rPr>
                        <a:t>Трякина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 Регина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Конкурс детского творчества «Экология. Дети. Творчество.»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4747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57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ea typeface="MS Gothic" pitchFamily="49" charset="-128"/>
                        <a:cs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ea typeface="MS Gothic" pitchFamily="49" charset="-128"/>
                        <a:cs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ea typeface="MS Gothic" pitchFamily="49" charset="-128"/>
                        <a:cs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ea typeface="MS Gothic" pitchFamily="49" charset="-128"/>
                        <a:cs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ea typeface="MS Gothic" pitchFamily="49" charset="-128"/>
                        <a:cs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ea typeface="MS Gothic" pitchFamily="49" charset="-128"/>
                        <a:cs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ea typeface="MS Gothic" pitchFamily="49" charset="-128"/>
                        <a:cs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100226" y="0"/>
            <a:ext cx="4943548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 idx="4294967295"/>
          </p:nvPr>
        </p:nvSpPr>
        <p:spPr/>
        <p:txBody>
          <a:bodyPr lIns="0" tIns="0" rIns="0" bIns="0"/>
          <a:lstStyle/>
          <a:p>
            <a:pPr eaLnBrk="1" hangingPunct="1">
              <a:defRPr/>
            </a:pPr>
            <a:endParaRPr lang="ru-RU" dirty="0" smtClean="0"/>
          </a:p>
        </p:txBody>
      </p:sp>
      <p:pic>
        <p:nvPicPr>
          <p:cNvPr id="6" name="Рисунок 5" descr="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4943548" cy="6858000"/>
          </a:xfrm>
          <a:prstGeom prst="rect">
            <a:avLst/>
          </a:prstGeom>
        </p:spPr>
      </p:pic>
      <p:pic>
        <p:nvPicPr>
          <p:cNvPr id="7" name="Рисунок 6" descr="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427984" y="0"/>
            <a:ext cx="4716016" cy="65973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4703538" cy="6552728"/>
          </a:xfrm>
          <a:prstGeom prst="rect">
            <a:avLst/>
          </a:prstGeom>
        </p:spPr>
      </p:pic>
      <p:pic>
        <p:nvPicPr>
          <p:cNvPr id="5" name="Рисунок 4" descr="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340940" y="0"/>
            <a:ext cx="4803060" cy="65973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4943548" cy="6858000"/>
          </a:xfrm>
          <a:prstGeom prst="rect">
            <a:avLst/>
          </a:prstGeom>
        </p:spPr>
      </p:pic>
      <p:pic>
        <p:nvPicPr>
          <p:cNvPr id="4" name="Рисунок 3" descr="6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200452" y="0"/>
            <a:ext cx="4943548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4943548" cy="6858000"/>
          </a:xfrm>
          <a:prstGeom prst="rect">
            <a:avLst/>
          </a:prstGeom>
        </p:spPr>
      </p:pic>
      <p:pic>
        <p:nvPicPr>
          <p:cNvPr id="3" name="Рисунок 2" descr="8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427984" y="0"/>
            <a:ext cx="4716016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4943548" cy="6858000"/>
          </a:xfrm>
          <a:prstGeom prst="rect">
            <a:avLst/>
          </a:prstGeom>
        </p:spPr>
      </p:pic>
      <p:pic>
        <p:nvPicPr>
          <p:cNvPr id="3" name="Рисунок 2" descr="1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572000" y="0"/>
            <a:ext cx="4572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100226" y="0"/>
            <a:ext cx="4943548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95288" y="0"/>
            <a:ext cx="8367712" cy="1535113"/>
          </a:xfrm>
          <a:solidFill>
            <a:srgbClr val="CCCCFF"/>
          </a:solidFill>
        </p:spPr>
        <p:txBody>
          <a:bodyPr lIns="90000" tIns="46800" rIns="90000" bIns="46800"/>
          <a:lstStyle/>
          <a:p>
            <a:pPr eaLnBrk="1" hangingPunct="1"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alt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Критерий №5.  Наличие авторских программ, методических пособий.</a:t>
            </a:r>
          </a:p>
        </p:txBody>
      </p:sp>
      <p:graphicFrame>
        <p:nvGraphicFramePr>
          <p:cNvPr id="19478" name="Group 22"/>
          <p:cNvGraphicFramePr>
            <a:graphicFrameLocks noGrp="1"/>
          </p:cNvGraphicFramePr>
          <p:nvPr/>
        </p:nvGraphicFramePr>
        <p:xfrm>
          <a:off x="755650" y="1773238"/>
          <a:ext cx="7715250" cy="1894840"/>
        </p:xfrm>
        <a:graphic>
          <a:graphicData uri="http://schemas.openxmlformats.org/drawingml/2006/table">
            <a:tbl>
              <a:tblPr/>
              <a:tblGrid>
                <a:gridCol w="2786063"/>
                <a:gridCol w="2428875"/>
                <a:gridCol w="2500312"/>
              </a:tblGrid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MS Gothic" pitchFamily="49" charset="-128"/>
                          <a:cs typeface="Arial" charset="0"/>
                        </a:rPr>
                        <a:t>На муниципальном уровне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MS Gothic" pitchFamily="49" charset="-128"/>
                          <a:cs typeface="Arial" charset="0"/>
                        </a:rPr>
                        <a:t>На республиканском уровне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MS Gothic" pitchFamily="49" charset="-128"/>
                          <a:cs typeface="Arial" charset="0"/>
                        </a:rPr>
                        <a:t>На Всероссийском уровне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---------------------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                  ---------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          ---------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720725" y="184150"/>
            <a:ext cx="7748588" cy="1435100"/>
          </a:xfrm>
        </p:spPr>
        <p:txBody>
          <a:bodyPr lIns="0" tIns="0" rIns="0" bIns="0"/>
          <a:lstStyle/>
          <a:p>
            <a:pPr eaLnBrk="1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altLang="ru-RU" sz="2400" dirty="0" smtClean="0">
                <a:solidFill>
                  <a:srgbClr val="C00000"/>
                </a:solidFill>
              </a:rPr>
              <a:t>Критерий №6. Выступления на заседаниях методических советов, научно-практических конференциях, педагогических чтениях, семинарах, секциях, форумах, радиопередачах.</a:t>
            </a:r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642938" y="1816100"/>
            <a:ext cx="8156575" cy="5041900"/>
          </a:xfrm>
        </p:spPr>
        <p:txBody>
          <a:bodyPr lIns="0" tIns="28080" rIns="0" bIns="0"/>
          <a:lstStyle/>
          <a:p>
            <a:pPr eaLnBrk="1" hangingPunct="1">
              <a:defRPr/>
            </a:pPr>
            <a:r>
              <a:rPr lang="ru-RU" sz="2800" b="1" smtClean="0"/>
              <a:t> </a:t>
            </a:r>
            <a:endParaRPr lang="ru-RU" altLang="ru-RU" sz="2800" b="1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0518" name="Group 38"/>
          <p:cNvGraphicFramePr>
            <a:graphicFrameLocks noGrp="1"/>
          </p:cNvGraphicFramePr>
          <p:nvPr/>
        </p:nvGraphicFramePr>
        <p:xfrm>
          <a:off x="0" y="1844824"/>
          <a:ext cx="8964488" cy="4474755"/>
        </p:xfrm>
        <a:graphic>
          <a:graphicData uri="http://schemas.openxmlformats.org/drawingml/2006/table">
            <a:tbl>
              <a:tblPr/>
              <a:tblGrid>
                <a:gridCol w="2241123"/>
                <a:gridCol w="2241121"/>
                <a:gridCol w="2241123"/>
                <a:gridCol w="2241121"/>
              </a:tblGrid>
              <a:tr h="64406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               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Уровни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Наименование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         Тема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     Дата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7960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Уровень образовательной 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огранизации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Доклад на заседании педагогического совета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Деятельность педагога в условиях дополнительного образования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15.01.2017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51216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Муниципальный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Доклад на районном секционном заседании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Образовательная и творческая среда – в развитии эффективной системы дополнительного образования детей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27.08. 2020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75990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Республиканский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             ---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76251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Всероссийский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             ---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684213" y="115888"/>
            <a:ext cx="7789862" cy="1868487"/>
          </a:xfrm>
        </p:spPr>
        <p:txBody>
          <a:bodyPr lIns="0" tIns="0" rIns="0" bIns="0"/>
          <a:lstStyle/>
          <a:p>
            <a:pPr eaLnBrk="1" hangingPunct="1">
              <a:defRPr/>
            </a:pPr>
            <a:r>
              <a:rPr lang="ru-RU" altLang="ru-RU" sz="280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Критерий 1. Реализация образовательных программ</a:t>
            </a:r>
          </a:p>
        </p:txBody>
      </p:sp>
      <p:graphicFrame>
        <p:nvGraphicFramePr>
          <p:cNvPr id="9251" name="Group 35"/>
          <p:cNvGraphicFramePr>
            <a:graphicFrameLocks noGrp="1"/>
          </p:cNvGraphicFramePr>
          <p:nvPr>
            <p:ph idx="4294967295"/>
          </p:nvPr>
        </p:nvGraphicFramePr>
        <p:xfrm>
          <a:off x="1103313" y="1993900"/>
          <a:ext cx="7505700" cy="4024313"/>
        </p:xfrm>
        <a:graphic>
          <a:graphicData uri="http://schemas.openxmlformats.org/drawingml/2006/table">
            <a:tbl>
              <a:tblPr/>
              <a:tblGrid>
                <a:gridCol w="2501900"/>
                <a:gridCol w="2501900"/>
                <a:gridCol w="2501900"/>
              </a:tblGrid>
              <a:tr h="3679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latin typeface="Times New Roman" pitchFamily="18" charset="0"/>
                          <a:ea typeface="MS Gothic" pitchFamily="49" charset="-128"/>
                          <a:cs typeface="Arial" charset="0"/>
                        </a:rPr>
                        <a:t>Реализует, но качество знаний обучающихся от 21% до 40%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latin typeface="Times New Roman" pitchFamily="18" charset="0"/>
                        <a:ea typeface="MS Gothic" pitchFamily="49" charset="-128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latin typeface="Times New Roman" pitchFamily="18" charset="0"/>
                        <a:ea typeface="MS Gothic" pitchFamily="49" charset="-128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latin typeface="Times New Roman" pitchFamily="18" charset="0"/>
                        <a:ea typeface="MS Gothic" pitchFamily="49" charset="-128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latin typeface="Times New Roman" pitchFamily="18" charset="0"/>
                          <a:ea typeface="MS Gothic" pitchFamily="49" charset="-128"/>
                          <a:cs typeface="Arial" charset="0"/>
                        </a:rPr>
                        <a:t>Апробирует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latin typeface="Times New Roman" pitchFamily="18" charset="0"/>
                          <a:ea typeface="MS Gothic" pitchFamily="49" charset="-128"/>
                          <a:cs typeface="Arial" charset="0"/>
                        </a:rPr>
                        <a:t>Реализует, но качество знаний обучающихся от 41% до 60%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latin typeface="Times New Roman" pitchFamily="18" charset="0"/>
                        <a:ea typeface="MS Gothic" pitchFamily="49" charset="-128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latin typeface="Times New Roman" pitchFamily="18" charset="0"/>
                        <a:ea typeface="MS Gothic" pitchFamily="49" charset="-128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latin typeface="Times New Roman" pitchFamily="18" charset="0"/>
                        <a:ea typeface="MS Gothic" pitchFamily="49" charset="-128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latin typeface="Times New Roman" pitchFamily="18" charset="0"/>
                          <a:ea typeface="MS Gothic" pitchFamily="49" charset="-128"/>
                          <a:cs typeface="Arial" charset="0"/>
                        </a:rPr>
                        <a:t>Реализует системно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latin typeface="Times New Roman" pitchFamily="18" charset="0"/>
                          <a:ea typeface="MS Gothic" pitchFamily="49" charset="-128"/>
                          <a:cs typeface="Arial" charset="0"/>
                        </a:rPr>
                        <a:t>Реализует и добивается позитивной динамики, качество знаний обучающихся свыше 60%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latin typeface="Times New Roman" pitchFamily="18" charset="0"/>
                          <a:ea typeface="MS Gothic" pitchFamily="49" charset="-128"/>
                          <a:cs typeface="Arial" charset="0"/>
                        </a:rPr>
                        <a:t>Реализует системно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latin typeface="Times New Roman" pitchFamily="18" charset="0"/>
                          <a:ea typeface="MS Gothic" pitchFamily="49" charset="-128"/>
                          <a:cs typeface="Arial" charset="0"/>
                        </a:rPr>
                        <a:t>Добивается позитивной динамики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444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Gothic" pitchFamily="49" charset="-128"/>
                          <a:cs typeface="Arial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Gothic" pitchFamily="49" charset="-128"/>
                          <a:cs typeface="Arial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Gothic" pitchFamily="49" charset="-128"/>
                          <a:cs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6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4132783" cy="6525344"/>
          </a:xfrm>
          <a:prstGeom prst="rect">
            <a:avLst/>
          </a:prstGeom>
        </p:spPr>
      </p:pic>
      <p:pic>
        <p:nvPicPr>
          <p:cNvPr id="4" name="Рисунок 3" descr="062.bmp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247456" y="0"/>
            <a:ext cx="4645024" cy="35730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400" dirty="0" smtClean="0">
                <a:solidFill>
                  <a:srgbClr val="C00000"/>
                </a:solidFill>
              </a:rPr>
              <a:t>Критерий №7. Проведение мастер-классов, открытых мероприятий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39552" y="1628800"/>
          <a:ext cx="8229600" cy="50493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Уровень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Дата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Место проведения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Название мероприятия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Уровень образовательной организации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</a:tr>
              <a:tr h="370840"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Муниципальный уровень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Июль 2019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с. Паракино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Праздник семейного досуга «Ашо лисьма» , мастер класс.</a:t>
                      </a:r>
                      <a:endParaRPr lang="ru-RU" sz="11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Август 2019</a:t>
                      </a:r>
                      <a:endParaRPr lang="ru-RU" sz="11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с.Большие Березники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День района . Мастер-класс.</a:t>
                      </a:r>
                      <a:endParaRPr lang="ru-RU" sz="11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Июль 2018</a:t>
                      </a:r>
                      <a:endParaRPr lang="ru-RU" sz="11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С.Большие Березники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День района .Выставка Мастер-класс.</a:t>
                      </a:r>
                      <a:endParaRPr lang="ru-RU" sz="11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Республиканский уровень</a:t>
                      </a:r>
                      <a:endParaRPr lang="ru-RU" sz="11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Июль 2017</a:t>
                      </a:r>
                      <a:endParaRPr lang="ru-RU" sz="11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г.Саранск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«День поля» мастер класс</a:t>
                      </a:r>
                      <a:endParaRPr lang="ru-RU" sz="11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Ноябрь 2017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Г.Саранск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Фестиваль народного творчества «</a:t>
                      </a:r>
                      <a:r>
                        <a:rPr lang="ru-RU" sz="1400" dirty="0" err="1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Шумбрат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Мордовия» Мастер-класс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Российский уровень</a:t>
                      </a:r>
                      <a:endParaRPr lang="ru-RU" sz="11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Международный уровень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400" dirty="0" smtClean="0">
                <a:solidFill>
                  <a:srgbClr val="C00000"/>
                </a:solidFill>
              </a:rPr>
              <a:t>Критерий №7. Экспертная деятельность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981200"/>
          <a:ext cx="8229600" cy="9658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Муниципальный уровень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Республиканский уровень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Российский уровень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Международный уровень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Член экспертной комиссии 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8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835697" y="242628"/>
            <a:ext cx="4219368" cy="585337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720725" y="515938"/>
            <a:ext cx="7750175" cy="1179512"/>
          </a:xfrm>
        </p:spPr>
        <p:txBody>
          <a:bodyPr lIns="0" tIns="0" rIns="0" bIns="0"/>
          <a:lstStyle/>
          <a:p>
            <a:pPr eaLnBrk="1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alt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Критерий №9.</a:t>
            </a:r>
            <a:r>
              <a:rPr lang="ru-RU" sz="2800" dirty="0" smtClean="0"/>
              <a:t> </a:t>
            </a:r>
            <a:r>
              <a:rPr lang="ru-RU" sz="2400" dirty="0" smtClean="0">
                <a:solidFill>
                  <a:srgbClr val="C00000"/>
                </a:solidFill>
              </a:rPr>
              <a:t>Общественно-педагогическая активность педагога : участие в комиссиях, педагогических сообществах, жюри конкурсов и т.д.</a:t>
            </a:r>
            <a:br>
              <a:rPr lang="ru-RU" sz="2400" dirty="0" smtClean="0">
                <a:solidFill>
                  <a:srgbClr val="C00000"/>
                </a:solidFill>
              </a:rPr>
            </a:br>
            <a:endParaRPr lang="ru-RU" altLang="ru-RU" sz="24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841375" y="1773238"/>
            <a:ext cx="7620000" cy="4684712"/>
          </a:xfrm>
        </p:spPr>
        <p:txBody>
          <a:bodyPr lIns="0" tIns="28080" rIns="0" bIns="0"/>
          <a:lstStyle/>
          <a:p>
            <a:pPr eaLnBrk="1" hangingPunct="1"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ru-RU" altLang="ru-RU" sz="2800" i="1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ru-RU" altLang="ru-RU" sz="2800" i="1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2549" name="Group 21"/>
          <p:cNvGraphicFramePr>
            <a:graphicFrameLocks noGrp="1"/>
          </p:cNvGraphicFramePr>
          <p:nvPr/>
        </p:nvGraphicFramePr>
        <p:xfrm>
          <a:off x="642938" y="2054225"/>
          <a:ext cx="8501062" cy="4406900"/>
        </p:xfrm>
        <a:graphic>
          <a:graphicData uri="http://schemas.openxmlformats.org/drawingml/2006/table">
            <a:tbl>
              <a:tblPr/>
              <a:tblGrid>
                <a:gridCol w="2833687"/>
                <a:gridCol w="2833688"/>
                <a:gridCol w="2833687"/>
              </a:tblGrid>
              <a:tr h="1446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Участие на муниципальном уровне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Участие на республиканском уровне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Участие на межрегиональном, Всероссийском международном уровнях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2654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Принимала участие в «Большом этнографическом диктанте»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            ---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         ---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100226" y="0"/>
            <a:ext cx="4943548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XKnLvcB25dg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000125" y="1009650"/>
            <a:ext cx="7143750" cy="4838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1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100226" y="0"/>
            <a:ext cx="4943548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Критерий №10</a:t>
            </a:r>
            <a:r>
              <a:rPr lang="ru-RU" sz="2400" dirty="0" smtClean="0"/>
              <a:t> </a:t>
            </a:r>
            <a:r>
              <a:rPr lang="ru-RU" sz="2400" dirty="0" smtClean="0">
                <a:solidFill>
                  <a:srgbClr val="C00000"/>
                </a:solidFill>
              </a:rPr>
              <a:t>Позитивные результаты работы с детьми</a:t>
            </a:r>
            <a:r>
              <a:rPr lang="en-US" sz="2400" dirty="0" smtClean="0">
                <a:solidFill>
                  <a:srgbClr val="C00000"/>
                </a:solidFill>
              </a:rPr>
              <a:t>:</a:t>
            </a: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124744"/>
            <a:ext cx="8229600" cy="4114800"/>
          </a:xfrm>
        </p:spPr>
        <p:txBody>
          <a:bodyPr/>
          <a:lstStyle/>
          <a:p>
            <a:r>
              <a:rPr lang="ru-RU" sz="2000" dirty="0" smtClean="0"/>
              <a:t>-наличие системы воспитательной работы;</a:t>
            </a:r>
          </a:p>
          <a:p>
            <a:r>
              <a:rPr lang="ru-RU" sz="2000" dirty="0" smtClean="0"/>
              <a:t>-применение средств диагностики развития ребёнка;</a:t>
            </a:r>
          </a:p>
          <a:p>
            <a:r>
              <a:rPr lang="ru-RU" sz="2000" dirty="0" smtClean="0"/>
              <a:t>-организация индивидуального подхода;</a:t>
            </a:r>
          </a:p>
          <a:p>
            <a:r>
              <a:rPr lang="ru-RU" sz="2000" dirty="0" smtClean="0"/>
              <a:t>-динамика межличностных отношений;</a:t>
            </a:r>
          </a:p>
          <a:p>
            <a:r>
              <a:rPr lang="ru-RU" sz="2000" dirty="0" smtClean="0"/>
              <a:t>-отсутствие или уменьшение количества пропусков занятий детьми без уважительных причин;</a:t>
            </a:r>
          </a:p>
          <a:p>
            <a:r>
              <a:rPr lang="ru-RU" sz="2000" dirty="0" smtClean="0"/>
              <a:t>-отлаженная система взаимодействия с родителями;</a:t>
            </a:r>
          </a:p>
          <a:p>
            <a:r>
              <a:rPr lang="ru-RU" sz="2000" dirty="0" smtClean="0"/>
              <a:t>-отсутствие жалоб родителей;</a:t>
            </a:r>
          </a:p>
          <a:p>
            <a:r>
              <a:rPr lang="ru-RU" sz="2000" dirty="0" smtClean="0"/>
              <a:t>-реализация </a:t>
            </a:r>
            <a:r>
              <a:rPr lang="ru-RU" sz="2000" dirty="0" err="1" smtClean="0"/>
              <a:t>здоровьесберегающих</a:t>
            </a:r>
            <a:r>
              <a:rPr lang="ru-RU" sz="2000" dirty="0" smtClean="0"/>
              <a:t> технологий в воспитательном процессе;</a:t>
            </a: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899592" y="5013176"/>
          <a:ext cx="6096000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Реализуется                   1-5 показателей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Реализуется               6-7 показателей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Реализуется                   8-9 показателей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4572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/>
          <p:cNvGraphicFramePr>
            <a:graphicFrameLocks noChangeAspect="1"/>
          </p:cNvGraphicFramePr>
          <p:nvPr/>
        </p:nvGraphicFramePr>
        <p:xfrm>
          <a:off x="1155700" y="438150"/>
          <a:ext cx="6129338" cy="4057650"/>
        </p:xfrm>
        <a:graphic>
          <a:graphicData uri="http://schemas.openxmlformats.org/presentationml/2006/ole">
            <p:oleObj spid="_x0000_s1026" name="Документ" r:id="rId3" imgW="6129196" imgH="4057696" progId="Word.Document.12">
              <p:embed/>
            </p:oleObj>
          </a:graphicData>
        </a:graphic>
      </p:graphicFrame>
      <p:pic>
        <p:nvPicPr>
          <p:cNvPr id="3" name="Рисунок 2" descr="011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0" y="0"/>
            <a:ext cx="4755661" cy="6597352"/>
          </a:xfrm>
          <a:prstGeom prst="rect">
            <a:avLst/>
          </a:prstGeom>
        </p:spPr>
      </p:pic>
      <p:pic>
        <p:nvPicPr>
          <p:cNvPr id="4" name="Рисунок 3" descr="0112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440244" y="1"/>
            <a:ext cx="4703755" cy="65253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100226" y="0"/>
            <a:ext cx="4943548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11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100226" y="0"/>
            <a:ext cx="4943548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720725" y="139700"/>
            <a:ext cx="7750175" cy="1479550"/>
          </a:xfrm>
        </p:spPr>
        <p:txBody>
          <a:bodyPr lIns="0" tIns="0" rIns="0" bIns="0"/>
          <a:lstStyle/>
          <a:p>
            <a:pPr eaLnBrk="1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alt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Критерий №12. Участие педагога дополнительного образования в профессиональных конкурсах</a:t>
            </a:r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671513" y="1906588"/>
            <a:ext cx="7799387" cy="4516437"/>
          </a:xfrm>
        </p:spPr>
        <p:txBody>
          <a:bodyPr lIns="0" tIns="28080" rIns="0" bIns="0"/>
          <a:lstStyle/>
          <a:p>
            <a:pPr algn="ctr" eaLnBrk="1" hangingPunct="1">
              <a:lnSpc>
                <a:spcPct val="83000"/>
              </a:lnSpc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altLang="ru-RU" sz="2800" b="1" dirty="0" err="1" smtClean="0">
                <a:latin typeface="Times New Roman" pitchFamily="18" charset="0"/>
                <a:cs typeface="Times New Roman" pitchFamily="18" charset="0"/>
              </a:rPr>
              <a:t>межаттестационный</a:t>
            </a:r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> период  педагог дополнительного образования </a:t>
            </a:r>
            <a:r>
              <a:rPr lang="ru-RU" altLang="ru-RU" sz="2800" b="1" dirty="0" err="1" smtClean="0">
                <a:latin typeface="Times New Roman" pitchFamily="18" charset="0"/>
                <a:cs typeface="Times New Roman" pitchFamily="18" charset="0"/>
              </a:rPr>
              <a:t>РомашкинаН.В</a:t>
            </a:r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>. принимала участия в профессиональном конкурсе </a:t>
            </a:r>
            <a:r>
              <a:rPr lang="ru-RU" alt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dirty="0" smtClean="0">
                <a:solidFill>
                  <a:srgbClr val="0000FF"/>
                </a:solidFill>
              </a:rPr>
              <a:t>«На лучшее представление педагогического опыта»</a:t>
            </a:r>
            <a:r>
              <a:rPr lang="ru-RU" alt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mlimage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277695" y="181911"/>
            <a:ext cx="4588609" cy="64941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755650" y="115888"/>
            <a:ext cx="7797800" cy="1530350"/>
          </a:xfrm>
        </p:spPr>
        <p:txBody>
          <a:bodyPr lIns="0" tIns="0" rIns="0" bIns="0"/>
          <a:lstStyle/>
          <a:p>
            <a:pPr eaLnBrk="1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alt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Критерий №13. Награды и поощрения педагога дополнительного образования.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67545" y="1772816"/>
          <a:ext cx="8064895" cy="2880320"/>
        </p:xfrm>
        <a:graphic>
          <a:graphicData uri="http://schemas.openxmlformats.org/drawingml/2006/table">
            <a:tbl>
              <a:tblPr/>
              <a:tblGrid>
                <a:gridCol w="1612979"/>
                <a:gridCol w="1612979"/>
                <a:gridCol w="1612979"/>
                <a:gridCol w="1612979"/>
                <a:gridCol w="1612979"/>
              </a:tblGrid>
              <a:tr h="230425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2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Поощрения с различных сайтов и порталов сети Интернет</a:t>
                      </a:r>
                      <a:endParaRPr lang="ru-RU" sz="1100" dirty="0">
                        <a:solidFill>
                          <a:schemeClr val="tx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2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Поощрения муниципального уровня</a:t>
                      </a:r>
                      <a:endParaRPr lang="ru-RU" sz="1100" dirty="0">
                        <a:solidFill>
                          <a:schemeClr val="tx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2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Поощрения республиканского уровня</a:t>
                      </a:r>
                      <a:endParaRPr lang="ru-RU" sz="1100" dirty="0">
                        <a:solidFill>
                          <a:schemeClr val="tx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2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Поощрения российского уровня</a:t>
                      </a:r>
                      <a:endParaRPr lang="ru-RU" sz="1100" dirty="0">
                        <a:solidFill>
                          <a:schemeClr val="tx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2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Поощрения международного уровня</a:t>
                      </a:r>
                      <a:endParaRPr lang="ru-RU" sz="1100" dirty="0">
                        <a:solidFill>
                          <a:schemeClr val="tx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606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Благодарность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008079" y="0"/>
            <a:ext cx="5127842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 idx="4294967295"/>
          </p:nvPr>
        </p:nvSpPr>
        <p:spPr/>
        <p:txBody>
          <a:bodyPr lIns="0" tIns="0" rIns="0" bIns="0"/>
          <a:lstStyle/>
          <a:p>
            <a:pPr eaLnBrk="1" hangingPunct="1">
              <a:defRPr/>
            </a:pPr>
            <a:r>
              <a:rPr lang="ru-RU" alt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Критерий №2. Результаты  участие в инновационной (экспериментальной) деятельности</a:t>
            </a:r>
          </a:p>
        </p:txBody>
      </p:sp>
      <p:graphicFrame>
        <p:nvGraphicFramePr>
          <p:cNvPr id="12323" name="Group 35"/>
          <p:cNvGraphicFramePr>
            <a:graphicFrameLocks noGrp="1"/>
          </p:cNvGraphicFramePr>
          <p:nvPr>
            <p:ph idx="4294967295"/>
          </p:nvPr>
        </p:nvGraphicFramePr>
        <p:xfrm>
          <a:off x="457200" y="1981200"/>
          <a:ext cx="8229600" cy="2559052"/>
        </p:xfrm>
        <a:graphic>
          <a:graphicData uri="http://schemas.openxmlformats.org/drawingml/2006/table">
            <a:tbl>
              <a:tblPr/>
              <a:tblGrid>
                <a:gridCol w="2309813"/>
                <a:gridCol w="2112962"/>
                <a:gridCol w="1749425"/>
                <a:gridCol w="2057400"/>
              </a:tblGrid>
              <a:tr h="6397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MS Gothic" pitchFamily="49" charset="-128"/>
                          <a:cs typeface="Arial" charset="0"/>
                        </a:rPr>
                        <a:t>Уровни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MS Gothic" pitchFamily="49" charset="-128"/>
                          <a:cs typeface="Arial" charset="0"/>
                        </a:rPr>
                        <a:t>Наименование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MS Gothic" pitchFamily="49" charset="-128"/>
                          <a:cs typeface="Arial" charset="0"/>
                        </a:rPr>
                        <a:t>тема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MS Gothic" pitchFamily="49" charset="-128"/>
                          <a:cs typeface="Arial" charset="0"/>
                        </a:rPr>
                        <a:t>результат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6397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MS Gothic" pitchFamily="49" charset="-128"/>
                          <a:cs typeface="Arial" charset="0"/>
                        </a:rPr>
                        <a:t>Муниципальный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MS Gothic" pitchFamily="49" charset="-128"/>
                          <a:cs typeface="Arial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MS Gothic" pitchFamily="49" charset="-128"/>
                          <a:cs typeface="Arial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MS Gothic" pitchFamily="49" charset="-128"/>
                          <a:cs typeface="Arial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6397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MS Gothic" pitchFamily="49" charset="-128"/>
                          <a:cs typeface="Arial" charset="0"/>
                        </a:rPr>
                        <a:t>Республиканский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MS Gothic" pitchFamily="49" charset="-128"/>
                          <a:cs typeface="Arial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MS Gothic" pitchFamily="49" charset="-128"/>
                          <a:cs typeface="Arial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MS Gothic" pitchFamily="49" charset="-128"/>
                          <a:cs typeface="Arial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6397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MS Gothic" pitchFamily="49" charset="-128"/>
                          <a:cs typeface="Arial" charset="0"/>
                        </a:rPr>
                        <a:t>Всероссийский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MS Gothic" pitchFamily="49" charset="-128"/>
                          <a:cs typeface="Arial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MS Gothic" pitchFamily="49" charset="-128"/>
                          <a:cs typeface="Arial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MS Gothic" pitchFamily="49" charset="-128"/>
                          <a:cs typeface="Arial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 idx="4294967295"/>
          </p:nvPr>
        </p:nvSpPr>
        <p:spPr/>
        <p:txBody>
          <a:bodyPr lIns="0" tIns="0" rIns="0" bIns="0"/>
          <a:lstStyle/>
          <a:p>
            <a:pPr eaLnBrk="1" hangingPunct="1">
              <a:defRPr/>
            </a:pPr>
            <a:r>
              <a:rPr lang="ru-RU" alt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Критерий №3. Участие  детей в </a:t>
            </a:r>
            <a:r>
              <a:rPr lang="en-US" alt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alt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конкурсах, выставках, турнирах, соревнованиях, акциях, фестивалях</a:t>
            </a:r>
            <a:br>
              <a:rPr lang="ru-RU" alt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altLang="ru-RU" sz="28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3360" name="Group 48"/>
          <p:cNvGraphicFramePr>
            <a:graphicFrameLocks noGrp="1"/>
          </p:cNvGraphicFramePr>
          <p:nvPr>
            <p:ph idx="4294967295"/>
          </p:nvPr>
        </p:nvGraphicFramePr>
        <p:xfrm>
          <a:off x="714375" y="1577975"/>
          <a:ext cx="7789863" cy="3978148"/>
        </p:xfrm>
        <a:graphic>
          <a:graphicData uri="http://schemas.openxmlformats.org/drawingml/2006/table">
            <a:tbl>
              <a:tblPr/>
              <a:tblGrid>
                <a:gridCol w="1112838"/>
                <a:gridCol w="1112837"/>
                <a:gridCol w="1112838"/>
                <a:gridCol w="1112837"/>
                <a:gridCol w="1112838"/>
                <a:gridCol w="1112837"/>
                <a:gridCol w="1112838"/>
              </a:tblGrid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Фамилия,имя</a:t>
                      </a: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обучающихся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Муниципальный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уровень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Занятое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место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Республиканский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уровень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Занятое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место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Всероссийский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уровень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Занятое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место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err="1">
                          <a:latin typeface="Times New Roman"/>
                          <a:ea typeface="Calibri"/>
                          <a:cs typeface="Times New Roman"/>
                        </a:rPr>
                        <a:t>Дорда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 Татьяна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Конкурс на знание государственных и региональных символов и атрибутов РФ и РМ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Дорда Татьяна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Конкурс детского творчества «Рождественская звезда»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Денисова </a:t>
                      </a:r>
                      <a:r>
                        <a:rPr lang="ru-RU" sz="1100" dirty="0" err="1">
                          <a:latin typeface="Times New Roman"/>
                          <a:ea typeface="Calibri"/>
                          <a:cs typeface="Times New Roman"/>
                        </a:rPr>
                        <a:t>Карина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Конкурс детского творчества « Новогодний серпантин»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402" name="Group 66"/>
          <p:cNvGraphicFramePr>
            <a:graphicFrameLocks noGrp="1"/>
          </p:cNvGraphicFramePr>
          <p:nvPr/>
        </p:nvGraphicFramePr>
        <p:xfrm>
          <a:off x="179514" y="254426"/>
          <a:ext cx="8784973" cy="6603574"/>
        </p:xfrm>
        <a:graphic>
          <a:graphicData uri="http://schemas.openxmlformats.org/drawingml/2006/table">
            <a:tbl>
              <a:tblPr/>
              <a:tblGrid>
                <a:gridCol w="1255531"/>
                <a:gridCol w="1253660"/>
                <a:gridCol w="1255530"/>
                <a:gridCol w="1255531"/>
                <a:gridCol w="1255530"/>
                <a:gridCol w="1253660"/>
                <a:gridCol w="1255531"/>
              </a:tblGrid>
              <a:tr h="79239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Фамилия,имя</a:t>
                      </a: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обучающихся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Муниципальный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уровень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Занятое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место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Республиканский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уровень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Занятое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место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Всероссийский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уровень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Занятое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место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5650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err="1">
                          <a:latin typeface="Times New Roman"/>
                          <a:ea typeface="Calibri"/>
                          <a:cs typeface="Times New Roman"/>
                        </a:rPr>
                        <a:t>Ромашкин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 Дмитрий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Конкурс детского творчества «Навстречу чемпионату мира по футболу»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4497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Ромашкин Дмитрий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Конкурс детского творчества «Экология. Дети. Творчество.»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3414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Шачкова Милена, Высоцкая Алина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Конкурс детского творчества «Экология. Дети. Творчество.»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1037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err="1">
                          <a:latin typeface="Times New Roman"/>
                          <a:ea typeface="Calibri"/>
                          <a:cs typeface="Times New Roman"/>
                        </a:rPr>
                        <a:t>Авдошкина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 Виктория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Конкурс детского творчества « Пасхальный Благовест»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511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ea typeface="MS Gothic" pitchFamily="49" charset="-128"/>
                        <a:cs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ea typeface="MS Gothic" pitchFamily="49" charset="-128"/>
                        <a:cs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ea typeface="MS Gothic" pitchFamily="49" charset="-128"/>
                        <a:cs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ea typeface="MS Gothic" pitchFamily="49" charset="-128"/>
                        <a:cs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ea typeface="MS Gothic" pitchFamily="49" charset="-128"/>
                        <a:cs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ea typeface="MS Gothic" pitchFamily="49" charset="-128"/>
                        <a:cs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ea typeface="MS Gothic" pitchFamily="49" charset="-128"/>
                        <a:cs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402" name="Group 66"/>
          <p:cNvGraphicFramePr>
            <a:graphicFrameLocks noGrp="1"/>
          </p:cNvGraphicFramePr>
          <p:nvPr/>
        </p:nvGraphicFramePr>
        <p:xfrm>
          <a:off x="179509" y="1"/>
          <a:ext cx="8784978" cy="6857999"/>
        </p:xfrm>
        <a:graphic>
          <a:graphicData uri="http://schemas.openxmlformats.org/drawingml/2006/table">
            <a:tbl>
              <a:tblPr/>
              <a:tblGrid>
                <a:gridCol w="1255532"/>
                <a:gridCol w="1253660"/>
                <a:gridCol w="1255531"/>
                <a:gridCol w="1255532"/>
                <a:gridCol w="1255531"/>
                <a:gridCol w="1253660"/>
                <a:gridCol w="1255532"/>
              </a:tblGrid>
              <a:tr h="66514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Фамилия,имя</a:t>
                      </a: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обучающихся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Муниципальный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уровень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Занятое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место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Республиканский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уровень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Занятое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место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Всероссийский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уровень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Занятое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место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5123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err="1">
                          <a:latin typeface="Times New Roman"/>
                          <a:ea typeface="Calibri"/>
                          <a:cs typeface="Times New Roman"/>
                        </a:rPr>
                        <a:t>Ромашкин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 Дмитрий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Конкурс на знание государственных и региональных символов и атрибутов РФ и РМ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4130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Коллективная работа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Конкурс детского творчества « В свете елочных огней»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5123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Черанёва Ульяна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Конкурс на знание государственных и региональных символов и атрибутов РФ и РМ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Конкурс на знание государственных и региональных символов и атрибутов РФ и РМ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4130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Белоглазова Анастасия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Конкурс детского творчества « В свете елочных огней»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422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ea typeface="MS Gothic" pitchFamily="49" charset="-128"/>
                        <a:cs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ea typeface="MS Gothic" pitchFamily="49" charset="-128"/>
                        <a:cs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ea typeface="MS Gothic" pitchFamily="49" charset="-128"/>
                        <a:cs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ea typeface="MS Gothic" pitchFamily="49" charset="-128"/>
                        <a:cs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ea typeface="MS Gothic" pitchFamily="49" charset="-128"/>
                        <a:cs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ea typeface="MS Gothic" pitchFamily="49" charset="-128"/>
                        <a:cs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ea typeface="MS Gothic" pitchFamily="49" charset="-128"/>
                        <a:cs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402" name="Group 66"/>
          <p:cNvGraphicFramePr>
            <a:graphicFrameLocks noGrp="1"/>
          </p:cNvGraphicFramePr>
          <p:nvPr/>
        </p:nvGraphicFramePr>
        <p:xfrm>
          <a:off x="1" y="0"/>
          <a:ext cx="8964490" cy="6597352"/>
        </p:xfrm>
        <a:graphic>
          <a:graphicData uri="http://schemas.openxmlformats.org/drawingml/2006/table">
            <a:tbl>
              <a:tblPr/>
              <a:tblGrid>
                <a:gridCol w="1281188"/>
                <a:gridCol w="1279277"/>
                <a:gridCol w="1281186"/>
                <a:gridCol w="1281188"/>
                <a:gridCol w="1281186"/>
                <a:gridCol w="1279277"/>
                <a:gridCol w="1281188"/>
              </a:tblGrid>
              <a:tr h="5195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Фамилия,имя</a:t>
                      </a: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обучающихся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Муниципальный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уровень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Занятое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место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Республиканский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уровень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Занятое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место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Всероссийский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уровень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Занятое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место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4765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err="1">
                          <a:latin typeface="Times New Roman"/>
                          <a:ea typeface="Calibri"/>
                          <a:cs typeface="Times New Roman"/>
                        </a:rPr>
                        <a:t>Ромашкин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 Дмитрий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Конкурс детского творчества «Рождественская звезда»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4765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Черанёва Ульяна, Макаркина Варвара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Конкурс детского творчества «Рождественская звезда»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2905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Кулагина Александра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Конкурс детского творчества « Пасхальный Благовест»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4765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err="1">
                          <a:latin typeface="Times New Roman"/>
                          <a:ea typeface="Calibri"/>
                          <a:cs typeface="Times New Roman"/>
                        </a:rPr>
                        <a:t>Псянина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 Анастасия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Конкурс детского творчества « Пасхальный Благовест»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576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ea typeface="MS Gothic" pitchFamily="49" charset="-128"/>
                        <a:cs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ea typeface="MS Gothic" pitchFamily="49" charset="-128"/>
                        <a:cs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ea typeface="MS Gothic" pitchFamily="49" charset="-128"/>
                        <a:cs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ea typeface="MS Gothic" pitchFamily="49" charset="-128"/>
                        <a:cs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ea typeface="MS Gothic" pitchFamily="49" charset="-128"/>
                        <a:cs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ea typeface="MS Gothic" pitchFamily="49" charset="-128"/>
                        <a:cs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ea typeface="MS Gothic" pitchFamily="49" charset="-128"/>
                        <a:cs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402" name="Group 66"/>
          <p:cNvGraphicFramePr>
            <a:graphicFrameLocks noGrp="1"/>
          </p:cNvGraphicFramePr>
          <p:nvPr/>
        </p:nvGraphicFramePr>
        <p:xfrm>
          <a:off x="179509" y="1"/>
          <a:ext cx="8640964" cy="6669360"/>
        </p:xfrm>
        <a:graphic>
          <a:graphicData uri="http://schemas.openxmlformats.org/drawingml/2006/table">
            <a:tbl>
              <a:tblPr/>
              <a:tblGrid>
                <a:gridCol w="1234950"/>
                <a:gridCol w="1233108"/>
                <a:gridCol w="1234949"/>
                <a:gridCol w="1234950"/>
                <a:gridCol w="1234949"/>
                <a:gridCol w="1233108"/>
                <a:gridCol w="1234950"/>
              </a:tblGrid>
              <a:tr h="51500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Фамилия,имя</a:t>
                      </a: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обучающихся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Муниципальный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уровень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Занятое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место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Республиканский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уровень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Занятое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место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Всероссийский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уровень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Занятое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место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4951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err="1">
                          <a:latin typeface="Times New Roman"/>
                          <a:ea typeface="Calibri"/>
                          <a:cs typeface="Times New Roman"/>
                        </a:rPr>
                        <a:t>Бейдиева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 Милана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Конкурс детского творчества « Пасхальный Благовест»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4951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Белоглазова Екатерина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Этап Всероссийского конкурса прикладного творчества «Фантастика»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Этап Всероссийского конкурса прикладного творчества «Фантастика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»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3068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err="1">
                          <a:latin typeface="Times New Roman"/>
                          <a:ea typeface="Calibri"/>
                          <a:cs typeface="Times New Roman"/>
                        </a:rPr>
                        <a:t>Трякина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 Регина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Конкурс детского творчества « В свете елочных огней»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4951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err="1">
                          <a:latin typeface="Times New Roman"/>
                          <a:ea typeface="Calibri"/>
                          <a:cs typeface="Times New Roman"/>
                        </a:rPr>
                        <a:t>Трякина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 Регина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Черанёва </a:t>
                      </a:r>
                      <a:r>
                        <a:rPr lang="ru-RU" sz="1100" dirty="0" err="1">
                          <a:latin typeface="Times New Roman"/>
                          <a:ea typeface="Calibri"/>
                          <a:cs typeface="Times New Roman"/>
                        </a:rPr>
                        <a:t>Ульяна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Конкурс поделок из вторичного сырья</a:t>
                      </a:r>
                      <a:endParaRPr lang="ru-RU" sz="11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6211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ea typeface="MS Gothic" pitchFamily="49" charset="-128"/>
                        <a:cs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ea typeface="MS Gothic" pitchFamily="49" charset="-128"/>
                        <a:cs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ea typeface="MS Gothic" pitchFamily="49" charset="-128"/>
                        <a:cs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ea typeface="MS Gothic" pitchFamily="49" charset="-128"/>
                        <a:cs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ea typeface="MS Gothic" pitchFamily="49" charset="-128"/>
                        <a:cs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ea typeface="MS Gothic" pitchFamily="49" charset="-128"/>
                        <a:cs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ea typeface="MS Gothic" pitchFamily="49" charset="-128"/>
                        <a:cs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кстура">
  <a:themeElements>
    <a:clrScheme name="Текстура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Текстура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кстура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852</TotalTime>
  <Words>902</Words>
  <Application>Microsoft Office PowerPoint</Application>
  <PresentationFormat>Экран (4:3)</PresentationFormat>
  <Paragraphs>286</Paragraphs>
  <Slides>34</Slides>
  <Notes>6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6" baseType="lpstr">
      <vt:lpstr>Текстура</vt:lpstr>
      <vt:lpstr>Документ</vt:lpstr>
      <vt:lpstr>Министерство образования РМ  Портфолио  Ромашкиной Натальи Владимировны, педагога дополнительного образования МБУДО «Большеберезниковский «Дом детского творчества»» </vt:lpstr>
      <vt:lpstr>Критерий 1. Реализация образовательных программ</vt:lpstr>
      <vt:lpstr>Слайд 3</vt:lpstr>
      <vt:lpstr>Критерий №2. Результаты  участие в инновационной (экспериментальной) деятельности</vt:lpstr>
      <vt:lpstr>Критерий №3. Участие  детей в : конкурсах, выставках, турнирах, соревнованиях, акциях, фестивалях 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Критерий №5.  Наличие авторских программ, методических пособий.</vt:lpstr>
      <vt:lpstr>Критерий №6. Выступления на заседаниях методических советов, научно-практических конференциях, педагогических чтениях, семинарах, секциях, форумах, радиопередачах.</vt:lpstr>
      <vt:lpstr>Слайд 20</vt:lpstr>
      <vt:lpstr>Критерий №7. Проведение мастер-классов, открытых мероприятий</vt:lpstr>
      <vt:lpstr>Критерий №7. Экспертная деятельность</vt:lpstr>
      <vt:lpstr>Слайд 23</vt:lpstr>
      <vt:lpstr>Критерий №9. Общественно-педагогическая активность педагога : участие в комиссиях, педагогических сообществах, жюри конкурсов и т.д. </vt:lpstr>
      <vt:lpstr>Слайд 25</vt:lpstr>
      <vt:lpstr>Слайд 26</vt:lpstr>
      <vt:lpstr>Слайд 27</vt:lpstr>
      <vt:lpstr>Критерий №10 Позитивные результаты работы с детьми: </vt:lpstr>
      <vt:lpstr>Слайд 29</vt:lpstr>
      <vt:lpstr>Слайд 30</vt:lpstr>
      <vt:lpstr>Критерий №12. Участие педагога дополнительного образования в профессиональных конкурсах</vt:lpstr>
      <vt:lpstr>Слайд 32</vt:lpstr>
      <vt:lpstr>Критерий №13. Награды и поощрения педагога дополнительного образования.</vt:lpstr>
      <vt:lpstr>Слайд 34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Роль ПНПО в развитии (модернизации) образования страны</dc:title>
  <dc:creator>User User</dc:creator>
  <cp:lastModifiedBy>User</cp:lastModifiedBy>
  <cp:revision>106</cp:revision>
  <cp:lastPrinted>1601-01-01T00:00:00Z</cp:lastPrinted>
  <dcterms:created xsi:type="dcterms:W3CDTF">2010-08-04T11:06:49Z</dcterms:created>
  <dcterms:modified xsi:type="dcterms:W3CDTF">2020-09-08T14:34:28Z</dcterms:modified>
</cp:coreProperties>
</file>