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423" r:id="rId2"/>
    <p:sldId id="378" r:id="rId3"/>
    <p:sldId id="371" r:id="rId4"/>
    <p:sldId id="431" r:id="rId5"/>
    <p:sldId id="432" r:id="rId6"/>
    <p:sldId id="433" r:id="rId7"/>
    <p:sldId id="434" r:id="rId8"/>
    <p:sldId id="435" r:id="rId9"/>
    <p:sldId id="436" r:id="rId10"/>
    <p:sldId id="439" r:id="rId11"/>
    <p:sldId id="440" r:id="rId12"/>
    <p:sldId id="438" r:id="rId13"/>
    <p:sldId id="424" r:id="rId14"/>
    <p:sldId id="407" r:id="rId15"/>
    <p:sldId id="403" r:id="rId16"/>
    <p:sldId id="393" r:id="rId17"/>
    <p:sldId id="422" r:id="rId18"/>
    <p:sldId id="42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36"/>
    <p:penClr>
      <a:srgbClr val="FF0000"/>
    </p:penClr>
  </p:showPr>
  <p:clrMru>
    <a:srgbClr val="FFFF00"/>
    <a:srgbClr val="EBE747"/>
    <a:srgbClr val="B2B2B2"/>
    <a:srgbClr val="FFFF66"/>
    <a:srgbClr val="3D8F95"/>
    <a:srgbClr val="2E9E93"/>
    <a:srgbClr val="3C8E94"/>
    <a:srgbClr val="00FFFF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1513" autoAdjust="0"/>
    <p:restoredTop sz="79096" autoAdjust="0"/>
  </p:normalViewPr>
  <p:slideViewPr>
    <p:cSldViewPr>
      <p:cViewPr varScale="1">
        <p:scale>
          <a:sx n="55" d="100"/>
          <a:sy n="55" d="100"/>
        </p:scale>
        <p:origin x="-946" y="-6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FEF1F82-25FD-4F88-A7EB-201EA0776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EF1F82-25FD-4F88-A7EB-201EA07763CC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491CE3-A79E-4D38-9E95-28F5A2914256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491CE3-A79E-4D38-9E95-28F5A2914256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491CE3-A79E-4D38-9E95-28F5A2914256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EF1F82-25FD-4F88-A7EB-201EA07763CC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3818EF-29E6-4824-8308-03ED4DD6C1AD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http://www.bbc.co.uk/russian/science/2010/08/100809_peat_bog_fire_spread.shtml</a:t>
            </a:r>
            <a:endParaRPr lang="ru-RU" dirty="0" smtClean="0"/>
          </a:p>
          <a:p>
            <a:r>
              <a:rPr lang="ru-RU" dirty="0" smtClean="0"/>
              <a:t>1. Торф формируется из перегноя - разлагающихся растений, животных и насекомых - в болотистых местах</a:t>
            </a:r>
          </a:p>
          <a:p>
            <a:r>
              <a:rPr lang="ru-RU" dirty="0" smtClean="0"/>
              <a:t>2. В результате засухи или рукотворного осушения торф может оказаться на поверхности и вступить в контакт с воздухом</a:t>
            </a:r>
          </a:p>
          <a:p>
            <a:r>
              <a:rPr lang="ru-RU" dirty="0" smtClean="0"/>
              <a:t>3. В таком случае торф может начать самопроизвольно тлеть - или вспыхнуть в результате лесного пожара. Благодаря притоку свежего воздуха, торф разгорается все сильнее.</a:t>
            </a:r>
          </a:p>
          <a:p>
            <a:r>
              <a:rPr lang="ru-RU" dirty="0" smtClean="0"/>
              <a:t>4. Тление медленно распространяется по торфянику, дым поднимается на поверхность, почва над торфяником проседает.</a:t>
            </a:r>
          </a:p>
          <a:p>
            <a:endParaRPr lang="ru-RU" dirty="0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6FAB8-4D8F-4C9E-87FD-8C577757895D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EF1F82-25FD-4F88-A7EB-201EA07763CC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EF1F82-25FD-4F88-A7EB-201EA07763CC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EF1F82-25FD-4F88-A7EB-201EA07763CC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01CBBC-407B-4B3E-BFEF-8FC81095C965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491CE3-A79E-4D38-9E95-28F5A2914256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491CE3-A79E-4D38-9E95-28F5A2914256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491CE3-A79E-4D38-9E95-28F5A2914256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491CE3-A79E-4D38-9E95-28F5A2914256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491CE3-A79E-4D38-9E95-28F5A2914256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491CE3-A79E-4D38-9E95-28F5A2914256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491CE3-A79E-4D38-9E95-28F5A2914256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D0C9C4-A863-4CA1-A5C7-170ACD9A2A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8874DB-28E9-41FD-A895-4DAD1E90C2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D528F-EA4D-46E5-B723-7D0FC1EC83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FB255-98B3-46AA-91BE-D756746FAA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48803-2E1E-4315-980B-6D103624BD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7149D-9B4B-4977-9EDD-3B15626369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C9F4F-1AC0-428F-8E01-3560D8E24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07DCD-54BE-4EDB-9833-B93A95C2D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9AD9F-9A30-4693-A4CA-4D36807C50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22D83-A852-433E-BE24-58592357C9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A1C79F-E987-4C45-A468-D24361F09E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36FA8-3EF8-4BC7-9D3B-11A8D37F6F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1A5A9B3-2F0F-4AF5-ACE1-A7D56310E2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0" y="2133600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u="sng" dirty="0" smtClean="0">
                <a:solidFill>
                  <a:srgbClr val="FFFF00"/>
                </a:solidFill>
              </a:rPr>
              <a:t>Тема:</a:t>
            </a:r>
          </a:p>
          <a:p>
            <a:pPr algn="ctr"/>
            <a:endParaRPr lang="ru-RU" sz="4000" dirty="0" smtClean="0"/>
          </a:p>
          <a:p>
            <a:pPr algn="ctr"/>
            <a:r>
              <a:rPr lang="ru-RU" sz="4000" dirty="0" smtClean="0"/>
              <a:t>Правила </a:t>
            </a:r>
            <a:r>
              <a:rPr lang="ru-RU" sz="4000" dirty="0" smtClean="0"/>
              <a:t>поведения при пожарах в лесу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 idx="4294967295"/>
          </p:nvPr>
        </p:nvSpPr>
        <p:spPr>
          <a:xfrm>
            <a:off x="381000" y="2286000"/>
            <a:ext cx="8229600" cy="990600"/>
          </a:xfrm>
          <a:noFill/>
        </p:spPr>
        <p:txBody>
          <a:bodyPr/>
          <a:lstStyle/>
          <a:p>
            <a: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b="1" dirty="0" smtClean="0"/>
              <a:t>8). Определите вид лесного пожара: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а) верховой;</a:t>
            </a:r>
            <a:br>
              <a:rPr lang="ru-RU" sz="4000" dirty="0" smtClean="0"/>
            </a:br>
            <a:r>
              <a:rPr lang="ru-RU" sz="4000" dirty="0" smtClean="0"/>
              <a:t>б) подземный;</a:t>
            </a:r>
            <a:br>
              <a:rPr lang="ru-RU" sz="4000" dirty="0" smtClean="0"/>
            </a:br>
            <a:r>
              <a:rPr lang="ru-RU" sz="4000" dirty="0" smtClean="0"/>
              <a:t>в) низовой.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5" name="Содержимое 16" descr="18721552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514600" y="3276600"/>
            <a:ext cx="3963600" cy="31632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Tm="33076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 idx="4294967295"/>
          </p:nvPr>
        </p:nvSpPr>
        <p:spPr>
          <a:xfrm>
            <a:off x="457200" y="2286000"/>
            <a:ext cx="8229600" cy="990600"/>
          </a:xfrm>
          <a:noFill/>
        </p:spPr>
        <p:txBody>
          <a:bodyPr/>
          <a:lstStyle/>
          <a:p>
            <a: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b="1" dirty="0" smtClean="0"/>
              <a:t>9). Определите вид лесного пожара: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а) верховой;</a:t>
            </a:r>
            <a:br>
              <a:rPr lang="ru-RU" sz="4000" dirty="0" smtClean="0"/>
            </a:br>
            <a:r>
              <a:rPr lang="ru-RU" sz="4000" dirty="0" smtClean="0"/>
              <a:t>б) низовой;</a:t>
            </a:r>
            <a:br>
              <a:rPr lang="ru-RU" sz="4000" dirty="0" smtClean="0"/>
            </a:br>
            <a:r>
              <a:rPr lang="ru-RU" sz="4000" dirty="0" smtClean="0"/>
              <a:t>в) подземный.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4" name="Picture 6" descr="19708"/>
          <p:cNvPicPr>
            <a:picLocks noChangeAspect="1" noChangeArrowheads="1"/>
          </p:cNvPicPr>
          <p:nvPr/>
        </p:nvPicPr>
        <p:blipFill>
          <a:blip r:embed="rId3"/>
          <a:srcRect l="1975" t="775" r="1235" b="5753"/>
          <a:stretch>
            <a:fillRect/>
          </a:stretch>
        </p:blipFill>
        <p:spPr bwMode="auto">
          <a:xfrm>
            <a:off x="2590800" y="3276600"/>
            <a:ext cx="3963600" cy="3200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Tm="33076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 idx="4294967295"/>
          </p:nvPr>
        </p:nvSpPr>
        <p:spPr>
          <a:xfrm>
            <a:off x="381000" y="2895600"/>
            <a:ext cx="8229600" cy="990600"/>
          </a:xfrm>
          <a:noFill/>
        </p:spPr>
        <p:txBody>
          <a:bodyPr/>
          <a:lstStyle/>
          <a:p>
            <a: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b="1" dirty="0" smtClean="0"/>
              <a:t>10). Что не является причиной лесных пожаров: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а) выжигание сухой травы;</a:t>
            </a:r>
            <a:br>
              <a:rPr lang="ru-RU" sz="4000" dirty="0" smtClean="0"/>
            </a:br>
            <a:r>
              <a:rPr lang="ru-RU" sz="4000" dirty="0" smtClean="0"/>
              <a:t>б) молния;</a:t>
            </a:r>
            <a:br>
              <a:rPr lang="ru-RU" sz="4000" dirty="0" smtClean="0"/>
            </a:br>
            <a:r>
              <a:rPr lang="ru-RU" sz="4000" dirty="0" smtClean="0"/>
              <a:t>в) брошенный окурок;</a:t>
            </a:r>
            <a:br>
              <a:rPr lang="ru-RU" sz="4000" dirty="0" smtClean="0"/>
            </a:br>
            <a:r>
              <a:rPr lang="ru-RU" sz="4000" dirty="0" smtClean="0"/>
              <a:t>г)  осколок стекла;</a:t>
            </a:r>
            <a:br>
              <a:rPr lang="ru-RU" sz="4000" dirty="0" smtClean="0"/>
            </a:br>
            <a:r>
              <a:rPr lang="ru-RU" sz="4000" dirty="0" err="1" smtClean="0"/>
              <a:t>д</a:t>
            </a:r>
            <a:r>
              <a:rPr lang="ru-RU" sz="4000" dirty="0" smtClean="0"/>
              <a:t>) оставленный туристами коробок со спичками;</a:t>
            </a:r>
            <a:br>
              <a:rPr lang="ru-RU" sz="4000" dirty="0" smtClean="0"/>
            </a:br>
            <a:r>
              <a:rPr lang="ru-RU" sz="4000" dirty="0" smtClean="0"/>
              <a:t>е) </a:t>
            </a:r>
            <a:r>
              <a:rPr lang="ru-RU" sz="4000" dirty="0" err="1" smtClean="0">
                <a:solidFill>
                  <a:schemeClr val="tx1"/>
                </a:solidFill>
              </a:rPr>
              <a:t>незатушенный</a:t>
            </a:r>
            <a:r>
              <a:rPr lang="ru-RU" sz="4000" dirty="0" smtClean="0"/>
              <a:t> костер.</a:t>
            </a:r>
            <a:br>
              <a:rPr lang="ru-RU" sz="4000" dirty="0" smtClean="0"/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/>
          </a:p>
        </p:txBody>
      </p:sp>
    </p:spTree>
  </p:cSld>
  <p:clrMapOvr>
    <a:masterClrMapping/>
  </p:clrMapOvr>
  <p:transition advTm="33076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9200" y="533400"/>
            <a:ext cx="23622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chemeClr val="bg1"/>
                </a:solidFill>
              </a:rPr>
              <a:t>Ответы:</a:t>
            </a: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marL="514350" indent="-514350" algn="ctr">
              <a:buFont typeface="+mj-lt"/>
              <a:buAutoNum type="arabicParenR"/>
            </a:pPr>
            <a:r>
              <a:rPr lang="ru-RU" sz="3200" b="1" dirty="0" smtClean="0">
                <a:solidFill>
                  <a:schemeClr val="bg1"/>
                </a:solidFill>
              </a:rPr>
              <a:t> В</a:t>
            </a:r>
          </a:p>
          <a:p>
            <a:pPr marL="514350" indent="-514350" algn="ctr">
              <a:buFont typeface="+mj-lt"/>
              <a:buAutoNum type="arabicParenR"/>
            </a:pPr>
            <a:r>
              <a:rPr lang="ru-RU" sz="3200" b="1" dirty="0" smtClean="0">
                <a:solidFill>
                  <a:schemeClr val="bg1"/>
                </a:solidFill>
              </a:rPr>
              <a:t> Б</a:t>
            </a:r>
          </a:p>
          <a:p>
            <a:pPr marL="514350" indent="-514350" algn="ctr">
              <a:buFont typeface="+mj-lt"/>
              <a:buAutoNum type="arabicParenR"/>
            </a:pPr>
            <a:r>
              <a:rPr lang="ru-RU" sz="3200" b="1" dirty="0" smtClean="0">
                <a:solidFill>
                  <a:schemeClr val="bg1"/>
                </a:solidFill>
              </a:rPr>
              <a:t> Б</a:t>
            </a:r>
          </a:p>
          <a:p>
            <a:pPr marL="514350" indent="-514350" algn="ctr">
              <a:buFont typeface="+mj-lt"/>
              <a:buAutoNum type="arabicParenR"/>
            </a:pPr>
            <a:r>
              <a:rPr lang="ru-RU" sz="3200" b="1" dirty="0" smtClean="0">
                <a:solidFill>
                  <a:schemeClr val="bg1"/>
                </a:solidFill>
              </a:rPr>
              <a:t> А</a:t>
            </a:r>
          </a:p>
          <a:p>
            <a:pPr marL="514350" indent="-514350" algn="ctr">
              <a:buFont typeface="+mj-lt"/>
              <a:buAutoNum type="arabicParenR"/>
            </a:pPr>
            <a:r>
              <a:rPr lang="ru-RU" sz="3200" b="1" dirty="0" smtClean="0">
                <a:solidFill>
                  <a:schemeClr val="bg1"/>
                </a:solidFill>
              </a:rPr>
              <a:t> В</a:t>
            </a:r>
          </a:p>
          <a:p>
            <a:pPr marL="514350" indent="-514350" algn="ctr">
              <a:buFont typeface="+mj-lt"/>
              <a:buAutoNum type="arabicParenR"/>
            </a:pPr>
            <a:r>
              <a:rPr lang="ru-RU" sz="3200" b="1" dirty="0" smtClean="0">
                <a:solidFill>
                  <a:schemeClr val="bg1"/>
                </a:solidFill>
              </a:rPr>
              <a:t> Б</a:t>
            </a:r>
          </a:p>
          <a:p>
            <a:pPr marL="514350" indent="-514350" algn="ctr">
              <a:buFont typeface="+mj-lt"/>
              <a:buAutoNum type="arabicParenR"/>
            </a:pPr>
            <a:r>
              <a:rPr lang="ru-RU" sz="3200" b="1" dirty="0" smtClean="0">
                <a:solidFill>
                  <a:schemeClr val="bg1"/>
                </a:solidFill>
              </a:rPr>
              <a:t> В</a:t>
            </a:r>
          </a:p>
          <a:p>
            <a:pPr marL="514350" indent="-514350" algn="ctr">
              <a:buFont typeface="+mj-lt"/>
              <a:buAutoNum type="arabicParenR"/>
            </a:pPr>
            <a:r>
              <a:rPr lang="ru-RU" sz="3200" b="1" dirty="0" smtClean="0">
                <a:solidFill>
                  <a:schemeClr val="bg1"/>
                </a:solidFill>
              </a:rPr>
              <a:t> Б</a:t>
            </a:r>
          </a:p>
          <a:p>
            <a:pPr marL="514350" indent="-514350" algn="ctr">
              <a:buFont typeface="+mj-lt"/>
              <a:buAutoNum type="arabicParenR"/>
            </a:pPr>
            <a:r>
              <a:rPr lang="ru-RU" sz="3200" b="1" dirty="0" smtClean="0">
                <a:solidFill>
                  <a:schemeClr val="bg1"/>
                </a:solidFill>
              </a:rPr>
              <a:t> А</a:t>
            </a:r>
          </a:p>
          <a:p>
            <a:pPr marL="514350" indent="-514350" algn="ctr">
              <a:buFont typeface="+mj-lt"/>
              <a:buAutoNum type="arabicParenR"/>
            </a:pPr>
            <a:r>
              <a:rPr lang="ru-RU" sz="3200" b="1" dirty="0" smtClean="0">
                <a:solidFill>
                  <a:schemeClr val="bg1"/>
                </a:solidFill>
              </a:rPr>
              <a:t> Д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57600" y="533400"/>
            <a:ext cx="4953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u="sng" dirty="0" smtClean="0">
                <a:solidFill>
                  <a:schemeClr val="bg1"/>
                </a:solidFill>
              </a:rPr>
              <a:t>Критерии оценивания:</a:t>
            </a:r>
          </a:p>
          <a:p>
            <a:endParaRPr lang="ru-RU" sz="3200" b="1" u="sng" dirty="0" smtClean="0">
              <a:solidFill>
                <a:schemeClr val="bg1"/>
              </a:solidFill>
            </a:endParaRPr>
          </a:p>
          <a:p>
            <a:r>
              <a:rPr lang="ru-RU" sz="3200" dirty="0" smtClean="0">
                <a:solidFill>
                  <a:schemeClr val="bg1"/>
                </a:solidFill>
              </a:rPr>
              <a:t>Без ошибок – «5»</a:t>
            </a: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r>
              <a:rPr lang="ru-RU" sz="3200" dirty="0" smtClean="0">
                <a:solidFill>
                  <a:schemeClr val="bg1"/>
                </a:solidFill>
              </a:rPr>
              <a:t>1-2 ошибки – «4»</a:t>
            </a: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r>
              <a:rPr lang="ru-RU" sz="3200" dirty="0" smtClean="0">
                <a:solidFill>
                  <a:schemeClr val="bg1"/>
                </a:solidFill>
              </a:rPr>
              <a:t>3-4 ошибки – «3»</a:t>
            </a: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r>
              <a:rPr lang="ru-RU" sz="3200" dirty="0" smtClean="0">
                <a:solidFill>
                  <a:schemeClr val="bg1"/>
                </a:solidFill>
              </a:rPr>
              <a:t>Более 4 ошибок – «2»</a:t>
            </a: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6934200" y="5486400"/>
            <a:ext cx="990600" cy="762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609600"/>
            <a:ext cx="7467600" cy="72635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u="sng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Задачи урока:</a:t>
            </a:r>
          </a:p>
          <a:p>
            <a:pPr algn="ctr">
              <a:defRPr/>
            </a:pPr>
            <a:endParaRPr lang="ru-RU" sz="2800" b="1" u="sng" dirty="0" smtClean="0">
              <a:ln w="18000">
                <a:solidFill>
                  <a:srgbClr val="FFFF00"/>
                </a:solidFill>
                <a:prstDash val="solid"/>
                <a:miter lim="800000"/>
              </a:ln>
              <a:solidFill>
                <a:srgbClr val="FFFF6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4400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познакомиться с последствиями лесных пожаров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4400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изучить меры по предупреждению лесных пожаров</a:t>
            </a:r>
            <a:endParaRPr lang="ru-RU" sz="4000" dirty="0" smtClean="0">
              <a:ln w="18000">
                <a:solidFill>
                  <a:srgbClr val="FFFF00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6000" b="1" u="sng" dirty="0" smtClean="0">
              <a:ln w="18000">
                <a:solidFill>
                  <a:srgbClr val="FFFF00"/>
                </a:solidFill>
                <a:prstDash val="solid"/>
                <a:miter lim="800000"/>
              </a:ln>
              <a:solidFill>
                <a:srgbClr val="FFFF6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just">
              <a:defRPr/>
            </a:pPr>
            <a:endParaRPr lang="ru-RU" sz="5400" b="1" u="sng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1143000"/>
          </a:xfrm>
        </p:spPr>
        <p:txBody>
          <a:bodyPr/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800" b="1" u="sng" dirty="0" smtClean="0">
                <a:solidFill>
                  <a:srgbClr val="FFFF00"/>
                </a:solidFill>
              </a:rPr>
              <a:t>ПРОБЛЕМА</a:t>
            </a:r>
            <a:r>
              <a:rPr lang="ru-RU" sz="4000" b="1" u="sng" dirty="0" smtClean="0">
                <a:solidFill>
                  <a:srgbClr val="FFFF00"/>
                </a:solidFill>
              </a:rPr>
              <a:t/>
            </a:r>
            <a:br>
              <a:rPr lang="ru-RU" sz="4000" b="1" u="sng" dirty="0" smtClean="0">
                <a:solidFill>
                  <a:srgbClr val="FFFF00"/>
                </a:solidFill>
              </a:rPr>
            </a:br>
            <a:r>
              <a:rPr lang="ru-RU" sz="4000" b="1" u="sng" dirty="0" smtClean="0">
                <a:solidFill>
                  <a:srgbClr val="FFFF00"/>
                </a:solidFill>
              </a:rPr>
              <a:t/>
            </a:r>
            <a:br>
              <a:rPr lang="ru-RU" sz="4000" b="1" u="sng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Что мы можем сделать, чтобы уменьшить количество лесных пожаров?</a:t>
            </a:r>
            <a:r>
              <a:rPr lang="ru-RU" b="1" u="sng" dirty="0" smtClean="0"/>
              <a:t/>
            </a:r>
            <a:br>
              <a:rPr lang="ru-RU" b="1" u="sng" dirty="0" smtClean="0"/>
            </a:br>
            <a:endParaRPr lang="ru-RU" u="sng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57200" y="762000"/>
            <a:ext cx="83058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В пожароопасный сезон в лесу запрещено: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 бросать в сухую траву горящие спички, окурки;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 разводить костры;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 выжигать траву под деревьями, на лесных полянах, стерню на полях рядом с лесом;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 оставлять в лесу бутылки и осколки стекла;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 оставлять пропитанный бензином или маслом обтирочный материал;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 заправлять топливные баки работающих автомобилей, тракторов. </a:t>
            </a:r>
          </a:p>
          <a:p>
            <a:pPr algn="just">
              <a:buFont typeface="Arial" pitchFamily="34" charset="0"/>
              <a:buChar char="•"/>
            </a:pPr>
            <a:endParaRPr lang="ru-RU" sz="3600" b="1" dirty="0" smtClean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EBE747"/>
                </a:solidFill>
              </a:rPr>
              <a:t>Рефлексивный экран</a:t>
            </a:r>
            <a:endParaRPr lang="ru-RU" dirty="0">
              <a:solidFill>
                <a:srgbClr val="EBE747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14400" y="914400"/>
            <a:ext cx="7162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Сегодня я узнал(а)…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Было интересно…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Было трудно…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Я выполнял(а) задания…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Я понял(а), что…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Теперь я могу…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Я почувствовал(а), что…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Я приобрел(а)…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Я научился(ась)…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У меня получилось …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Я смог(</a:t>
            </a:r>
            <a:r>
              <a:rPr lang="ru-RU" sz="2400" dirty="0" err="1" smtClean="0">
                <a:solidFill>
                  <a:schemeClr val="bg1"/>
                </a:solidFill>
              </a:rPr>
              <a:t>ла</a:t>
            </a:r>
            <a:r>
              <a:rPr lang="ru-RU" sz="2400" dirty="0" smtClean="0">
                <a:solidFill>
                  <a:schemeClr val="bg1"/>
                </a:solidFill>
              </a:rPr>
              <a:t>)…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Я попробую…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Меня удивило…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Урок дал мне для жизни…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Мне захотелось…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6" descr="verhovo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533400"/>
            <a:ext cx="3960812" cy="58488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4577" name="Picture 1" descr="G:\1.jpg"/>
          <p:cNvPicPr>
            <a:picLocks noChangeAspect="1" noChangeArrowheads="1"/>
          </p:cNvPicPr>
          <p:nvPr/>
        </p:nvPicPr>
        <p:blipFill>
          <a:blip r:embed="rId4"/>
          <a:srcRect l="1923" t="1382" r="1923" b="4627"/>
          <a:stretch>
            <a:fillRect/>
          </a:stretch>
        </p:blipFill>
        <p:spPr bwMode="auto">
          <a:xfrm>
            <a:off x="4648200" y="533400"/>
            <a:ext cx="3810000" cy="586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685800" y="1676400"/>
            <a:ext cx="7772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>
                  <a:solidFill>
                    <a:schemeClr val="accent4"/>
                  </a:solidFill>
                </a:ln>
                <a:solidFill>
                  <a:srgbClr val="FFFF00"/>
                </a:solidFill>
              </a:rPr>
              <a:t>Наш долг – уберечь живой и прекрасный мир от смертельного огня!</a:t>
            </a:r>
            <a:endParaRPr lang="ru-RU" sz="6000" b="1" dirty="0">
              <a:ln>
                <a:solidFill>
                  <a:schemeClr val="accent4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8"/>
          <p:cNvSpPr>
            <a:spLocks noChangeArrowheads="1"/>
          </p:cNvSpPr>
          <p:nvPr/>
        </p:nvSpPr>
        <p:spPr bwMode="auto">
          <a:xfrm>
            <a:off x="1447800" y="533400"/>
            <a:ext cx="6324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«Лестница знаний»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1828800"/>
            <a:ext cx="3124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ПРИЧИНЫ ЛЕСНЫХ ПОЖАРОВ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52600" y="2590800"/>
            <a:ext cx="41148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ВИДЫ ЛЕСНЫХ ПОЖАРОВ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95400" y="3352800"/>
            <a:ext cx="5105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ПОСЛЕДСТВИЯ ЛЕСНЫХ ПОЖАРОВ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62000" y="4114800"/>
            <a:ext cx="6172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ПРЕДУПРЕЖДЕНИЕ ЛЕСНЫХ ПОЖАРОВ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1000" y="4876800"/>
            <a:ext cx="6934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ПРАВИЛА БЕЗОПАСНОГО ПОВЕДЕНИЯ ВО ВРЕМЯ ЛЕСНЫХ ПОЖАРОВ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равая фигурная скобка 11"/>
          <p:cNvSpPr/>
          <p:nvPr/>
        </p:nvSpPr>
        <p:spPr>
          <a:xfrm>
            <a:off x="5867400" y="1752600"/>
            <a:ext cx="533400" cy="1600200"/>
          </a:xfrm>
          <a:prstGeom prst="rightBrace">
            <a:avLst>
              <a:gd name="adj1" fmla="val 2555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авая фигурная скобка 12"/>
          <p:cNvSpPr/>
          <p:nvPr/>
        </p:nvSpPr>
        <p:spPr>
          <a:xfrm>
            <a:off x="6934200" y="3276600"/>
            <a:ext cx="533400" cy="1600200"/>
          </a:xfrm>
          <a:prstGeom prst="rightBrace">
            <a:avLst>
              <a:gd name="adj1" fmla="val 2555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авая фигурная скобка 13"/>
          <p:cNvSpPr/>
          <p:nvPr/>
        </p:nvSpPr>
        <p:spPr>
          <a:xfrm>
            <a:off x="7315200" y="4876800"/>
            <a:ext cx="457200" cy="838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6400800" y="2286000"/>
            <a:ext cx="1343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1-й урок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7467600" y="3810000"/>
            <a:ext cx="1343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2-й урок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7800619" y="5029200"/>
            <a:ext cx="1343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3-й урок</a:t>
            </a:r>
            <a:endParaRPr lang="ru-RU" sz="2400" dirty="0"/>
          </a:p>
        </p:txBody>
      </p:sp>
      <p:sp>
        <p:nvSpPr>
          <p:cNvPr id="18" name="Стрелка вправо 17">
            <a:hlinkClick r:id="rId3" action="ppaction://hlinksldjump"/>
          </p:cNvPr>
          <p:cNvSpPr/>
          <p:nvPr/>
        </p:nvSpPr>
        <p:spPr>
          <a:xfrm>
            <a:off x="7391400" y="5715000"/>
            <a:ext cx="914400" cy="838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 idx="4294967295"/>
          </p:nvPr>
        </p:nvSpPr>
        <p:spPr>
          <a:xfrm>
            <a:off x="381000" y="2819400"/>
            <a:ext cx="8229600" cy="990600"/>
          </a:xfrm>
          <a:noFill/>
        </p:spPr>
        <p:txBody>
          <a:bodyPr/>
          <a:lstStyle/>
          <a:p>
            <a: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b="1" dirty="0" smtClean="0"/>
              <a:t>1). Неконтролируемое горение растительности, стихийно распространяющееся по лесной территории, это:</a:t>
            </a:r>
            <a:br>
              <a:rPr lang="ru-RU" sz="4000" b="1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а)   стихийный пожар;</a:t>
            </a:r>
            <a:br>
              <a:rPr lang="ru-RU" sz="4000" dirty="0" smtClean="0"/>
            </a:br>
            <a:r>
              <a:rPr lang="ru-RU" sz="4000" dirty="0" smtClean="0"/>
              <a:t>б)   природный пожар;</a:t>
            </a:r>
            <a:br>
              <a:rPr lang="ru-RU" sz="4000" dirty="0" smtClean="0"/>
            </a:br>
            <a:r>
              <a:rPr lang="ru-RU" sz="4000" dirty="0" smtClean="0"/>
              <a:t>в)   лесной пожар.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/>
          </a:p>
        </p:txBody>
      </p:sp>
    </p:spTree>
  </p:cSld>
  <p:clrMapOvr>
    <a:masterClrMapping/>
  </p:clrMapOvr>
  <p:transition advTm="33076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 idx="4294967295"/>
          </p:nvPr>
        </p:nvSpPr>
        <p:spPr>
          <a:xfrm>
            <a:off x="381000" y="2971800"/>
            <a:ext cx="8229600" cy="990600"/>
          </a:xfrm>
          <a:noFill/>
        </p:spPr>
        <p:txBody>
          <a:bodyPr/>
          <a:lstStyle/>
          <a:p>
            <a: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b="1" dirty="0" smtClean="0"/>
              <a:t>2). Как называется наука о лесных пожарах:</a:t>
            </a:r>
            <a:br>
              <a:rPr lang="ru-RU" sz="4000" b="1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а) экология; </a:t>
            </a:r>
            <a:br>
              <a:rPr lang="ru-RU" sz="4000" dirty="0" smtClean="0"/>
            </a:br>
            <a:r>
              <a:rPr lang="ru-RU" sz="4000" dirty="0" smtClean="0"/>
              <a:t>б) </a:t>
            </a:r>
            <a:r>
              <a:rPr lang="ru-RU" sz="4000" dirty="0" err="1" smtClean="0"/>
              <a:t>пирология</a:t>
            </a:r>
            <a:r>
              <a:rPr lang="ru-RU" sz="4000" dirty="0" smtClean="0"/>
              <a:t>; </a:t>
            </a:r>
            <a:br>
              <a:rPr lang="ru-RU" sz="4000" dirty="0" smtClean="0"/>
            </a:br>
            <a:r>
              <a:rPr lang="ru-RU" sz="4000" dirty="0" smtClean="0"/>
              <a:t>в) геология;</a:t>
            </a:r>
            <a:br>
              <a:rPr lang="ru-RU" sz="4000" dirty="0" smtClean="0"/>
            </a:br>
            <a:r>
              <a:rPr lang="ru-RU" sz="4000" dirty="0" smtClean="0"/>
              <a:t>г) биология.</a:t>
            </a:r>
            <a:br>
              <a:rPr lang="ru-RU" sz="40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/>
          </a:p>
        </p:txBody>
      </p:sp>
    </p:spTree>
  </p:cSld>
  <p:clrMapOvr>
    <a:masterClrMapping/>
  </p:clrMapOvr>
  <p:transition advTm="33076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 idx="4294967295"/>
          </p:nvPr>
        </p:nvSpPr>
        <p:spPr>
          <a:xfrm>
            <a:off x="381000" y="2819400"/>
            <a:ext cx="8229600" cy="990600"/>
          </a:xfrm>
          <a:noFill/>
        </p:spPr>
        <p:txBody>
          <a:bodyPr/>
          <a:lstStyle/>
          <a:p>
            <a: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b="1" dirty="0" smtClean="0"/>
              <a:t>3). По характеру распространения лесные пожары разделяют на:</a:t>
            </a:r>
            <a:br>
              <a:rPr lang="ru-RU" sz="4000" b="1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а) низовые;</a:t>
            </a:r>
            <a:br>
              <a:rPr lang="ru-RU" sz="4000" dirty="0" smtClean="0"/>
            </a:br>
            <a:r>
              <a:rPr lang="ru-RU" sz="4000" dirty="0" smtClean="0"/>
              <a:t>б) наземные;</a:t>
            </a:r>
            <a:br>
              <a:rPr lang="ru-RU" sz="4000" dirty="0" smtClean="0"/>
            </a:br>
            <a:r>
              <a:rPr lang="ru-RU" sz="4000" dirty="0" smtClean="0"/>
              <a:t>в)  верховые;</a:t>
            </a:r>
            <a:br>
              <a:rPr lang="ru-RU" sz="4000" dirty="0" smtClean="0"/>
            </a:br>
            <a:r>
              <a:rPr lang="ru-RU" sz="4000" dirty="0" smtClean="0"/>
              <a:t>г) подземные.</a:t>
            </a:r>
            <a:r>
              <a:rPr lang="ru-RU" sz="4000" b="1" dirty="0" smtClean="0"/>
              <a:t> </a:t>
            </a:r>
            <a:br>
              <a:rPr lang="ru-RU" sz="4000" b="1" dirty="0" smtClean="0"/>
            </a:br>
            <a:r>
              <a:rPr lang="ru-RU" sz="4000" b="1" dirty="0" smtClean="0"/>
              <a:t>Найдите допущенную ошибку.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/>
          </a:p>
        </p:txBody>
      </p:sp>
    </p:spTree>
  </p:cSld>
  <p:clrMapOvr>
    <a:masterClrMapping/>
  </p:clrMapOvr>
  <p:transition advTm="33076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 idx="4294967295"/>
          </p:nvPr>
        </p:nvSpPr>
        <p:spPr>
          <a:xfrm>
            <a:off x="381000" y="3200400"/>
            <a:ext cx="8229600" cy="990600"/>
          </a:xfrm>
          <a:noFill/>
        </p:spPr>
        <p:txBody>
          <a:bodyPr/>
          <a:lstStyle/>
          <a:p>
            <a: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b="1" dirty="0" smtClean="0"/>
              <a:t>4). При каком пожаре горят лесная подстилка, трава, кусты:</a:t>
            </a:r>
            <a:br>
              <a:rPr lang="ru-RU" sz="4000" b="1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а) при низовом; </a:t>
            </a:r>
            <a:br>
              <a:rPr lang="ru-RU" sz="4000" dirty="0" smtClean="0"/>
            </a:br>
            <a:r>
              <a:rPr lang="ru-RU" sz="4000" dirty="0" smtClean="0"/>
              <a:t>б) при верховом; </a:t>
            </a:r>
            <a:br>
              <a:rPr lang="ru-RU" sz="4000" dirty="0" smtClean="0"/>
            </a:br>
            <a:r>
              <a:rPr lang="ru-RU" sz="4000" dirty="0" smtClean="0"/>
              <a:t>в) при подземном;</a:t>
            </a:r>
            <a:br>
              <a:rPr lang="ru-RU" sz="4000" dirty="0" smtClean="0"/>
            </a:br>
            <a:r>
              <a:rPr lang="ru-RU" sz="4000" dirty="0" smtClean="0"/>
              <a:t>г) при наземном. </a:t>
            </a:r>
            <a:br>
              <a:rPr lang="ru-RU" sz="40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/>
          </a:p>
        </p:txBody>
      </p:sp>
    </p:spTree>
  </p:cSld>
  <p:clrMapOvr>
    <a:masterClrMapping/>
  </p:clrMapOvr>
  <p:transition advTm="33076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 idx="4294967295"/>
          </p:nvPr>
        </p:nvSpPr>
        <p:spPr>
          <a:xfrm>
            <a:off x="381000" y="3429000"/>
            <a:ext cx="8229600" cy="990600"/>
          </a:xfrm>
          <a:noFill/>
        </p:spPr>
        <p:txBody>
          <a:bodyPr/>
          <a:lstStyle/>
          <a:p>
            <a: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b="1" dirty="0" smtClean="0"/>
              <a:t>5). При каком пожаре горят кроны деревьев:</a:t>
            </a:r>
            <a:br>
              <a:rPr lang="ru-RU" sz="4000" b="1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а) при низовом; </a:t>
            </a:r>
            <a:br>
              <a:rPr lang="ru-RU" sz="4000" dirty="0" smtClean="0"/>
            </a:br>
            <a:r>
              <a:rPr lang="ru-RU" sz="4000" dirty="0" smtClean="0"/>
              <a:t>б) при подземном;</a:t>
            </a:r>
            <a:br>
              <a:rPr lang="ru-RU" sz="4000" dirty="0" smtClean="0"/>
            </a:br>
            <a:r>
              <a:rPr lang="ru-RU" sz="4000" dirty="0" smtClean="0"/>
              <a:t>в) при верховом;</a:t>
            </a:r>
            <a:br>
              <a:rPr lang="ru-RU" sz="4000" dirty="0" smtClean="0"/>
            </a:br>
            <a:r>
              <a:rPr lang="ru-RU" sz="4000" dirty="0" smtClean="0"/>
              <a:t>г) при наземном.</a:t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/>
          </a:p>
        </p:txBody>
      </p:sp>
    </p:spTree>
  </p:cSld>
  <p:clrMapOvr>
    <a:masterClrMapping/>
  </p:clrMapOvr>
  <p:transition advTm="33076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 idx="4294967295"/>
          </p:nvPr>
        </p:nvSpPr>
        <p:spPr>
          <a:xfrm>
            <a:off x="381000" y="3276600"/>
            <a:ext cx="8229600" cy="990600"/>
          </a:xfrm>
          <a:noFill/>
        </p:spPr>
        <p:txBody>
          <a:bodyPr/>
          <a:lstStyle/>
          <a:p>
            <a: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b="1" dirty="0" smtClean="0"/>
              <a:t>6). При каком пожаре горит торф, залегающий под лесными массивами:</a:t>
            </a:r>
            <a:br>
              <a:rPr lang="ru-RU" sz="4000" b="1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а) при верховом; </a:t>
            </a:r>
            <a:br>
              <a:rPr lang="ru-RU" sz="4000" dirty="0" smtClean="0"/>
            </a:br>
            <a:r>
              <a:rPr lang="ru-RU" sz="4000" dirty="0" smtClean="0"/>
              <a:t>б) при подземном; </a:t>
            </a:r>
            <a:br>
              <a:rPr lang="ru-RU" sz="4000" dirty="0" smtClean="0"/>
            </a:br>
            <a:r>
              <a:rPr lang="ru-RU" sz="4000" dirty="0" smtClean="0"/>
              <a:t>в) при низовом;</a:t>
            </a:r>
            <a:br>
              <a:rPr lang="ru-RU" sz="4000" dirty="0" smtClean="0"/>
            </a:br>
            <a:r>
              <a:rPr lang="ru-RU" sz="4000" dirty="0" smtClean="0"/>
              <a:t>г) при наземном. </a:t>
            </a:r>
            <a:br>
              <a:rPr lang="ru-RU" sz="40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/>
          </a:p>
        </p:txBody>
      </p:sp>
    </p:spTree>
  </p:cSld>
  <p:clrMapOvr>
    <a:masterClrMapping/>
  </p:clrMapOvr>
  <p:transition advTm="33076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 idx="4294967295"/>
          </p:nvPr>
        </p:nvSpPr>
        <p:spPr>
          <a:xfrm>
            <a:off x="304800" y="1981200"/>
            <a:ext cx="8229600" cy="990600"/>
          </a:xfrm>
          <a:noFill/>
        </p:spPr>
        <p:txBody>
          <a:bodyPr/>
          <a:lstStyle/>
          <a:p>
            <a: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4000" b="1" dirty="0" smtClean="0"/>
              <a:t>7). Определите вид лесного пожара: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а) подземный;</a:t>
            </a:r>
            <a:br>
              <a:rPr lang="ru-RU" sz="4000" dirty="0" smtClean="0"/>
            </a:br>
            <a:r>
              <a:rPr lang="ru-RU" sz="4000" dirty="0" smtClean="0"/>
              <a:t>б) верховой;</a:t>
            </a:r>
            <a:br>
              <a:rPr lang="ru-RU" sz="4000" dirty="0" smtClean="0"/>
            </a:br>
            <a:r>
              <a:rPr lang="ru-RU" sz="4000" dirty="0" smtClean="0"/>
              <a:t>в) низовой.</a:t>
            </a:r>
            <a:br>
              <a:rPr lang="ru-RU" sz="40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3" name="Picture 4" descr="V%20-%20Lesa%20goryat0343!"/>
          <p:cNvPicPr>
            <a:picLocks noChangeAspect="1" noChangeArrowheads="1"/>
          </p:cNvPicPr>
          <p:nvPr/>
        </p:nvPicPr>
        <p:blipFill>
          <a:blip r:embed="rId3"/>
          <a:srcRect l="1961" t="2436" r="1961" b="2574"/>
          <a:stretch>
            <a:fillRect/>
          </a:stretch>
        </p:blipFill>
        <p:spPr bwMode="auto">
          <a:xfrm>
            <a:off x="2438400" y="3276600"/>
            <a:ext cx="3962400" cy="31537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advTm="33076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4839</TotalTime>
  <Words>342</Words>
  <Application>Microsoft Office PowerPoint</Application>
  <PresentationFormat>Экран (4:3)</PresentationFormat>
  <Paragraphs>95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Слайд 1</vt:lpstr>
      <vt:lpstr>Слайд 2</vt:lpstr>
      <vt:lpstr> 1). Неконтролируемое горение растительности, стихийно распространяющееся по лесной территории, это:  а)   стихийный пожар; б)   природный пожар; в)   лесной пожар.  </vt:lpstr>
      <vt:lpstr> 2). Как называется наука о лесных пожарах:  а) экология;  б) пирология;  в) геология; г) биология.   </vt:lpstr>
      <vt:lpstr>    3). По характеру распространения лесные пожары разделяют на:  а) низовые; б) наземные; в)  верховые; г) подземные.  Найдите допущенную ошибку.    </vt:lpstr>
      <vt:lpstr> 4). При каком пожаре горят лесная подстилка, трава, кусты:  а) при низовом;  б) при верховом;  в) при подземном; г) при наземном.    </vt:lpstr>
      <vt:lpstr> 5). При каком пожаре горят кроны деревьев:  а) при низовом;  б) при подземном; в) при верховом; г) при наземном.     </vt:lpstr>
      <vt:lpstr> 6). При каком пожаре горит торф, залегающий под лесными массивами:  а) при верховом;  б) при подземном;  в) при низовом; г) при наземном.    </vt:lpstr>
      <vt:lpstr> 7). Определите вид лесного пожара: а) подземный; б) верховой; в) низовой.   </vt:lpstr>
      <vt:lpstr> 8). Определите вид лесного пожара: а) верховой; б) подземный; в) низовой.    </vt:lpstr>
      <vt:lpstr> 9). Определите вид лесного пожара: а) верховой; б) низовой; в) подземный.    </vt:lpstr>
      <vt:lpstr> 10). Что не является причиной лесных пожаров: а) выжигание сухой травы; б) молния; в) брошенный окурок; г)  осколок стекла; д) оставленный туристами коробок со спичками; е) незатушенный костер.  </vt:lpstr>
      <vt:lpstr>Слайд 13</vt:lpstr>
      <vt:lpstr>Слайд 14</vt:lpstr>
      <vt:lpstr> ПРОБЛЕМА  Что мы можем сделать, чтобы уменьшить количество лесных пожаров? </vt:lpstr>
      <vt:lpstr>Слайд 16</vt:lpstr>
      <vt:lpstr>Рефлексивный экран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Елена</cp:lastModifiedBy>
  <cp:revision>398</cp:revision>
  <cp:lastPrinted>1601-01-01T00:00:00Z</cp:lastPrinted>
  <dcterms:created xsi:type="dcterms:W3CDTF">1601-01-01T00:00:00Z</dcterms:created>
  <dcterms:modified xsi:type="dcterms:W3CDTF">2020-09-07T22:28:37Z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