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6" r:id="rId3"/>
    <p:sldId id="270" r:id="rId4"/>
    <p:sldId id="266" r:id="rId5"/>
    <p:sldId id="267" r:id="rId6"/>
    <p:sldId id="268" r:id="rId7"/>
    <p:sldId id="269" r:id="rId8"/>
    <p:sldId id="273" r:id="rId9"/>
    <p:sldId id="274" r:id="rId10"/>
    <p:sldId id="275" r:id="rId11"/>
    <p:sldId id="276" r:id="rId12"/>
    <p:sldId id="271"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an" initials="r" lastIdx="2" clrIdx="0">
    <p:extLst>
      <p:ext uri="{19B8F6BF-5375-455C-9EA6-DF929625EA0E}">
        <p15:presenceInfo xmlns:p15="http://schemas.microsoft.com/office/powerpoint/2012/main" userId="664d2fa9369202c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55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49512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547850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97171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DBD9794-A4CC-42D0-9A65-24C6B9EF4076}"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69353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DBD9794-A4CC-42D0-9A65-24C6B9EF4076}" type="datetimeFigureOut">
              <a:rPr lang="en-US" smtClean="0"/>
              <a:t>4/14/2020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4269969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DBD9794-A4CC-42D0-9A65-24C6B9EF4076}"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334141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DBD9794-A4CC-42D0-9A65-24C6B9EF4076}" type="datetimeFigureOut">
              <a:rPr lang="en-US" smtClean="0"/>
              <a:t>4/14/2020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3665693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DBD9794-A4CC-42D0-9A65-24C6B9EF4076}" type="datetimeFigureOut">
              <a:rPr lang="en-US" smtClean="0"/>
              <a:t>4/14/2020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751994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BD9794-A4CC-42D0-9A65-24C6B9EF4076}" type="datetimeFigureOut">
              <a:rPr lang="en-US" smtClean="0"/>
              <a:t>4/14/2020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1529412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4141330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DBD9794-A4CC-42D0-9A65-24C6B9EF4076}" type="datetimeFigureOut">
              <a:rPr lang="en-US" smtClean="0"/>
              <a:t>4/14/2020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E8DF1E-33BB-4377-9A26-35481BA06C7C}" type="slidenum">
              <a:rPr lang="en-US" smtClean="0"/>
              <a:t>‹#›</a:t>
            </a:fld>
            <a:endParaRPr lang="en-US"/>
          </a:p>
        </p:txBody>
      </p:sp>
    </p:spTree>
    <p:extLst>
      <p:ext uri="{BB962C8B-B14F-4D97-AF65-F5344CB8AC3E}">
        <p14:creationId xmlns:p14="http://schemas.microsoft.com/office/powerpoint/2010/main" val="2493198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BD9794-A4CC-42D0-9A65-24C6B9EF4076}" type="datetimeFigureOut">
              <a:rPr lang="en-US" smtClean="0"/>
              <a:t>4/14/2020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8DF1E-33BB-4377-9A26-35481BA06C7C}" type="slidenum">
              <a:rPr lang="en-US" smtClean="0"/>
              <a:t>‹#›</a:t>
            </a:fld>
            <a:endParaRPr lang="en-US"/>
          </a:p>
        </p:txBody>
      </p:sp>
      <p:pic>
        <p:nvPicPr>
          <p:cNvPr id="7" name="Рисунок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833635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jp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2" Type="http://schemas.openxmlformats.org/officeDocument/2006/relationships/hyperlink" Target="https://forms.gle/A2UR7zvwE263W7Wq7"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3.jpeg"/><Relationship Id="rId7" Type="http://schemas.openxmlformats.org/officeDocument/2006/relationships/image" Target="../media/image5.jpg"/><Relationship Id="rId12" Type="http://schemas.openxmlformats.org/officeDocument/2006/relationships/slide" Target="slide8.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4.xml"/><Relationship Id="rId11" Type="http://schemas.openxmlformats.org/officeDocument/2006/relationships/image" Target="../media/image7.jpg"/><Relationship Id="rId5" Type="http://schemas.openxmlformats.org/officeDocument/2006/relationships/image" Target="../media/image4.jpg"/><Relationship Id="rId10" Type="http://schemas.openxmlformats.org/officeDocument/2006/relationships/slide" Target="slide6.xml"/><Relationship Id="rId4" Type="http://schemas.openxmlformats.org/officeDocument/2006/relationships/slide" Target="slide5.xml"/><Relationship Id="rId9"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86367"/>
            <a:ext cx="12192000" cy="7244367"/>
          </a:xfrm>
          <a:prstGeom prst="rect">
            <a:avLst/>
          </a:prstGeom>
        </p:spPr>
      </p:pic>
      <p:sp>
        <p:nvSpPr>
          <p:cNvPr id="5" name="Title 1"/>
          <p:cNvSpPr txBox="1">
            <a:spLocks/>
          </p:cNvSpPr>
          <p:nvPr/>
        </p:nvSpPr>
        <p:spPr>
          <a:xfrm>
            <a:off x="2081011" y="496888"/>
            <a:ext cx="77724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0" i="0" u="none" strike="noStrike" kern="1200" cap="none" spc="0" normalizeH="0" baseline="0" noProof="0" dirty="0" smtClean="0">
                <a:ln>
                  <a:noFill/>
                </a:ln>
                <a:solidFill>
                  <a:schemeClr val="bg1"/>
                </a:solidFill>
                <a:effectLst/>
                <a:uLnTx/>
                <a:uFillTx/>
                <a:latin typeface="Calibri" panose="020F0502020204030204"/>
                <a:ea typeface="+mj-ea"/>
                <a:cs typeface="+mj-cs"/>
              </a:rPr>
              <a:t>Sightseeing</a:t>
            </a:r>
            <a:br>
              <a:rPr kumimoji="0" lang="en-US" sz="5400" b="0" i="0" u="none" strike="noStrike" kern="1200" cap="none" spc="0" normalizeH="0" baseline="0" noProof="0" dirty="0" smtClean="0">
                <a:ln>
                  <a:noFill/>
                </a:ln>
                <a:solidFill>
                  <a:schemeClr val="bg1"/>
                </a:solidFill>
                <a:effectLst/>
                <a:uLnTx/>
                <a:uFillTx/>
                <a:latin typeface="Calibri" panose="020F0502020204030204"/>
                <a:ea typeface="+mj-ea"/>
                <a:cs typeface="+mj-cs"/>
              </a:rPr>
            </a:br>
            <a:r>
              <a:rPr kumimoji="0" lang="en-US" sz="5400" b="0" i="0" u="none" strike="noStrike" kern="1200" cap="none" spc="0" normalizeH="0" baseline="0" noProof="0" dirty="0" smtClean="0">
                <a:ln>
                  <a:noFill/>
                </a:ln>
                <a:solidFill>
                  <a:schemeClr val="bg1"/>
                </a:solidFill>
                <a:effectLst/>
                <a:uLnTx/>
                <a:uFillTx/>
                <a:latin typeface="Calibri" panose="020F0502020204030204"/>
                <a:ea typeface="+mj-ea"/>
                <a:cs typeface="+mj-cs"/>
              </a:rPr>
              <a:t>of London</a:t>
            </a:r>
            <a:endParaRPr kumimoji="0" lang="en-US" sz="5400" b="0" i="0" u="none" strike="noStrike" kern="1200" cap="none" spc="0" normalizeH="0" baseline="0" noProof="0" dirty="0">
              <a:ln>
                <a:noFill/>
              </a:ln>
              <a:solidFill>
                <a:schemeClr val="bg1"/>
              </a:solidFill>
              <a:effectLst/>
              <a:uLnTx/>
              <a:uFillTx/>
              <a:latin typeface="Calibri" panose="020F0502020204030204"/>
              <a:ea typeface="+mj-ea"/>
              <a:cs typeface="+mj-cs"/>
            </a:endParaRPr>
          </a:p>
        </p:txBody>
      </p:sp>
      <p:sp>
        <p:nvSpPr>
          <p:cNvPr id="6" name="Subtitle 2"/>
          <p:cNvSpPr txBox="1">
            <a:spLocks/>
          </p:cNvSpPr>
          <p:nvPr/>
        </p:nvSpPr>
        <p:spPr>
          <a:xfrm>
            <a:off x="2667000" y="3016251"/>
            <a:ext cx="6858000" cy="1655762"/>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400" b="0" i="0" u="none" strike="noStrike" kern="1200" cap="none" spc="0" normalizeH="0" baseline="0" noProof="0" dirty="0" smtClean="0">
                <a:ln>
                  <a:noFill/>
                </a:ln>
                <a:solidFill>
                  <a:srgbClr val="FE7014"/>
                </a:solidFill>
                <a:effectLst/>
                <a:uLnTx/>
                <a:uFillTx/>
                <a:latin typeface="Calibri" panose="020F0502020204030204"/>
                <a:ea typeface="+mn-ea"/>
                <a:cs typeface="+mn-cs"/>
              </a:rPr>
              <a:t>Работу подготовила:</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400" b="0" i="0" u="none" strike="noStrike" kern="1200" cap="none" spc="0" normalizeH="0" baseline="0" noProof="0" dirty="0" smtClean="0">
                <a:ln>
                  <a:noFill/>
                </a:ln>
                <a:solidFill>
                  <a:srgbClr val="FE7014"/>
                </a:solidFill>
                <a:effectLst/>
                <a:uLnTx/>
                <a:uFillTx/>
                <a:latin typeface="Calibri" panose="020F0502020204030204"/>
                <a:ea typeface="+mn-ea"/>
                <a:cs typeface="+mn-cs"/>
              </a:rPr>
              <a:t>преподаватель английского языка</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400" b="0" i="0" u="none" strike="noStrike" kern="1200" cap="none" spc="0" normalizeH="0" baseline="0" noProof="0" dirty="0" err="1" smtClean="0">
                <a:ln>
                  <a:noFill/>
                </a:ln>
                <a:solidFill>
                  <a:srgbClr val="FE7014"/>
                </a:solidFill>
                <a:effectLst/>
                <a:uLnTx/>
                <a:uFillTx/>
                <a:latin typeface="Calibri" panose="020F0502020204030204"/>
                <a:ea typeface="+mn-ea"/>
                <a:cs typeface="+mn-cs"/>
              </a:rPr>
              <a:t>Дутова</a:t>
            </a:r>
            <a:r>
              <a:rPr kumimoji="0" lang="ru-RU" sz="2400" b="0" i="0" u="none" strike="noStrike" kern="1200" cap="none" spc="0" normalizeH="0" baseline="0" noProof="0" dirty="0" smtClean="0">
                <a:ln>
                  <a:noFill/>
                </a:ln>
                <a:solidFill>
                  <a:srgbClr val="FE7014"/>
                </a:solidFill>
                <a:effectLst/>
                <a:uLnTx/>
                <a:uFillTx/>
                <a:latin typeface="Calibri" panose="020F0502020204030204"/>
                <a:ea typeface="+mn-ea"/>
                <a:cs typeface="+mn-cs"/>
              </a:rPr>
              <a:t> Анна Юрьевна</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2400" b="0" i="0" u="none" strike="noStrike" kern="1200" cap="none" spc="0" normalizeH="0" baseline="0" noProof="0" dirty="0" smtClean="0">
                <a:ln>
                  <a:noFill/>
                </a:ln>
                <a:solidFill>
                  <a:srgbClr val="FE7014"/>
                </a:solidFill>
                <a:effectLst/>
                <a:uLnTx/>
                <a:uFillTx/>
                <a:latin typeface="Calibri" panose="020F0502020204030204"/>
                <a:ea typeface="+mn-ea"/>
                <a:cs typeface="+mn-cs"/>
              </a:rPr>
              <a:t>для группы 27-А</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ru-RU" dirty="0" smtClean="0">
                <a:solidFill>
                  <a:srgbClr val="FE7014"/>
                </a:solidFill>
                <a:latin typeface="Calibri" panose="020F0502020204030204"/>
              </a:rPr>
              <a:t>«Технология парикмахерского искусства»</a:t>
            </a:r>
            <a:endParaRPr kumimoji="0" lang="en-US" sz="2400" b="0" i="0" u="none" strike="noStrike" kern="1200" cap="none" spc="0" normalizeH="0" baseline="0" noProof="0" dirty="0">
              <a:ln>
                <a:noFill/>
              </a:ln>
              <a:solidFill>
                <a:srgbClr val="FE7014"/>
              </a:solidFill>
              <a:effectLst/>
              <a:uLnTx/>
              <a:uFillTx/>
              <a:latin typeface="Calibri" panose="020F0502020204030204"/>
              <a:ea typeface="+mn-ea"/>
              <a:cs typeface="+mn-cs"/>
            </a:endParaRPr>
          </a:p>
        </p:txBody>
      </p:sp>
      <p:sp>
        <p:nvSpPr>
          <p:cNvPr id="7" name="Скругленный прямоугольник 6">
            <a:hlinkClick r:id="rId3" action="ppaction://hlinksldjump"/>
          </p:cNvPr>
          <p:cNvSpPr/>
          <p:nvPr/>
        </p:nvSpPr>
        <p:spPr>
          <a:xfrm>
            <a:off x="0" y="5587754"/>
            <a:ext cx="2846231" cy="117841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3200" dirty="0" smtClean="0">
                <a:effectLst>
                  <a:outerShdw blurRad="38100" dist="38100" dir="2700000" algn="tl">
                    <a:srgbClr val="000000">
                      <a:alpha val="43137"/>
                    </a:srgbClr>
                  </a:outerShdw>
                </a:effectLst>
              </a:rPr>
              <a:t>Теория</a:t>
            </a:r>
            <a:endParaRPr lang="ru-RU" dirty="0"/>
          </a:p>
        </p:txBody>
      </p:sp>
      <p:sp>
        <p:nvSpPr>
          <p:cNvPr id="8" name="Скругленный прямоугольник 7">
            <a:hlinkClick r:id="rId4" action="ppaction://hlinksldjump"/>
          </p:cNvPr>
          <p:cNvSpPr/>
          <p:nvPr/>
        </p:nvSpPr>
        <p:spPr>
          <a:xfrm>
            <a:off x="9345769" y="5587753"/>
            <a:ext cx="2846231" cy="117841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3200" dirty="0" smtClean="0">
                <a:effectLst>
                  <a:outerShdw blurRad="38100" dist="38100" dir="2700000" algn="tl">
                    <a:srgbClr val="000000">
                      <a:alpha val="43137"/>
                    </a:srgbClr>
                  </a:outerShdw>
                </a:effectLst>
              </a:rPr>
              <a:t>Задания</a:t>
            </a:r>
            <a:endParaRPr lang="ru-RU"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19020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12295"/>
            <a:ext cx="10515600" cy="1325563"/>
          </a:xfrm>
        </p:spPr>
        <p:txBody>
          <a:bodyPr>
            <a:normAutofit/>
          </a:bodyPr>
          <a:lstStyle/>
          <a:p>
            <a:pPr algn="ctr"/>
            <a:r>
              <a:rPr lang="ru-RU" sz="3200" dirty="0" smtClean="0">
                <a:solidFill>
                  <a:schemeClr val="bg1"/>
                </a:solidFill>
              </a:rPr>
              <a:t>3.</a:t>
            </a:r>
            <a:r>
              <a:rPr lang="en-GB" sz="3200" dirty="0" smtClean="0">
                <a:solidFill>
                  <a:schemeClr val="bg1"/>
                </a:solidFill>
                <a:latin typeface="Arial Rounded MT Bold" panose="020F0704030504030204" pitchFamily="34" charset="0"/>
              </a:rPr>
              <a:t> </a:t>
            </a:r>
            <a:r>
              <a:rPr lang="ru-RU" sz="3200" dirty="0" smtClean="0">
                <a:solidFill>
                  <a:schemeClr val="bg1"/>
                </a:solidFill>
              </a:rPr>
              <a:t>На какой из достопримечательностей </a:t>
            </a:r>
            <a:br>
              <a:rPr lang="ru-RU" sz="3200" dirty="0" smtClean="0">
                <a:solidFill>
                  <a:schemeClr val="bg1"/>
                </a:solidFill>
              </a:rPr>
            </a:br>
            <a:r>
              <a:rPr lang="ru-RU" sz="3200" dirty="0" smtClean="0">
                <a:solidFill>
                  <a:schemeClr val="bg1"/>
                </a:solidFill>
              </a:rPr>
              <a:t>находится эта статуя льва?</a:t>
            </a:r>
            <a:endParaRPr lang="ru-RU" sz="3200" dirty="0">
              <a:solidFill>
                <a:schemeClr val="bg1"/>
              </a:solidFill>
            </a:endParaRPr>
          </a:p>
        </p:txBody>
      </p:sp>
      <p:sp>
        <p:nvSpPr>
          <p:cNvPr id="5" name="Нет 1"/>
          <p:cNvSpPr/>
          <p:nvPr/>
        </p:nvSpPr>
        <p:spPr>
          <a:xfrm>
            <a:off x="647200" y="1437858"/>
            <a:ext cx="3537284" cy="3436187"/>
          </a:xfrm>
          <a:prstGeom prst="ellipse">
            <a:avLst/>
          </a:prstGeom>
          <a:blipFill>
            <a:blip r:embed="rId2"/>
            <a:stretch>
              <a:fillRect/>
            </a:stretch>
          </a:blip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 name="Нет 2"/>
          <p:cNvSpPr/>
          <p:nvPr/>
        </p:nvSpPr>
        <p:spPr>
          <a:xfrm>
            <a:off x="6229351" y="1280192"/>
            <a:ext cx="3537284" cy="3436188"/>
          </a:xfrm>
          <a:prstGeom prst="ellipse">
            <a:avLst/>
          </a:prstGeom>
          <a:blipFill>
            <a:blip r:embed="rId3"/>
            <a:stretch>
              <a:fillRect/>
            </a:stretch>
          </a:blip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7" name="Да 3"/>
          <p:cNvSpPr/>
          <p:nvPr/>
        </p:nvSpPr>
        <p:spPr>
          <a:xfrm>
            <a:off x="3533776" y="2763420"/>
            <a:ext cx="3537284" cy="3436188"/>
          </a:xfrm>
          <a:prstGeom prst="ellipse">
            <a:avLst/>
          </a:prstGeom>
          <a:blipFill>
            <a:blip r:embed="rId4"/>
            <a:stretch>
              <a:fillRect/>
            </a:stretch>
          </a:blip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pic>
        <p:nvPicPr>
          <p:cNvPr id="2050" name="Picture 2" descr="Trafalgar Square lions to get a new poetry-reading addition"/>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0" b="95500" l="12266" r="89888"/>
                    </a14:imgEffect>
                  </a14:imgLayer>
                </a14:imgProps>
              </a:ext>
              <a:ext uri="{28A0092B-C50C-407E-A947-70E740481C1C}">
                <a14:useLocalDpi xmlns:a14="http://schemas.microsoft.com/office/drawing/2010/main" val="0"/>
              </a:ext>
            </a:extLst>
          </a:blip>
          <a:srcRect/>
          <a:stretch>
            <a:fillRect/>
          </a:stretch>
        </p:blipFill>
        <p:spPr bwMode="auto">
          <a:xfrm>
            <a:off x="6821906" y="1908679"/>
            <a:ext cx="5889457" cy="3308684"/>
          </a:xfrm>
          <a:prstGeom prst="rect">
            <a:avLst/>
          </a:prstGeom>
          <a:noFill/>
          <a:extLst>
            <a:ext uri="{909E8E84-426E-40DD-AFC4-6F175D3DCCD1}">
              <a14:hiddenFill xmlns:a14="http://schemas.microsoft.com/office/drawing/2010/main">
                <a:solidFill>
                  <a:srgbClr val="FFFFFF"/>
                </a:solidFill>
              </a14:hiddenFill>
            </a:ext>
          </a:extLst>
        </p:spPr>
      </p:pic>
      <p:sp>
        <p:nvSpPr>
          <p:cNvPr id="3" name="Управляющая кнопка: далее 2">
            <a:hlinkClick r:id="" action="ppaction://hlinkshowjump?jump=nextslide" highlightClick="1"/>
          </p:cNvPr>
          <p:cNvSpPr/>
          <p:nvPr/>
        </p:nvSpPr>
        <p:spPr>
          <a:xfrm>
            <a:off x="11322676" y="6199608"/>
            <a:ext cx="824248" cy="510285"/>
          </a:xfrm>
          <a:prstGeom prst="actionButtonForwardNex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5914944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nextCondLst>
                <p:cond evt="onClick" delay="0">
                  <p:tgtEl>
                    <p:spTgt spid="5"/>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7"/>
                                        </p:tgtEl>
                                      </p:cBhvr>
                                      <p:by x="150000" y="150000"/>
                                    </p:animScale>
                                  </p:childTnLst>
                                </p:cTn>
                              </p:par>
                            </p:childTnLst>
                          </p:cTn>
                        </p:par>
                        <p:par>
                          <p:cTn id="13" fill="hold">
                            <p:stCondLst>
                              <p:cond delay="2000"/>
                            </p:stCondLst>
                            <p:childTnLst>
                              <p:par>
                                <p:cTn id="14" presetID="0" presetClass="path" presetSubtype="0" accel="50000" decel="50000" fill="hold" nodeType="afterEffect">
                                  <p:stCondLst>
                                    <p:cond delay="0"/>
                                  </p:stCondLst>
                                  <p:childTnLst>
                                    <p:animMotion origin="layout" path="M 1.66667E-6 6.66667E-6 L 1.66667E-6 6.66667E-6 C -0.00052 0.00927 -0.00078 0.01876 -0.00143 0.02802 C -0.00182 0.03357 -0.00456 0.04723 -0.00534 0.0514 L -0.00664 0.05834 C -0.00703 0.06066 -0.00729 0.0632 -0.00794 0.06552 C -0.00885 0.06853 -0.00964 0.07177 -0.01055 0.07478 C -0.01133 0.07732 -0.0125 0.07917 -0.01328 0.08172 C -0.0138 0.08404 -0.01393 0.08658 -0.01458 0.0889 C -0.01523 0.09144 -0.01641 0.09329 -0.01719 0.09584 C -0.01784 0.09816 -0.01797 0.1007 -0.01849 0.10279 C -0.02539 0.13149 -0.01719 0.09584 -0.0237 0.11922 C -0.02435 0.12154 -0.02435 0.12408 -0.02513 0.12617 C -0.03607 0.16135 -0.02617 0.12871 -0.03294 0.14492 C -0.0349 0.14954 -0.03594 0.1551 -0.03828 0.15904 C -0.04701 0.17478 -0.04219 0.1676 -0.05273 0.1801 C -0.05404 0.18172 -0.05508 0.18404 -0.05664 0.18473 C -0.05833 0.18542 -0.06393 0.18774 -0.06589 0.18936 C -0.075 0.19746 -0.06406 0.19167 -0.07513 0.19654 C -0.08138 0.20394 -0.07656 0.19931 -0.08424 0.20348 C -0.10312 0.21367 -0.07969 0.20255 -0.10273 0.21274 C -0.10443 0.21367 -0.10612 0.21482 -0.10794 0.21529 L -0.11979 0.2176 C -0.13372 0.21644 -0.14232 0.21806 -0.15404 0.21274 C -0.15534 0.21228 -0.15664 0.21135 -0.15794 0.21042 C -0.16771 0.19908 -0.16328 0.20464 -0.17109 0.19422 C -0.17201 0.19098 -0.17305 0.18797 -0.17383 0.18473 C -0.17487 0.1801 -0.17578 0.17316 -0.17643 0.16829 C -0.17591 0.15441 -0.17578 0.14029 -0.17513 0.12617 C -0.175 0.12385 -0.17448 0.1213 -0.17383 0.11922 C -0.17318 0.11737 -0.17201 0.11621 -0.17109 0.11459 C -0.1707 0.11228 -0.17044 0.10973 -0.16979 0.10765 C -0.16901 0.10487 -0.1638 0.09214 -0.16328 0.09121 C -0.16211 0.08913 -0.16055 0.0882 -0.15924 0.08658 C -0.15273 0.07663 -0.15833 0.08126 -0.15143 0.07709 C -0.14961 0.07478 -0.14818 0.07177 -0.14609 0.07015 C -0.14414 0.06853 -0.14167 0.06899 -0.13958 0.06783 C -0.13763 0.06667 -0.13607 0.06436 -0.13424 0.06297 C -0.13177 0.06135 -0.12643 0.05834 -0.12643 0.05834 C -0.11888 0.05927 -0.11146 0.0595 -0.10404 0.06066 C -0.09844 0.06181 -0.10078 0.06459 -0.09609 0.07015 C -0.09492 0.07154 -0.09349 0.07177 -0.09219 0.07246 C -0.09128 0.07547 -0.09036 0.07848 -0.08958 0.08172 C -0.08906 0.08404 -0.08893 0.08681 -0.08828 0.0889 C -0.08763 0.09075 -0.08646 0.09191 -0.08555 0.09353 C -0.08516 0.09746 -0.0849 0.1014 -0.08424 0.1051 C -0.08359 0.10996 -0.08164 0.11922 -0.08164 0.11922 C -0.08203 0.14029 -0.08216 0.16135 -0.08294 0.18242 C -0.08307 0.18496 -0.08398 0.18704 -0.08424 0.18936 C -0.08802 0.21598 -0.08255 0.18496 -0.08828 0.21529 C -0.08867 0.2176 -0.0888 0.22015 -0.08958 0.22223 C -0.09128 0.22686 -0.09336 0.23126 -0.09479 0.23635 C -0.0957 0.23936 -0.09635 0.2426 -0.0974 0.24561 C -0.09818 0.24746 -0.09935 0.24862 -0.10013 0.25024 C -0.10104 0.25255 -0.10169 0.2551 -0.10273 0.25742 C -0.10391 0.25996 -0.10547 0.26181 -0.10664 0.26436 C -0.10768 0.26644 -0.1082 0.26945 -0.10924 0.2713 C -0.11042 0.27339 -0.11198 0.27454 -0.11328 0.27593 C -0.12031 0.29468 -0.11107 0.27223 -0.11979 0.28774 C -0.12096 0.28982 -0.12122 0.29283 -0.1224 0.29468 C -0.12487 0.29839 -0.12812 0.30024 -0.13034 0.30417 C -0.13125 0.30556 -0.1319 0.30765 -0.13294 0.3088 C -0.13411 0.30996 -0.13555 0.31042 -0.13698 0.31112 C -0.13997 0.31667 -0.14297 0.32246 -0.1474 0.32524 L -0.15534 0.32987 L -0.15924 0.33218 C -0.16055 0.3338 -0.16185 0.33566 -0.16328 0.33681 C -0.16549 0.3389 -0.17031 0.34052 -0.1724 0.34167 C -0.17513 0.34306 -0.17773 0.34468 -0.18034 0.3463 C -0.18164 0.347 -0.18294 0.34792 -0.18424 0.34862 C -0.18607 0.34931 -0.18776 0.35001 -0.18958 0.35093 C -0.19089 0.35163 -0.19219 0.35279 -0.19349 0.35325 C -0.19792 0.35441 -0.20221 0.35487 -0.20664 0.35556 C -0.20846 0.35649 -0.21016 0.35742 -0.21198 0.35788 C -0.2224 0.36135 -0.22943 0.36135 -0.24089 0.36274 C -0.25065 0.36181 -0.27148 0.36204 -0.28424 0.35788 C -0.28568 0.35742 -0.28685 0.35626 -0.28828 0.35556 C -0.31055 0.34654 -0.2931 0.35441 -0.30924 0.34862 C -0.31107 0.34792 -0.31289 0.34723 -0.31458 0.3463 C -0.31589 0.34561 -0.31719 0.34445 -0.31849 0.34399 C -0.32109 0.34283 -0.32383 0.34237 -0.32643 0.34167 C -0.32812 0.34005 -0.32982 0.3382 -0.33164 0.33681 C -0.33516 0.33427 -0.33828 0.33357 -0.34219 0.33218 C -0.35039 0.3176 -0.33854 0.33728 -0.34883 0.32524 C -0.35039 0.32339 -0.3513 0.32038 -0.35273 0.31806 C -0.35716 0.31158 -0.35716 0.31482 -0.36198 0.30649 C -0.36354 0.30371 -0.36432 0.29978 -0.36589 0.297 C -0.36706 0.29515 -0.36862 0.29422 -0.36979 0.29237 C -0.37917 0.27825 -0.37083 0.28681 -0.38034 0.27848 C -0.3862 0.26297 -0.3793 0.2801 -0.38698 0.26436 C -0.38841 0.26135 -0.38945 0.25788 -0.39089 0.25487 C -0.39206 0.25255 -0.39362 0.25047 -0.39479 0.24792 C -0.40495 0.22686 -0.39297 0.24908 -0.40273 0.23149 C -0.40365 0.22848 -0.40417 0.22501 -0.40534 0.22223 C -0.40768 0.21714 -0.41328 0.20811 -0.41328 0.20811 C -0.41471 0.2007 -0.41432 0.2007 -0.41719 0.19422 C -0.41953 0.1889 -0.41875 0.18936 -0.42109 0.18936 " pathEditMode="relative" ptsTypes="AAAAAAAAAAAAAAAAAAAAAAAAAAAAAAAAAAAAAAAAAAAAAAAAAAAAAAAAAAAAAAAAAAAAAAAAAAAAAAAAAAAAAAAAAAAAAAAAA">
                                      <p:cBhvr>
                                        <p:cTn id="15" dur="2000" fill="hold"/>
                                        <p:tgtEl>
                                          <p:spTgt spid="2050"/>
                                        </p:tgtEl>
                                        <p:attrNameLst>
                                          <p:attrName>ppt_x</p:attrName>
                                          <p:attrName>ppt_y</p:attrName>
                                        </p:attrNameLst>
                                      </p:cBhvr>
                                    </p:animMotion>
                                  </p:childTnLst>
                                </p:cTn>
                              </p:par>
                            </p:childTnLst>
                          </p:cTn>
                        </p:par>
                      </p:childTnLst>
                    </p:cTn>
                  </p:par>
                </p:childTnLst>
              </p:cTn>
              <p:nextCondLst>
                <p:cond evt="onClick" delay="0">
                  <p:tgtEl>
                    <p:spTgt spid="7"/>
                  </p:tgtEl>
                </p:cond>
              </p:nextCondLst>
            </p:seq>
            <p:seq concurrent="1" nextAc="seek">
              <p:cTn id="16" restart="whenNotActive" fill="hold" evtFilter="cancelBubble" nodeType="interactiveSeq">
                <p:stCondLst>
                  <p:cond evt="onClick" delay="0">
                    <p:tgtEl>
                      <p:spTgt spid="6"/>
                    </p:tgtEl>
                  </p:cond>
                </p:stCondLst>
                <p:endSync evt="end" delay="0">
                  <p:rtn val="all"/>
                </p:endSync>
                <p:childTnLst>
                  <p:par>
                    <p:cTn id="17" fill="hold">
                      <p:stCondLst>
                        <p:cond delay="0"/>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6"/>
                                        </p:tgtEl>
                                      </p:cBhvr>
                                    </p:animEffect>
                                    <p:set>
                                      <p:cBhvr>
                                        <p:cTn id="21" dur="1" fill="hold">
                                          <p:stCondLst>
                                            <p:cond delay="499"/>
                                          </p:stCondLst>
                                        </p:cTn>
                                        <p:tgtEl>
                                          <p:spTgt spid="6"/>
                                        </p:tgtEl>
                                        <p:attrNameLst>
                                          <p:attrName>style.visibility</p:attrName>
                                        </p:attrNameLst>
                                      </p:cBhvr>
                                      <p:to>
                                        <p:strVal val="hidden"/>
                                      </p:to>
                                    </p:set>
                                  </p:childTnLst>
                                </p:cTn>
                              </p:par>
                            </p:childTnLst>
                          </p:cTn>
                        </p:par>
                      </p:childTnLst>
                    </p:cTn>
                  </p:par>
                </p:childTnLst>
              </p:cTn>
              <p:nextCondLst>
                <p:cond evt="onClick" delay="0">
                  <p:tgtEl>
                    <p:spTgt spid="6"/>
                  </p:tgtEl>
                </p:cond>
              </p:nextCondLst>
            </p:seq>
          </p:childTnLst>
        </p:cTn>
      </p:par>
    </p:tnLst>
    <p:bldLst>
      <p:bldP spid="5" grpId="0" animBg="1"/>
      <p:bldP spid="6"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3200" dirty="0" smtClean="0">
                <a:solidFill>
                  <a:schemeClr val="bg1"/>
                </a:solidFill>
                <a:latin typeface="+mn-lt"/>
              </a:rPr>
              <a:t>4. </a:t>
            </a:r>
            <a:r>
              <a:rPr lang="ru-RU" sz="3200" dirty="0" smtClean="0">
                <a:solidFill>
                  <a:schemeClr val="bg1"/>
                </a:solidFill>
                <a:latin typeface="+mn-lt"/>
              </a:rPr>
              <a:t>Перейдите по ссылке и выполните тест по </a:t>
            </a:r>
            <a:r>
              <a:rPr lang="ru-RU" sz="3200" dirty="0" err="1" smtClean="0">
                <a:solidFill>
                  <a:schemeClr val="bg1"/>
                </a:solidFill>
                <a:latin typeface="+mn-lt"/>
              </a:rPr>
              <a:t>лингвострановедению</a:t>
            </a:r>
            <a:r>
              <a:rPr lang="ru-RU" sz="3200" dirty="0" smtClean="0">
                <a:solidFill>
                  <a:schemeClr val="bg1"/>
                </a:solidFill>
                <a:latin typeface="+mn-lt"/>
              </a:rPr>
              <a:t> Великобритании</a:t>
            </a:r>
            <a:endParaRPr lang="ru-RU" sz="3200" dirty="0">
              <a:solidFill>
                <a:schemeClr val="bg1"/>
              </a:solidFill>
              <a:latin typeface="+mn-lt"/>
            </a:endParaRPr>
          </a:p>
        </p:txBody>
      </p:sp>
      <p:sp>
        <p:nvSpPr>
          <p:cNvPr id="3" name="Объект 2"/>
          <p:cNvSpPr>
            <a:spLocks noGrp="1"/>
          </p:cNvSpPr>
          <p:nvPr>
            <p:ph idx="1"/>
          </p:nvPr>
        </p:nvSpPr>
        <p:spPr>
          <a:xfrm>
            <a:off x="838200" y="3369547"/>
            <a:ext cx="10515600" cy="4351338"/>
          </a:xfrm>
        </p:spPr>
        <p:txBody>
          <a:bodyPr>
            <a:normAutofit/>
          </a:bodyPr>
          <a:lstStyle/>
          <a:p>
            <a:pPr marL="0" indent="0" algn="ctr">
              <a:buNone/>
            </a:pPr>
            <a:r>
              <a:rPr lang="en-US" sz="3600" dirty="0">
                <a:hlinkClick r:id="rId2"/>
              </a:rPr>
              <a:t>https://</a:t>
            </a:r>
            <a:r>
              <a:rPr lang="en-US" sz="3600" dirty="0" smtClean="0">
                <a:hlinkClick r:id="rId2"/>
              </a:rPr>
              <a:t>forms.gle/A2UR7zvwE263W7Wq7</a:t>
            </a:r>
            <a:r>
              <a:rPr lang="ru-RU" sz="3600" dirty="0" smtClean="0"/>
              <a:t> </a:t>
            </a:r>
            <a:endParaRPr lang="ru-RU" sz="3600" dirty="0"/>
          </a:p>
        </p:txBody>
      </p:sp>
    </p:spTree>
    <p:extLst>
      <p:ext uri="{BB962C8B-B14F-4D97-AF65-F5344CB8AC3E}">
        <p14:creationId xmlns:p14="http://schemas.microsoft.com/office/powerpoint/2010/main" val="3862263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 action="ppaction://hlinkshowjump?jump=firstslide"/>
          </p:cNvPr>
          <p:cNvSpPr/>
          <p:nvPr/>
        </p:nvSpPr>
        <p:spPr>
          <a:xfrm>
            <a:off x="631064" y="528034"/>
            <a:ext cx="10908405" cy="4154984"/>
          </a:xfrm>
          <a:prstGeom prst="rect">
            <a:avLst/>
          </a:prstGeom>
        </p:spPr>
        <p:txBody>
          <a:bodyPr wrap="square">
            <a:spAutoFit/>
          </a:bodyPr>
          <a:lstStyle/>
          <a:p>
            <a:pPr algn="ctr">
              <a:lnSpc>
                <a:spcPct val="150000"/>
              </a:lnSpc>
            </a:pPr>
            <a:r>
              <a:rPr lang="ru-RU" sz="3600" dirty="0" smtClean="0">
                <a:solidFill>
                  <a:schemeClr val="bg1"/>
                </a:solidFill>
                <a:effectLst>
                  <a:outerShdw blurRad="38100" dist="38100" dir="2700000" algn="tl">
                    <a:srgbClr val="000000">
                      <a:alpha val="43137"/>
                    </a:srgbClr>
                  </a:outerShdw>
                </a:effectLst>
                <a:latin typeface="Eras Demi ITC" panose="020B0805030504020804" pitchFamily="34" charset="0"/>
              </a:rPr>
              <a:t>Список источников:</a:t>
            </a:r>
            <a:endParaRPr lang="en-GB" sz="2800" dirty="0">
              <a:solidFill>
                <a:schemeClr val="bg1"/>
              </a:solidFill>
              <a:effectLst>
                <a:outerShdw blurRad="38100" dist="38100" dir="2700000" algn="tl">
                  <a:srgbClr val="000000">
                    <a:alpha val="43137"/>
                  </a:srgbClr>
                </a:outerShdw>
              </a:effectLst>
              <a:latin typeface="Eras Demi ITC" panose="020B0805030504020804" pitchFamily="34" charset="0"/>
            </a:endParaRPr>
          </a:p>
          <a:p>
            <a:pPr algn="ctr">
              <a:lnSpc>
                <a:spcPct val="150000"/>
              </a:lnSpc>
            </a:pPr>
            <a:endParaRPr lang="ru-RU" sz="2800"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a:p>
            <a:pPr marL="457200" indent="-457200">
              <a:lnSpc>
                <a:spcPct val="150000"/>
              </a:lnSpc>
              <a:buFont typeface="Arial" panose="020B0604020202020204" pitchFamily="34" charset="0"/>
              <a:buChar char="•"/>
            </a:pPr>
            <a:r>
              <a:rPr lang="en-US" sz="2800" dirty="0">
                <a:solidFill>
                  <a:schemeClr val="bg1"/>
                </a:solidFill>
                <a:effectLst>
                  <a:outerShdw blurRad="38100" dist="38100" dir="2700000" algn="tl">
                    <a:srgbClr val="000000">
                      <a:alpha val="43137"/>
                    </a:srgbClr>
                  </a:outerShdw>
                </a:effectLst>
                <a:latin typeface="Eras Demi ITC" panose="020B0805030504020804" pitchFamily="34" charset="0"/>
              </a:rPr>
              <a:t>17 Top-Rated Tourist Attractions in </a:t>
            </a: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London </a:t>
            </a:r>
            <a:r>
              <a:rPr lang="ru-RU"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[Электронный </a:t>
            </a:r>
            <a:r>
              <a:rPr lang="ru-RU" sz="2800" dirty="0">
                <a:solidFill>
                  <a:schemeClr val="bg1"/>
                </a:solidFill>
                <a:effectLst>
                  <a:outerShdw blurRad="38100" dist="38100" dir="2700000" algn="tl">
                    <a:srgbClr val="000000">
                      <a:alpha val="43137"/>
                    </a:srgbClr>
                  </a:outerShdw>
                </a:effectLst>
                <a:latin typeface="Eras Demi ITC" panose="020B0805030504020804" pitchFamily="34" charset="0"/>
              </a:rPr>
              <a:t>ресурс]. – URL: </a:t>
            </a:r>
            <a:r>
              <a:rPr lang="en-US" sz="2800" dirty="0">
                <a:solidFill>
                  <a:schemeClr val="bg1"/>
                </a:solidFill>
                <a:effectLst>
                  <a:outerShdw blurRad="38100" dist="38100" dir="2700000" algn="tl">
                    <a:srgbClr val="000000">
                      <a:alpha val="43137"/>
                    </a:srgbClr>
                  </a:outerShdw>
                </a:effectLst>
                <a:latin typeface="Eras Demi ITC" panose="020B0805030504020804" pitchFamily="34" charset="0"/>
              </a:rPr>
              <a:t>https://www.planetware.com/tourist-attractions-/london-eng-l-lon.htm</a:t>
            </a: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	</a:t>
            </a:r>
          </a:p>
          <a:p>
            <a:pPr>
              <a:lnSpc>
                <a:spcPct val="150000"/>
              </a:lnSpc>
            </a:pPr>
            <a:endPar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p:txBody>
      </p:sp>
    </p:spTree>
    <p:extLst>
      <p:ext uri="{BB962C8B-B14F-4D97-AF65-F5344CB8AC3E}">
        <p14:creationId xmlns:p14="http://schemas.microsoft.com/office/powerpoint/2010/main" val="450511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images.fineartamerica.com/images-medium-large-5/city-of-london-coat-of-arms-over-uk-flag-serge-averbukh.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1797" y="2026903"/>
            <a:ext cx="3261392" cy="32613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Овал 7">
            <a:hlinkClick r:id="rId4" action="ppaction://hlinksldjump"/>
          </p:cNvPr>
          <p:cNvSpPr/>
          <p:nvPr/>
        </p:nvSpPr>
        <p:spPr>
          <a:xfrm>
            <a:off x="8584379" y="225135"/>
            <a:ext cx="3577391" cy="3392360"/>
          </a:xfrm>
          <a:prstGeom prst="ellipse">
            <a:avLst/>
          </a:prstGeom>
          <a:blipFill>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a:hlinkClick r:id="rId6" action="ppaction://hlinksldjump"/>
          </p:cNvPr>
          <p:cNvSpPr/>
          <p:nvPr/>
        </p:nvSpPr>
        <p:spPr>
          <a:xfrm>
            <a:off x="0" y="225135"/>
            <a:ext cx="3580606" cy="3392361"/>
          </a:xfrm>
          <a:prstGeom prst="ellipse">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a:hlinkClick r:id="rId8" action="ppaction://hlinksldjump"/>
          </p:cNvPr>
          <p:cNvSpPr/>
          <p:nvPr/>
        </p:nvSpPr>
        <p:spPr>
          <a:xfrm>
            <a:off x="8237092" y="3617495"/>
            <a:ext cx="3298241" cy="3160297"/>
          </a:xfrm>
          <a:prstGeom prst="ellipse">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2" name="Овал 11">
            <a:hlinkClick r:id="rId10" action="ppaction://hlinksldjump"/>
          </p:cNvPr>
          <p:cNvSpPr/>
          <p:nvPr/>
        </p:nvSpPr>
        <p:spPr>
          <a:xfrm>
            <a:off x="629652" y="3617495"/>
            <a:ext cx="3298241" cy="3160297"/>
          </a:xfrm>
          <a:prstGeom prst="ellipse">
            <a:avLst/>
          </a:prstGeom>
          <a:blipFill>
            <a:blip r:embed="rId11"/>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995562" y="5081159"/>
            <a:ext cx="2324675" cy="877484"/>
          </a:xfrm>
          <a:prstGeom prst="rect">
            <a:avLst/>
          </a:prstGeom>
        </p:spPr>
        <p:txBody>
          <a:bodyPr wrap="none">
            <a:spAutoFit/>
          </a:bodyPr>
          <a:lstStyle/>
          <a:p>
            <a:pPr algn="ctr">
              <a:lnSpc>
                <a:spcPct val="150000"/>
              </a:lnSpc>
            </a:pPr>
            <a:r>
              <a:rPr lang="en-US" b="1" dirty="0">
                <a:solidFill>
                  <a:schemeClr val="bg1"/>
                </a:solidFill>
                <a:effectLst>
                  <a:outerShdw blurRad="38100" dist="38100" dir="2700000" algn="tl">
                    <a:srgbClr val="000000">
                      <a:alpha val="43137"/>
                    </a:srgbClr>
                  </a:outerShdw>
                </a:effectLst>
                <a:latin typeface="Eras Demi ITC" panose="020B0805030504020804" pitchFamily="34" charset="0"/>
              </a:rPr>
              <a:t>Coat of arms of the </a:t>
            </a:r>
            <a:endParaRPr lang="ru-RU" b="1"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a:p>
            <a:pPr algn="ctr">
              <a:lnSpc>
                <a:spcPct val="150000"/>
              </a:lnSpc>
            </a:pPr>
            <a:r>
              <a:rPr lang="en-US" b="1" dirty="0" smtClean="0">
                <a:solidFill>
                  <a:schemeClr val="bg1"/>
                </a:solidFill>
                <a:effectLst>
                  <a:outerShdw blurRad="38100" dist="38100" dir="2700000" algn="tl">
                    <a:srgbClr val="000000">
                      <a:alpha val="43137"/>
                    </a:srgbClr>
                  </a:outerShdw>
                </a:effectLst>
                <a:latin typeface="Eras Demi ITC" panose="020B0805030504020804" pitchFamily="34" charset="0"/>
              </a:rPr>
              <a:t>City </a:t>
            </a:r>
            <a:r>
              <a:rPr lang="en-US" b="1" dirty="0">
                <a:solidFill>
                  <a:schemeClr val="bg1"/>
                </a:solidFill>
                <a:effectLst>
                  <a:outerShdw blurRad="38100" dist="38100" dir="2700000" algn="tl">
                    <a:srgbClr val="000000">
                      <a:alpha val="43137"/>
                    </a:srgbClr>
                  </a:outerShdw>
                </a:effectLst>
                <a:latin typeface="Eras Demi ITC" panose="020B0805030504020804" pitchFamily="34" charset="0"/>
              </a:rPr>
              <a:t>of London</a:t>
            </a:r>
          </a:p>
        </p:txBody>
      </p:sp>
      <p:sp>
        <p:nvSpPr>
          <p:cNvPr id="5" name="Прямоугольник 4"/>
          <p:cNvSpPr/>
          <p:nvPr/>
        </p:nvSpPr>
        <p:spPr>
          <a:xfrm>
            <a:off x="567853" y="2608415"/>
            <a:ext cx="2444900" cy="877484"/>
          </a:xfrm>
          <a:prstGeom prst="rect">
            <a:avLst/>
          </a:prstGeom>
        </p:spPr>
        <p:txBody>
          <a:bodyPr wrap="none">
            <a:spAutoFit/>
          </a:bodyPr>
          <a:lstStyle/>
          <a:p>
            <a:pPr algn="ctr">
              <a:lnSpc>
                <a:spcPct val="150000"/>
              </a:lnSpc>
            </a:pPr>
            <a:r>
              <a:rPr lang="en-US" b="1" dirty="0">
                <a:solidFill>
                  <a:schemeClr val="bg1"/>
                </a:solidFill>
                <a:effectLst>
                  <a:outerShdw blurRad="38100" dist="38100" dir="2700000" algn="tl">
                    <a:srgbClr val="000000">
                      <a:alpha val="43137"/>
                    </a:srgbClr>
                  </a:outerShdw>
                </a:effectLst>
                <a:latin typeface="Eras Demi ITC" panose="020B0805030504020804" pitchFamily="34" charset="0"/>
              </a:rPr>
              <a:t>Piccadilly Circus and </a:t>
            </a:r>
            <a:endParaRPr lang="ru-RU" b="1"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a:p>
            <a:pPr algn="ctr">
              <a:lnSpc>
                <a:spcPct val="150000"/>
              </a:lnSpc>
            </a:pPr>
            <a:r>
              <a:rPr lang="en-US" b="1" dirty="0" smtClean="0">
                <a:solidFill>
                  <a:schemeClr val="bg1"/>
                </a:solidFill>
                <a:effectLst>
                  <a:outerShdw blurRad="38100" dist="38100" dir="2700000" algn="tl">
                    <a:srgbClr val="000000">
                      <a:alpha val="43137"/>
                    </a:srgbClr>
                  </a:outerShdw>
                </a:effectLst>
                <a:latin typeface="Eras Demi ITC" panose="020B0805030504020804" pitchFamily="34" charset="0"/>
              </a:rPr>
              <a:t>Trafalgar </a:t>
            </a:r>
            <a:r>
              <a:rPr lang="en-US" b="1" dirty="0">
                <a:solidFill>
                  <a:schemeClr val="bg1"/>
                </a:solidFill>
                <a:effectLst>
                  <a:outerShdw blurRad="38100" dist="38100" dir="2700000" algn="tl">
                    <a:srgbClr val="000000">
                      <a:alpha val="43137"/>
                    </a:srgbClr>
                  </a:outerShdw>
                </a:effectLst>
                <a:latin typeface="Eras Demi ITC" panose="020B0805030504020804" pitchFamily="34" charset="0"/>
              </a:rPr>
              <a:t>Square</a:t>
            </a:r>
          </a:p>
        </p:txBody>
      </p:sp>
      <p:sp>
        <p:nvSpPr>
          <p:cNvPr id="9" name="Прямоугольник 8"/>
          <p:cNvSpPr/>
          <p:nvPr/>
        </p:nvSpPr>
        <p:spPr>
          <a:xfrm>
            <a:off x="9560192" y="2723991"/>
            <a:ext cx="1625766" cy="646331"/>
          </a:xfrm>
          <a:prstGeom prst="rect">
            <a:avLst/>
          </a:prstGeom>
        </p:spPr>
        <p:txBody>
          <a:bodyPr wrap="none">
            <a:spAutoFit/>
          </a:bodyPr>
          <a:lstStyle/>
          <a:p>
            <a:pPr algn="ctr"/>
            <a:r>
              <a:rPr lang="en-US" b="1" dirty="0">
                <a:solidFill>
                  <a:schemeClr val="bg1"/>
                </a:solidFill>
                <a:effectLst>
                  <a:outerShdw blurRad="38100" dist="38100" dir="2700000" algn="tl">
                    <a:srgbClr val="000000">
                      <a:alpha val="43137"/>
                    </a:srgbClr>
                  </a:outerShdw>
                </a:effectLst>
                <a:latin typeface="Eras Demi ITC" panose="020B0805030504020804" pitchFamily="34" charset="0"/>
              </a:rPr>
              <a:t>Westminster </a:t>
            </a:r>
            <a:endParaRPr lang="ru-RU" b="1"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a:p>
            <a:pPr algn="ctr"/>
            <a:r>
              <a:rPr lang="en-US" b="1" dirty="0" smtClean="0">
                <a:solidFill>
                  <a:schemeClr val="bg1"/>
                </a:solidFill>
                <a:effectLst>
                  <a:outerShdw blurRad="38100" dist="38100" dir="2700000" algn="tl">
                    <a:srgbClr val="000000">
                      <a:alpha val="43137"/>
                    </a:srgbClr>
                  </a:outerShdw>
                </a:effectLst>
                <a:latin typeface="Eras Demi ITC" panose="020B0805030504020804" pitchFamily="34" charset="0"/>
              </a:rPr>
              <a:t>Abbey</a:t>
            </a:r>
            <a:endParaRPr lang="ru-RU" dirty="0"/>
          </a:p>
        </p:txBody>
      </p:sp>
      <p:sp>
        <p:nvSpPr>
          <p:cNvPr id="13" name="Прямоугольник 12"/>
          <p:cNvSpPr/>
          <p:nvPr/>
        </p:nvSpPr>
        <p:spPr>
          <a:xfrm>
            <a:off x="1646674" y="6164955"/>
            <a:ext cx="1426994" cy="400110"/>
          </a:xfrm>
          <a:prstGeom prst="rect">
            <a:avLst/>
          </a:prstGeom>
        </p:spPr>
        <p:txBody>
          <a:bodyPr wrap="none">
            <a:spAutoFit/>
          </a:bodyPr>
          <a:lstStyle/>
          <a:p>
            <a:pPr algn="ctr"/>
            <a:r>
              <a:rPr lang="en-US" sz="2000" b="1" dirty="0">
                <a:solidFill>
                  <a:schemeClr val="bg1"/>
                </a:solidFill>
                <a:effectLst>
                  <a:outerShdw blurRad="38100" dist="38100" dir="2700000" algn="tl">
                    <a:srgbClr val="000000">
                      <a:alpha val="43137"/>
                    </a:srgbClr>
                  </a:outerShdw>
                </a:effectLst>
                <a:latin typeface="Eras Demi ITC" panose="020B0805030504020804" pitchFamily="34" charset="0"/>
              </a:rPr>
              <a:t>Hyde Park</a:t>
            </a:r>
            <a:endParaRPr lang="ru-RU" sz="2000" dirty="0"/>
          </a:p>
        </p:txBody>
      </p:sp>
      <p:sp>
        <p:nvSpPr>
          <p:cNvPr id="14" name="Прямоугольник 13"/>
          <p:cNvSpPr/>
          <p:nvPr/>
        </p:nvSpPr>
        <p:spPr>
          <a:xfrm>
            <a:off x="8808835" y="6164955"/>
            <a:ext cx="2154757" cy="400110"/>
          </a:xfrm>
          <a:prstGeom prst="rect">
            <a:avLst/>
          </a:prstGeom>
        </p:spPr>
        <p:txBody>
          <a:bodyPr wrap="none">
            <a:spAutoFit/>
          </a:bodyPr>
          <a:lstStyle/>
          <a:p>
            <a:pPr algn="ctr"/>
            <a:r>
              <a:rPr lang="en-US" sz="2000" b="1" dirty="0" smtClean="0">
                <a:solidFill>
                  <a:schemeClr val="bg1"/>
                </a:solidFill>
                <a:effectLst>
                  <a:outerShdw blurRad="38100" dist="38100" dir="2700000" algn="tl">
                    <a:srgbClr val="000000">
                      <a:alpha val="43137"/>
                    </a:srgbClr>
                  </a:outerShdw>
                </a:effectLst>
                <a:latin typeface="Eras Demi ITC" panose="020B0805030504020804" pitchFamily="34" charset="0"/>
              </a:rPr>
              <a:t>The London Eye	</a:t>
            </a:r>
            <a:endParaRPr lang="ru-RU" sz="2000" dirty="0"/>
          </a:p>
        </p:txBody>
      </p:sp>
      <p:sp>
        <p:nvSpPr>
          <p:cNvPr id="17" name="Скругленный прямоугольник 16">
            <a:hlinkClick r:id="rId12" action="ppaction://hlinksldjump"/>
          </p:cNvPr>
          <p:cNvSpPr/>
          <p:nvPr/>
        </p:nvSpPr>
        <p:spPr>
          <a:xfrm>
            <a:off x="4659377" y="0"/>
            <a:ext cx="2846231" cy="1178417"/>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ru-RU" sz="3200" dirty="0" smtClean="0">
                <a:effectLst>
                  <a:outerShdw blurRad="38100" dist="38100" dir="2700000" algn="tl">
                    <a:srgbClr val="000000">
                      <a:alpha val="43137"/>
                    </a:srgbClr>
                  </a:outerShdw>
                </a:effectLst>
              </a:rPr>
              <a:t>Задания</a:t>
            </a:r>
            <a:endParaRPr lang="ru-RU" sz="32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83476294"/>
      </p:ext>
    </p:extLst>
  </p:cSld>
  <p:clrMapOvr>
    <a:masterClrMapping/>
  </p:clrMapOvr>
  <mc:AlternateContent xmlns:mc="http://schemas.openxmlformats.org/markup-compatibility/2006" xmlns:p14="http://schemas.microsoft.com/office/powerpoint/2010/main">
    <mc:Choice Requires="p14">
      <p:transition spd="slow" p14:dur="2000" advTm="25411"/>
    </mc:Choice>
    <mc:Fallback xmlns="">
      <p:transition spd="slow" advTm="25411"/>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rId2" action="ppaction://hlinksldjump"/>
          </p:cNvPr>
          <p:cNvSpPr/>
          <p:nvPr/>
        </p:nvSpPr>
        <p:spPr>
          <a:xfrm>
            <a:off x="5395688" y="695459"/>
            <a:ext cx="6285450" cy="5840060"/>
          </a:xfrm>
          <a:prstGeom prst="rect">
            <a:avLst/>
          </a:prstGeom>
        </p:spPr>
        <p:txBody>
          <a:bodyPr wrap="square">
            <a:spAutoFit/>
          </a:bodyPr>
          <a:lstStyle/>
          <a:p>
            <a:pPr>
              <a:lnSpc>
                <a:spcPct val="150000"/>
              </a:lnSpc>
            </a:pPr>
            <a:r>
              <a:rPr lang="en-US" sz="2400" b="1" dirty="0">
                <a:solidFill>
                  <a:schemeClr val="bg1"/>
                </a:solidFill>
                <a:effectLst>
                  <a:outerShdw blurRad="38100" dist="38100" dir="2700000" algn="tl">
                    <a:srgbClr val="000000">
                      <a:alpha val="43137"/>
                    </a:srgbClr>
                  </a:outerShdw>
                </a:effectLst>
                <a:latin typeface="Eras Demi ITC" panose="020B0805030504020804" pitchFamily="34" charset="0"/>
              </a:rPr>
              <a:t>Coat of arms of the City of </a:t>
            </a:r>
            <a:r>
              <a:rPr lang="en-US" sz="2400" b="1" dirty="0" smtClean="0">
                <a:solidFill>
                  <a:schemeClr val="bg1"/>
                </a:solidFill>
                <a:effectLst>
                  <a:outerShdw blurRad="38100" dist="38100" dir="2700000" algn="tl">
                    <a:srgbClr val="000000">
                      <a:alpha val="43137"/>
                    </a:srgbClr>
                  </a:outerShdw>
                </a:effectLst>
                <a:latin typeface="Eras Demi ITC" panose="020B0805030504020804" pitchFamily="34" charset="0"/>
              </a:rPr>
              <a:t>London</a:t>
            </a:r>
          </a:p>
          <a:p>
            <a:pPr algn="just">
              <a:lnSpc>
                <a:spcPct val="150000"/>
              </a:lnSpc>
            </a:pPr>
            <a:r>
              <a:rPr lang="en-US" sz="1500" dirty="0" smtClean="0">
                <a:solidFill>
                  <a:schemeClr val="bg1"/>
                </a:solidFill>
                <a:effectLst>
                  <a:outerShdw blurRad="38100" dist="38100" dir="2700000" algn="tl">
                    <a:srgbClr val="000000">
                      <a:alpha val="43137"/>
                    </a:srgbClr>
                  </a:outerShdw>
                </a:effectLst>
              </a:rPr>
              <a:t>The </a:t>
            </a:r>
            <a:r>
              <a:rPr lang="en-US" sz="1500" dirty="0">
                <a:solidFill>
                  <a:schemeClr val="bg1"/>
                </a:solidFill>
                <a:effectLst>
                  <a:outerShdw blurRad="38100" dist="38100" dir="2700000" algn="tl">
                    <a:srgbClr val="000000">
                      <a:alpha val="43137"/>
                    </a:srgbClr>
                  </a:outerShdw>
                </a:effectLst>
              </a:rPr>
              <a:t>Corporation of the City of London has a full achievement of armorial bearings consisting of a shield on which the arms are displayed, a crest displayed on a helmet above the shield, supporters on either side and a motto displayed on a scroll beneath the arms</a:t>
            </a:r>
            <a:r>
              <a:rPr lang="en-US" sz="1500" dirty="0" smtClean="0">
                <a:solidFill>
                  <a:schemeClr val="bg1"/>
                </a:solidFill>
                <a:effectLst>
                  <a:outerShdw blurRad="38100" dist="38100" dir="2700000" algn="tl">
                    <a:srgbClr val="000000">
                      <a:alpha val="43137"/>
                    </a:srgbClr>
                  </a:outerShdw>
                </a:effectLst>
              </a:rPr>
              <a:t>.</a:t>
            </a:r>
            <a:endParaRPr lang="en-US" sz="1500" dirty="0">
              <a:solidFill>
                <a:schemeClr val="bg1"/>
              </a:solidFill>
              <a:effectLst>
                <a:outerShdw blurRad="38100" dist="38100" dir="2700000" algn="tl">
                  <a:srgbClr val="000000">
                    <a:alpha val="43137"/>
                  </a:srgbClr>
                </a:outerShdw>
              </a:effectLst>
            </a:endParaRPr>
          </a:p>
          <a:p>
            <a:pPr algn="just">
              <a:lnSpc>
                <a:spcPct val="150000"/>
              </a:lnSpc>
            </a:pPr>
            <a:r>
              <a:rPr lang="en-US" sz="1500" dirty="0">
                <a:solidFill>
                  <a:schemeClr val="bg1"/>
                </a:solidFill>
                <a:effectLst>
                  <a:outerShdw blurRad="38100" dist="38100" dir="2700000" algn="tl">
                    <a:srgbClr val="000000">
                      <a:alpha val="43137"/>
                    </a:srgbClr>
                  </a:outerShdw>
                </a:effectLst>
              </a:rPr>
              <a:t>The blazon of the arms is as follows</a:t>
            </a:r>
            <a:r>
              <a:rPr lang="en-US" sz="1500" dirty="0" smtClean="0">
                <a:solidFill>
                  <a:schemeClr val="bg1"/>
                </a:solidFill>
                <a:effectLst>
                  <a:outerShdw blurRad="38100" dist="38100" dir="2700000" algn="tl">
                    <a:srgbClr val="000000">
                      <a:alpha val="43137"/>
                    </a:srgbClr>
                  </a:outerShdw>
                </a:effectLst>
              </a:rPr>
              <a:t>:</a:t>
            </a:r>
            <a:endParaRPr lang="en-US" sz="1500" dirty="0">
              <a:solidFill>
                <a:schemeClr val="bg1"/>
              </a:solidFill>
              <a:effectLst>
                <a:outerShdw blurRad="38100" dist="38100" dir="2700000" algn="tl">
                  <a:srgbClr val="000000">
                    <a:alpha val="43137"/>
                  </a:srgbClr>
                </a:outerShdw>
              </a:effectLst>
            </a:endParaRPr>
          </a:p>
          <a:p>
            <a:pPr algn="just">
              <a:lnSpc>
                <a:spcPct val="150000"/>
              </a:lnSpc>
            </a:pPr>
            <a:r>
              <a:rPr lang="en-US" sz="1500" b="1" dirty="0">
                <a:solidFill>
                  <a:schemeClr val="bg1"/>
                </a:solidFill>
                <a:effectLst>
                  <a:outerShdw blurRad="38100" dist="38100" dir="2700000" algn="tl">
                    <a:srgbClr val="000000">
                      <a:alpha val="43137"/>
                    </a:srgbClr>
                  </a:outerShdw>
                </a:effectLst>
              </a:rPr>
              <a:t>Arms: </a:t>
            </a:r>
            <a:r>
              <a:rPr lang="en-US" sz="1500" dirty="0">
                <a:solidFill>
                  <a:schemeClr val="bg1"/>
                </a:solidFill>
                <a:effectLst>
                  <a:outerShdw blurRad="38100" dist="38100" dir="2700000" algn="tl">
                    <a:srgbClr val="000000">
                      <a:alpha val="43137"/>
                    </a:srgbClr>
                  </a:outerShdw>
                </a:effectLst>
              </a:rPr>
              <a:t>Argent a cross gules, in the first quarter a sword in pale point upwards of the last.</a:t>
            </a:r>
          </a:p>
          <a:p>
            <a:pPr algn="just">
              <a:lnSpc>
                <a:spcPct val="150000"/>
              </a:lnSpc>
            </a:pPr>
            <a:r>
              <a:rPr lang="en-US" sz="1500" b="1" dirty="0">
                <a:solidFill>
                  <a:schemeClr val="bg1"/>
                </a:solidFill>
                <a:effectLst>
                  <a:outerShdw blurRad="38100" dist="38100" dir="2700000" algn="tl">
                    <a:srgbClr val="000000">
                      <a:alpha val="43137"/>
                    </a:srgbClr>
                  </a:outerShdw>
                </a:effectLst>
              </a:rPr>
              <a:t>Crest: </a:t>
            </a:r>
            <a:r>
              <a:rPr lang="en-US" sz="1500" dirty="0">
                <a:solidFill>
                  <a:schemeClr val="bg1"/>
                </a:solidFill>
                <a:effectLst>
                  <a:outerShdw blurRad="38100" dist="38100" dir="2700000" algn="tl">
                    <a:srgbClr val="000000">
                      <a:alpha val="43137"/>
                    </a:srgbClr>
                  </a:outerShdw>
                </a:effectLst>
              </a:rPr>
              <a:t>On a wreath argent and gules a dragon's sinister wing argent charged on the underside with a cross throughout gules.</a:t>
            </a:r>
          </a:p>
          <a:p>
            <a:pPr algn="just">
              <a:lnSpc>
                <a:spcPct val="150000"/>
              </a:lnSpc>
            </a:pPr>
            <a:r>
              <a:rPr lang="en-US" sz="1500" b="1" dirty="0">
                <a:solidFill>
                  <a:schemeClr val="bg1"/>
                </a:solidFill>
                <a:effectLst>
                  <a:outerShdw blurRad="38100" dist="38100" dir="2700000" algn="tl">
                    <a:srgbClr val="000000">
                      <a:alpha val="43137"/>
                    </a:srgbClr>
                  </a:outerShdw>
                </a:effectLst>
              </a:rPr>
              <a:t>Supporters: </a:t>
            </a:r>
            <a:r>
              <a:rPr lang="en-US" sz="1500" dirty="0">
                <a:solidFill>
                  <a:schemeClr val="bg1"/>
                </a:solidFill>
                <a:effectLst>
                  <a:outerShdw blurRad="38100" dist="38100" dir="2700000" algn="tl">
                    <a:srgbClr val="000000">
                      <a:alpha val="43137"/>
                    </a:srgbClr>
                  </a:outerShdw>
                </a:effectLst>
              </a:rPr>
              <a:t>On either side a dragon argent charged on the undersides of the wings with a cross throughout gules</a:t>
            </a:r>
            <a:r>
              <a:rPr lang="en-US" sz="1500" dirty="0" smtClean="0">
                <a:solidFill>
                  <a:schemeClr val="bg1"/>
                </a:solidFill>
                <a:effectLst>
                  <a:outerShdw blurRad="38100" dist="38100" dir="2700000" algn="tl">
                    <a:srgbClr val="000000">
                      <a:alpha val="43137"/>
                    </a:srgbClr>
                  </a:outerShdw>
                </a:effectLst>
              </a:rPr>
              <a:t>.</a:t>
            </a:r>
            <a:endParaRPr lang="en-US" sz="1500" dirty="0">
              <a:solidFill>
                <a:schemeClr val="bg1"/>
              </a:solidFill>
              <a:effectLst>
                <a:outerShdw blurRad="38100" dist="38100" dir="2700000" algn="tl">
                  <a:srgbClr val="000000">
                    <a:alpha val="43137"/>
                  </a:srgbClr>
                </a:outerShdw>
              </a:effectLst>
            </a:endParaRPr>
          </a:p>
          <a:p>
            <a:pPr algn="just">
              <a:lnSpc>
                <a:spcPct val="150000"/>
              </a:lnSpc>
            </a:pPr>
            <a:r>
              <a:rPr lang="en-US" sz="1500" dirty="0">
                <a:solidFill>
                  <a:schemeClr val="bg1"/>
                </a:solidFill>
                <a:effectLst>
                  <a:outerShdw blurRad="38100" dist="38100" dir="2700000" algn="tl">
                    <a:srgbClr val="000000">
                      <a:alpha val="43137"/>
                    </a:srgbClr>
                  </a:outerShdw>
                </a:effectLst>
              </a:rPr>
              <a:t>The Latin motto of the City is </a:t>
            </a:r>
            <a:r>
              <a:rPr lang="en-US" sz="1500" dirty="0" err="1">
                <a:solidFill>
                  <a:schemeClr val="bg1"/>
                </a:solidFill>
                <a:effectLst>
                  <a:outerShdw blurRad="38100" dist="38100" dir="2700000" algn="tl">
                    <a:srgbClr val="000000">
                      <a:alpha val="43137"/>
                    </a:srgbClr>
                  </a:outerShdw>
                </a:effectLst>
              </a:rPr>
              <a:t>Domine</a:t>
            </a:r>
            <a:r>
              <a:rPr lang="en-US" sz="1500" dirty="0">
                <a:solidFill>
                  <a:schemeClr val="bg1"/>
                </a:solidFill>
                <a:effectLst>
                  <a:outerShdw blurRad="38100" dist="38100" dir="2700000" algn="tl">
                    <a:srgbClr val="000000">
                      <a:alpha val="43137"/>
                    </a:srgbClr>
                  </a:outerShdw>
                </a:effectLst>
              </a:rPr>
              <a:t> dirige </a:t>
            </a:r>
            <a:r>
              <a:rPr lang="en-US" sz="1500" dirty="0" err="1">
                <a:solidFill>
                  <a:schemeClr val="bg1"/>
                </a:solidFill>
                <a:effectLst>
                  <a:outerShdw blurRad="38100" dist="38100" dir="2700000" algn="tl">
                    <a:srgbClr val="000000">
                      <a:alpha val="43137"/>
                    </a:srgbClr>
                  </a:outerShdw>
                </a:effectLst>
              </a:rPr>
              <a:t>nos</a:t>
            </a:r>
            <a:r>
              <a:rPr lang="en-US" sz="1500" dirty="0">
                <a:solidFill>
                  <a:schemeClr val="bg1"/>
                </a:solidFill>
                <a:effectLst>
                  <a:outerShdw blurRad="38100" dist="38100" dir="2700000" algn="tl">
                    <a:srgbClr val="000000">
                      <a:alpha val="43137"/>
                    </a:srgbClr>
                  </a:outerShdw>
                </a:effectLst>
              </a:rPr>
              <a:t>, which translates as "Lord, direct (guide) us". It appears to have been adopted in the 17th century, as the earliest record of it is in 1633</a:t>
            </a:r>
            <a:r>
              <a:rPr lang="en-US" sz="1500" dirty="0" smtClean="0">
                <a:solidFill>
                  <a:schemeClr val="bg1"/>
                </a:solidFill>
                <a:effectLst>
                  <a:outerShdw blurRad="38100" dist="38100" dir="2700000" algn="tl">
                    <a:srgbClr val="000000">
                      <a:alpha val="43137"/>
                    </a:srgbClr>
                  </a:outerShdw>
                </a:effectLst>
              </a:rPr>
              <a:t>.</a:t>
            </a:r>
            <a:endParaRPr lang="en-US" sz="1500" dirty="0">
              <a:solidFill>
                <a:schemeClr val="bg1"/>
              </a:solidFill>
              <a:effectLst>
                <a:outerShdw blurRad="38100" dist="38100" dir="2700000" algn="tl">
                  <a:srgbClr val="000000">
                    <a:alpha val="43137"/>
                  </a:srgbClr>
                </a:outerShdw>
              </a:effectLst>
            </a:endParaRPr>
          </a:p>
          <a:p>
            <a:pPr algn="just">
              <a:lnSpc>
                <a:spcPct val="150000"/>
              </a:lnSpc>
            </a:pPr>
            <a:r>
              <a:rPr lang="en-US" sz="1500" dirty="0">
                <a:solidFill>
                  <a:schemeClr val="bg1"/>
                </a:solidFill>
                <a:effectLst>
                  <a:outerShdw blurRad="38100" dist="38100" dir="2700000" algn="tl">
                    <a:srgbClr val="000000">
                      <a:alpha val="43137"/>
                    </a:srgbClr>
                  </a:outerShdw>
                </a:effectLst>
              </a:rPr>
              <a:t>A banner of the arms (the design on the shield) is flown as a flag of the City.</a:t>
            </a:r>
            <a:endParaRPr lang="ru-RU" sz="1500" dirty="0">
              <a:solidFill>
                <a:schemeClr val="bg1"/>
              </a:solidFill>
              <a:effectLst>
                <a:outerShdw blurRad="38100" dist="38100" dir="2700000" algn="tl">
                  <a:srgbClr val="000000">
                    <a:alpha val="43137"/>
                  </a:srgbClr>
                </a:outerShdw>
              </a:effectLst>
            </a:endParaRPr>
          </a:p>
        </p:txBody>
      </p:sp>
      <p:pic>
        <p:nvPicPr>
          <p:cNvPr id="5" name="Picture 2" descr="https://images.fineartamerica.com/images-medium-large-5/city-of-london-coat-of-arms-over-uk-flag-serge-averbukh.jpg">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0" y="821593"/>
            <a:ext cx="5337728" cy="53377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219827"/>
      </p:ext>
    </p:extLst>
  </p:cSld>
  <p:clrMapOvr>
    <a:masterClrMapping/>
  </p:clrMapOvr>
  <mc:AlternateContent xmlns:mc="http://schemas.openxmlformats.org/markup-compatibility/2006" xmlns:p14="http://schemas.microsoft.com/office/powerpoint/2010/main">
    <mc:Choice Requires="p14">
      <p:transition spd="slow" p14:dur="2000" advTm="2519"/>
    </mc:Choice>
    <mc:Fallback xmlns="">
      <p:transition spd="slow" advTm="2519"/>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 action="ppaction://hlinkshowjump?jump=firstslide"/>
          </p:cNvPr>
          <p:cNvSpPr/>
          <p:nvPr/>
        </p:nvSpPr>
        <p:spPr>
          <a:xfrm>
            <a:off x="5606717" y="883057"/>
            <a:ext cx="6241847" cy="5447645"/>
          </a:xfrm>
          <a:prstGeom prst="rect">
            <a:avLst/>
          </a:prstGeom>
        </p:spPr>
        <p:txBody>
          <a:bodyPr wrap="square">
            <a:spAutoFit/>
          </a:bodyPr>
          <a:lstStyle/>
          <a:p>
            <a:pPr>
              <a:lnSpc>
                <a:spcPct val="150000"/>
              </a:lnSpc>
            </a:pPr>
            <a:r>
              <a:rPr lang="en-US" sz="2400" b="1" dirty="0" smtClean="0">
                <a:solidFill>
                  <a:schemeClr val="bg1"/>
                </a:solidFill>
                <a:effectLst>
                  <a:outerShdw blurRad="38100" dist="38100" dir="2700000" algn="tl">
                    <a:srgbClr val="000000">
                      <a:alpha val="43137"/>
                    </a:srgbClr>
                  </a:outerShdw>
                </a:effectLst>
                <a:latin typeface="Eras Demi ITC" panose="020B0805030504020804" pitchFamily="34" charset="0"/>
              </a:rPr>
              <a:t>Piccadilly Circus and Trafalgar Square</a:t>
            </a:r>
          </a:p>
          <a:p>
            <a:pPr>
              <a:lnSpc>
                <a:spcPct val="150000"/>
              </a:lnSpc>
            </a:pPr>
            <a:r>
              <a:rPr lang="en-US" sz="1600" dirty="0" smtClean="0">
                <a:solidFill>
                  <a:schemeClr val="bg1"/>
                </a:solidFill>
                <a:effectLst>
                  <a:outerShdw blurRad="38100" dist="38100" dir="2700000" algn="tl">
                    <a:srgbClr val="000000">
                      <a:alpha val="43137"/>
                    </a:srgbClr>
                  </a:outerShdw>
                </a:effectLst>
              </a:rPr>
              <a:t>Two of London's best-known tourist spots, these famous squares lie not far apart and mark the gateways to </a:t>
            </a:r>
            <a:r>
              <a:rPr lang="en-US" sz="1600" dirty="0" err="1" smtClean="0">
                <a:solidFill>
                  <a:schemeClr val="bg1"/>
                </a:solidFill>
                <a:effectLst>
                  <a:outerShdw blurRad="38100" dist="38100" dir="2700000" algn="tl">
                    <a:srgbClr val="000000">
                      <a:alpha val="43137"/>
                    </a:srgbClr>
                  </a:outerShdw>
                </a:effectLst>
              </a:rPr>
              <a:t>Soho</a:t>
            </a:r>
            <a:r>
              <a:rPr lang="en-US" sz="1600" dirty="0" smtClean="0">
                <a:solidFill>
                  <a:schemeClr val="bg1"/>
                </a:solidFill>
                <a:effectLst>
                  <a:outerShdw blurRad="38100" dist="38100" dir="2700000" algn="tl">
                    <a:srgbClr val="000000">
                      <a:alpha val="43137"/>
                    </a:srgbClr>
                  </a:outerShdw>
                </a:effectLst>
              </a:rPr>
              <a:t>, London's lively theater and entertainment district. Trafalgar Square was built to commemorate Lord Horatio Nelson's victory over the French and Spanish at Trafalgar in 1805. Nelson's Column, a 183-foot granite monument, overlooks the square's fountains and bronze reliefs, which were cast from French cannons. Admiralty Arch, St. Martin-in-the-Fields, and the National Gallery surround the square. Piccadilly Circus marks the irregular intersection of several busy streets - Piccadilly, Regent, Haymarket, and Shaftesbury Avenue - and overlooking this somewhat untidy snarl of traffic stands London's best-known sculpture, the winged Eros delicately balanced on one foot, bow poised. "It's like Piccadilly Circus" is a common expression describing a busy and confusing scene.</a:t>
            </a:r>
            <a:endParaRPr lang="ru-RU" sz="1600" dirty="0">
              <a:solidFill>
                <a:schemeClr val="bg1"/>
              </a:solidFill>
              <a:effectLst>
                <a:outerShdw blurRad="38100" dist="38100" dir="2700000" algn="tl">
                  <a:srgbClr val="000000">
                    <a:alpha val="43137"/>
                  </a:srgbClr>
                </a:outerShdw>
              </a:effectLst>
            </a:endParaRPr>
          </a:p>
        </p:txBody>
      </p:sp>
      <p:sp>
        <p:nvSpPr>
          <p:cNvPr id="5" name="Овал 4">
            <a:hlinkClick r:id="rId2" action="ppaction://hlinksldjump"/>
          </p:cNvPr>
          <p:cNvSpPr/>
          <p:nvPr/>
        </p:nvSpPr>
        <p:spPr>
          <a:xfrm>
            <a:off x="-1" y="953036"/>
            <a:ext cx="5606718" cy="5307689"/>
          </a:xfrm>
          <a:prstGeom prst="ellips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290739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rId2" action="ppaction://hlinksldjump"/>
          </p:cNvPr>
          <p:cNvSpPr/>
          <p:nvPr/>
        </p:nvSpPr>
        <p:spPr>
          <a:xfrm>
            <a:off x="5606716" y="811992"/>
            <a:ext cx="6331999" cy="5355312"/>
          </a:xfrm>
          <a:prstGeom prst="rect">
            <a:avLst/>
          </a:prstGeom>
        </p:spPr>
        <p:txBody>
          <a:bodyPr wrap="square">
            <a:spAutoFit/>
          </a:bodyPr>
          <a:lstStyle/>
          <a:p>
            <a:pPr>
              <a:lnSpc>
                <a:spcPct val="150000"/>
              </a:lnSpc>
            </a:pPr>
            <a:r>
              <a:rPr lang="en-US" sz="2800" b="1" dirty="0" smtClean="0">
                <a:solidFill>
                  <a:schemeClr val="bg1"/>
                </a:solidFill>
                <a:effectLst>
                  <a:outerShdw blurRad="38100" dist="38100" dir="2700000" algn="tl">
                    <a:srgbClr val="000000">
                      <a:alpha val="43137"/>
                    </a:srgbClr>
                  </a:outerShdw>
                </a:effectLst>
                <a:latin typeface="Eras Demi ITC" panose="020B0805030504020804" pitchFamily="34" charset="0"/>
              </a:rPr>
              <a:t>Westminster Abbey	</a:t>
            </a:r>
          </a:p>
          <a:p>
            <a:pPr>
              <a:lnSpc>
                <a:spcPct val="150000"/>
              </a:lnSpc>
            </a:pPr>
            <a:r>
              <a:rPr lang="en-US" sz="2000" dirty="0" smtClean="0">
                <a:solidFill>
                  <a:schemeClr val="bg1"/>
                </a:solidFill>
                <a:effectLst>
                  <a:outerShdw blurRad="38100" dist="38100" dir="2700000" algn="tl">
                    <a:srgbClr val="000000">
                      <a:alpha val="43137"/>
                    </a:srgbClr>
                  </a:outerShdw>
                </a:effectLst>
              </a:rPr>
              <a:t>Another location with a long association with British royalty, Westminster Abbey stands on a site that's been associated with Christianity since the early 7th century. Officially known as the Collegiate Church of St. Peter in Westminster, Westminster Abbey was founded by Edward the Confessor in 1065 as his place of interment. From his burial in 1066 until that of George II almost 700 years later, most sovereigns were not only crowned here but they were buried here, too. More recently, it's become famous as the preferred location for Royal Weddings.</a:t>
            </a:r>
            <a:endParaRPr lang="ru-RU" sz="2000" dirty="0">
              <a:solidFill>
                <a:schemeClr val="bg1"/>
              </a:solidFill>
              <a:effectLst>
                <a:outerShdw blurRad="38100" dist="38100" dir="2700000" algn="tl">
                  <a:srgbClr val="000000">
                    <a:alpha val="43137"/>
                  </a:srgbClr>
                </a:outerShdw>
              </a:effectLst>
            </a:endParaRPr>
          </a:p>
        </p:txBody>
      </p:sp>
      <p:sp>
        <p:nvSpPr>
          <p:cNvPr id="7" name="Овал 6">
            <a:hlinkClick r:id="rId2" action="ppaction://hlinksldjump"/>
          </p:cNvPr>
          <p:cNvSpPr/>
          <p:nvPr/>
        </p:nvSpPr>
        <p:spPr>
          <a:xfrm>
            <a:off x="-1" y="953036"/>
            <a:ext cx="5606717" cy="5307689"/>
          </a:xfrm>
          <a:prstGeom prst="ellips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3217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rId2" action="ppaction://hlinksldjump"/>
          </p:cNvPr>
          <p:cNvSpPr/>
          <p:nvPr/>
        </p:nvSpPr>
        <p:spPr>
          <a:xfrm>
            <a:off x="5606716" y="613426"/>
            <a:ext cx="6280484" cy="7017306"/>
          </a:xfrm>
          <a:prstGeom prst="rect">
            <a:avLst/>
          </a:prstGeom>
        </p:spPr>
        <p:txBody>
          <a:bodyPr wrap="square">
            <a:spAutoFit/>
          </a:bodyPr>
          <a:lstStyle/>
          <a:p>
            <a:pPr>
              <a:lnSpc>
                <a:spcPct val="150000"/>
              </a:lnSpc>
            </a:pPr>
            <a:r>
              <a:rPr lang="en-US" sz="2800" b="1" dirty="0" smtClean="0">
                <a:solidFill>
                  <a:schemeClr val="bg1"/>
                </a:solidFill>
                <a:effectLst>
                  <a:outerShdw blurRad="38100" dist="38100" dir="2700000" algn="tl">
                    <a:srgbClr val="000000">
                      <a:alpha val="43137"/>
                    </a:srgbClr>
                  </a:outerShdw>
                </a:effectLst>
                <a:latin typeface="Eras Demi ITC" panose="020B0805030504020804" pitchFamily="34" charset="0"/>
              </a:rPr>
              <a:t>Hyde Park</a:t>
            </a: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
            </a:r>
            <a:b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br>
            <a:r>
              <a:rPr lang="en-US" dirty="0">
                <a:solidFill>
                  <a:schemeClr val="bg1"/>
                </a:solidFill>
              </a:rPr>
              <a:t>Covering 350 acres, Hyde Park is London's largest open space and has been a destination for sightseers since 1635. One of the park's highlights is the Serpentine, an 18th-century man-made lake popular for boating and swimming. Hyde Park is also where you'll find </a:t>
            </a:r>
            <a:r>
              <a:rPr lang="en-US" b="1" dirty="0">
                <a:solidFill>
                  <a:schemeClr val="bg1"/>
                </a:solidFill>
              </a:rPr>
              <a:t>Speakers' Corner</a:t>
            </a:r>
            <a:r>
              <a:rPr lang="en-US" dirty="0">
                <a:solidFill>
                  <a:schemeClr val="bg1"/>
                </a:solidFill>
              </a:rPr>
              <a:t>, a traditional forum for free speech (and heckling). Another Hyde Park landmark is </a:t>
            </a:r>
            <a:r>
              <a:rPr lang="en-US" dirty="0" err="1">
                <a:solidFill>
                  <a:schemeClr val="bg1"/>
                </a:solidFill>
              </a:rPr>
              <a:t>Apsley</a:t>
            </a:r>
            <a:r>
              <a:rPr lang="en-US" dirty="0">
                <a:solidFill>
                  <a:schemeClr val="bg1"/>
                </a:solidFill>
              </a:rPr>
              <a:t> House, former home of the first Duke of Wellington and purchased after his famous victory at Waterloo. Now a museum, it houses Wellington's magnificent collections of paintings, including Velázquez's </a:t>
            </a:r>
            <a:r>
              <a:rPr lang="en-US" i="1" dirty="0">
                <a:solidFill>
                  <a:schemeClr val="bg1"/>
                </a:solidFill>
              </a:rPr>
              <a:t>The </a:t>
            </a:r>
            <a:r>
              <a:rPr lang="en-US" i="1" dirty="0" err="1">
                <a:solidFill>
                  <a:schemeClr val="bg1"/>
                </a:solidFill>
              </a:rPr>
              <a:t>Waterseller</a:t>
            </a:r>
            <a:r>
              <a:rPr lang="en-US" i="1" dirty="0">
                <a:solidFill>
                  <a:schemeClr val="bg1"/>
                </a:solidFill>
              </a:rPr>
              <a:t> of Seville</a:t>
            </a:r>
            <a:r>
              <a:rPr lang="en-US" dirty="0">
                <a:solidFill>
                  <a:schemeClr val="bg1"/>
                </a:solidFill>
              </a:rPr>
              <a:t>, along with gifts presented by grateful European kings and emperors. England's greatest hero is also commemorated at the Wellington Arch.</a:t>
            </a:r>
            <a:endPar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a:p>
            <a:pPr>
              <a:lnSpc>
                <a:spcPct val="150000"/>
              </a:lnSpc>
            </a:pP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	</a:t>
            </a:r>
          </a:p>
          <a:p>
            <a:pPr>
              <a:lnSpc>
                <a:spcPct val="150000"/>
              </a:lnSpc>
            </a:pPr>
            <a:endPar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p:txBody>
      </p:sp>
      <p:sp>
        <p:nvSpPr>
          <p:cNvPr id="7" name="Овал 6">
            <a:hlinkClick r:id="rId2" action="ppaction://hlinksldjump"/>
          </p:cNvPr>
          <p:cNvSpPr/>
          <p:nvPr/>
        </p:nvSpPr>
        <p:spPr>
          <a:xfrm>
            <a:off x="0" y="953036"/>
            <a:ext cx="5606716" cy="5306095"/>
          </a:xfrm>
          <a:prstGeom prst="ellips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370844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hlinkClick r:id="rId2" action="ppaction://hlinksldjump"/>
          </p:cNvPr>
          <p:cNvSpPr/>
          <p:nvPr/>
        </p:nvSpPr>
        <p:spPr>
          <a:xfrm>
            <a:off x="5606716" y="605307"/>
            <a:ext cx="6190332" cy="7109639"/>
          </a:xfrm>
          <a:prstGeom prst="rect">
            <a:avLst/>
          </a:prstGeom>
        </p:spPr>
        <p:txBody>
          <a:bodyPr wrap="square">
            <a:spAutoFit/>
          </a:bodyPr>
          <a:lstStyle/>
          <a:p>
            <a:pPr>
              <a:lnSpc>
                <a:spcPct val="150000"/>
              </a:lnSpc>
            </a:pPr>
            <a:r>
              <a:rPr lang="en-US" sz="2800" b="1" dirty="0" smtClean="0">
                <a:solidFill>
                  <a:schemeClr val="bg1"/>
                </a:solidFill>
                <a:effectLst>
                  <a:outerShdw blurRad="38100" dist="38100" dir="2700000" algn="tl">
                    <a:srgbClr val="000000">
                      <a:alpha val="43137"/>
                    </a:srgbClr>
                  </a:outerShdw>
                </a:effectLst>
                <a:latin typeface="Eras Demi ITC" panose="020B0805030504020804" pitchFamily="34" charset="0"/>
              </a:rPr>
              <a:t>The London Eye	</a:t>
            </a: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
            </a:r>
            <a:b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br>
            <a:r>
              <a:rPr lang="en-US" sz="2000" dirty="0" smtClean="0">
                <a:solidFill>
                  <a:schemeClr val="bg1"/>
                </a:solidFill>
              </a:rPr>
              <a:t>Built to mark London's millennium celebrations in 2000, the London Eye is Europe's largest observation wheel. Its individual glass capsules offer the most spectacular views of the city as you embark on a circular tour rising 443 feet above the Thames. The journey lasts 30 minutes, often quicker than the time spent lining up for your turn. If you can, reserve your time in advance. The best option is to skip the line completely with a London Eye: Skip-the-Line Ticket. This advance ticket allows you to take a flight at any time on the day you plan to visit.</a:t>
            </a:r>
          </a:p>
          <a:p>
            <a:pPr>
              <a:lnSpc>
                <a:spcPct val="150000"/>
              </a:lnSpc>
            </a:pPr>
            <a:endParaRPr lang="en-US" sz="2000" dirty="0" smtClean="0">
              <a:solidFill>
                <a:schemeClr val="bg1"/>
              </a:solidFill>
            </a:endParaRPr>
          </a:p>
          <a:p>
            <a:pPr>
              <a:lnSpc>
                <a:spcPct val="150000"/>
              </a:lnSpc>
            </a:pPr>
            <a:r>
              <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rPr>
              <a:t>	</a:t>
            </a:r>
          </a:p>
          <a:p>
            <a:pPr>
              <a:lnSpc>
                <a:spcPct val="150000"/>
              </a:lnSpc>
            </a:pPr>
            <a:endParaRPr lang="en-US" sz="2800" dirty="0" smtClean="0">
              <a:solidFill>
                <a:schemeClr val="bg1"/>
              </a:solidFill>
              <a:effectLst>
                <a:outerShdw blurRad="38100" dist="38100" dir="2700000" algn="tl">
                  <a:srgbClr val="000000">
                    <a:alpha val="43137"/>
                  </a:srgbClr>
                </a:outerShdw>
              </a:effectLst>
              <a:latin typeface="Eras Demi ITC" panose="020B0805030504020804" pitchFamily="34" charset="0"/>
            </a:endParaRPr>
          </a:p>
        </p:txBody>
      </p:sp>
      <p:sp>
        <p:nvSpPr>
          <p:cNvPr id="5" name="Овал 4">
            <a:hlinkClick r:id="rId2" action="ppaction://hlinksldjump"/>
          </p:cNvPr>
          <p:cNvSpPr/>
          <p:nvPr/>
        </p:nvSpPr>
        <p:spPr>
          <a:xfrm>
            <a:off x="0" y="1007967"/>
            <a:ext cx="5606716" cy="5238287"/>
          </a:xfrm>
          <a:prstGeom prst="ellipse">
            <a:avLst/>
          </a:prstGeom>
          <a:blipFill>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37548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886"/>
            <a:ext cx="12192000" cy="1325563"/>
          </a:xfrm>
        </p:spPr>
        <p:txBody>
          <a:bodyPr>
            <a:normAutofit/>
          </a:bodyPr>
          <a:lstStyle/>
          <a:p>
            <a:pPr algn="ctr"/>
            <a:r>
              <a:rPr lang="ru-RU" sz="2800" dirty="0" smtClean="0">
                <a:solidFill>
                  <a:schemeClr val="bg1"/>
                </a:solidFill>
                <a:latin typeface="+mn-lt"/>
              </a:rPr>
              <a:t>1. Выберите латинский девиз </a:t>
            </a:r>
            <a:br>
              <a:rPr lang="ru-RU" sz="2800" dirty="0" smtClean="0">
                <a:solidFill>
                  <a:schemeClr val="bg1"/>
                </a:solidFill>
                <a:latin typeface="+mn-lt"/>
              </a:rPr>
            </a:br>
            <a:r>
              <a:rPr lang="ru-RU" sz="2800" dirty="0" smtClean="0">
                <a:solidFill>
                  <a:schemeClr val="bg1"/>
                </a:solidFill>
                <a:latin typeface="+mn-lt"/>
              </a:rPr>
              <a:t>для герба Лондона</a:t>
            </a:r>
            <a:endParaRPr lang="ru-RU" sz="2800" dirty="0">
              <a:solidFill>
                <a:schemeClr val="bg1"/>
              </a:solidFill>
              <a:latin typeface="+mn-lt"/>
            </a:endParaRPr>
          </a:p>
        </p:txBody>
      </p:sp>
      <p:pic>
        <p:nvPicPr>
          <p:cNvPr id="6" name="Герб Лондона" descr="https://images.fineartamerica.com/images-medium-large-5/city-of-london-coat-of-arms-over-uk-flag-serge-averbukh.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5160" y="1161745"/>
            <a:ext cx="5081572" cy="50815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2" name="1" descr="Наклейка Ленты PNG - AVATAN P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481" y="1161745"/>
            <a:ext cx="3819525" cy="1466851"/>
          </a:xfrm>
          <a:prstGeom prst="rect">
            <a:avLst/>
          </a:prstGeom>
          <a:noFill/>
          <a:extLst>
            <a:ext uri="{909E8E84-426E-40DD-AFC4-6F175D3DCCD1}">
              <a14:hiddenFill xmlns:a14="http://schemas.microsoft.com/office/drawing/2010/main">
                <a:solidFill>
                  <a:srgbClr val="FFFFFF"/>
                </a:solidFill>
              </a14:hiddenFill>
            </a:ext>
          </a:extLst>
        </p:spPr>
      </p:pic>
      <p:pic>
        <p:nvPicPr>
          <p:cNvPr id="13" name="2" descr="Наклейка Ленты PNG - AVATAN P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480" y="2513753"/>
            <a:ext cx="3819525" cy="14668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76549" y="1656105"/>
            <a:ext cx="3589386" cy="369332"/>
          </a:xfrm>
          <a:prstGeom prst="rect">
            <a:avLst/>
          </a:prstGeom>
          <a:noFill/>
        </p:spPr>
        <p:txBody>
          <a:bodyPr wrap="square" rtlCol="0">
            <a:spAutoFit/>
          </a:bodyPr>
          <a:lstStyle/>
          <a:p>
            <a:pPr algn="ctr"/>
            <a:r>
              <a:rPr lang="en-GB" dirty="0" smtClean="0">
                <a:latin typeface="Arial Rounded MT Bold" panose="020F0704030504030204" pitchFamily="34" charset="0"/>
              </a:rPr>
              <a:t>Orta </a:t>
            </a:r>
            <a:r>
              <a:rPr lang="en-GB" dirty="0" err="1" smtClean="0">
                <a:latin typeface="Arial Rounded MT Bold" panose="020F0704030504030204" pitchFamily="34" charset="0"/>
              </a:rPr>
              <a:t>Recens</a:t>
            </a:r>
            <a:r>
              <a:rPr lang="en-GB" dirty="0" smtClean="0">
                <a:latin typeface="Arial Rounded MT Bold" panose="020F0704030504030204" pitchFamily="34" charset="0"/>
              </a:rPr>
              <a:t> Quam </a:t>
            </a:r>
            <a:r>
              <a:rPr lang="en-GB" dirty="0" err="1" smtClean="0">
                <a:latin typeface="Arial Rounded MT Bold" panose="020F0704030504030204" pitchFamily="34" charset="0"/>
              </a:rPr>
              <a:t>Pura</a:t>
            </a:r>
            <a:r>
              <a:rPr lang="en-GB" dirty="0" smtClean="0">
                <a:latin typeface="Arial Rounded MT Bold" panose="020F0704030504030204" pitchFamily="34" charset="0"/>
              </a:rPr>
              <a:t> </a:t>
            </a:r>
            <a:r>
              <a:rPr lang="en-GB" dirty="0" err="1" smtClean="0">
                <a:latin typeface="Arial Rounded MT Bold" panose="020F0704030504030204" pitchFamily="34" charset="0"/>
              </a:rPr>
              <a:t>Nites</a:t>
            </a:r>
            <a:endParaRPr lang="ru-RU" dirty="0">
              <a:latin typeface="Arial Black" panose="020B0A04020102020204" pitchFamily="34" charset="0"/>
            </a:endParaRPr>
          </a:p>
        </p:txBody>
      </p:sp>
      <p:pic>
        <p:nvPicPr>
          <p:cNvPr id="14" name="3 true" descr="Наклейка Ленты PNG - AVATAN P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480" y="3841274"/>
            <a:ext cx="3819525" cy="1466851"/>
          </a:xfrm>
          <a:prstGeom prst="rect">
            <a:avLst/>
          </a:prstGeom>
          <a:noFill/>
          <a:extLst>
            <a:ext uri="{909E8E84-426E-40DD-AFC4-6F175D3DCCD1}">
              <a14:hiddenFill xmlns:a14="http://schemas.microsoft.com/office/drawing/2010/main">
                <a:solidFill>
                  <a:srgbClr val="FFFFFF"/>
                </a:solidFill>
              </a14:hiddenFill>
            </a:ext>
          </a:extLst>
        </p:spPr>
      </p:pic>
      <p:pic>
        <p:nvPicPr>
          <p:cNvPr id="15" name="4" descr="Наклейка Ленты PNG - AVATAN PLU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1482" y="5168795"/>
            <a:ext cx="3819525" cy="146685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547996" y="2986645"/>
            <a:ext cx="3120257" cy="369332"/>
          </a:xfrm>
          <a:prstGeom prst="rect">
            <a:avLst/>
          </a:prstGeom>
          <a:noFill/>
        </p:spPr>
        <p:txBody>
          <a:bodyPr wrap="square" rtlCol="0">
            <a:spAutoFit/>
          </a:bodyPr>
          <a:lstStyle/>
          <a:p>
            <a:pPr algn="ctr"/>
            <a:r>
              <a:rPr lang="en-GB" dirty="0">
                <a:latin typeface="Arial Rounded MT Bold" panose="020F0704030504030204" pitchFamily="34" charset="0"/>
              </a:rPr>
              <a:t>Nemo me </a:t>
            </a:r>
            <a:r>
              <a:rPr lang="en-GB" dirty="0" err="1">
                <a:latin typeface="Arial Rounded MT Bold" panose="020F0704030504030204" pitchFamily="34" charset="0"/>
              </a:rPr>
              <a:t>impune</a:t>
            </a:r>
            <a:r>
              <a:rPr lang="en-GB" dirty="0">
                <a:latin typeface="Arial Rounded MT Bold" panose="020F0704030504030204" pitchFamily="34" charset="0"/>
              </a:rPr>
              <a:t> </a:t>
            </a:r>
            <a:r>
              <a:rPr lang="en-GB" dirty="0" err="1">
                <a:latin typeface="Arial Rounded MT Bold" panose="020F0704030504030204" pitchFamily="34" charset="0"/>
              </a:rPr>
              <a:t>lacessit</a:t>
            </a:r>
            <a:endParaRPr lang="ru-RU" dirty="0"/>
          </a:p>
        </p:txBody>
      </p:sp>
      <p:sp>
        <p:nvSpPr>
          <p:cNvPr id="11" name="TextBox 10"/>
          <p:cNvSpPr txBox="1"/>
          <p:nvPr/>
        </p:nvSpPr>
        <p:spPr>
          <a:xfrm>
            <a:off x="1547996" y="5662599"/>
            <a:ext cx="3120257" cy="369332"/>
          </a:xfrm>
          <a:prstGeom prst="rect">
            <a:avLst/>
          </a:prstGeom>
          <a:noFill/>
        </p:spPr>
        <p:txBody>
          <a:bodyPr wrap="square" rtlCol="0">
            <a:spAutoFit/>
          </a:bodyPr>
          <a:lstStyle/>
          <a:p>
            <a:pPr algn="ctr"/>
            <a:r>
              <a:rPr lang="en-GB" dirty="0" err="1" smtClean="0">
                <a:latin typeface="Arial Rounded MT Bold" panose="020F0704030504030204" pitchFamily="34" charset="0"/>
              </a:rPr>
              <a:t>Quocunque</a:t>
            </a:r>
            <a:r>
              <a:rPr lang="en-GB" dirty="0" smtClean="0">
                <a:latin typeface="Arial Rounded MT Bold" panose="020F0704030504030204" pitchFamily="34" charset="0"/>
              </a:rPr>
              <a:t> </a:t>
            </a:r>
            <a:r>
              <a:rPr lang="en-GB" dirty="0" err="1" smtClean="0">
                <a:latin typeface="Arial Rounded MT Bold" panose="020F0704030504030204" pitchFamily="34" charset="0"/>
              </a:rPr>
              <a:t>Jeceris</a:t>
            </a:r>
            <a:r>
              <a:rPr lang="en-GB" dirty="0" smtClean="0">
                <a:latin typeface="Arial Rounded MT Bold" panose="020F0704030504030204" pitchFamily="34" charset="0"/>
              </a:rPr>
              <a:t> </a:t>
            </a:r>
            <a:r>
              <a:rPr lang="en-GB" dirty="0" err="1" smtClean="0">
                <a:latin typeface="Arial Rounded MT Bold" panose="020F0704030504030204" pitchFamily="34" charset="0"/>
              </a:rPr>
              <a:t>Stabit</a:t>
            </a:r>
            <a:endParaRPr lang="ru-RU" dirty="0"/>
          </a:p>
        </p:txBody>
      </p:sp>
      <p:pic>
        <p:nvPicPr>
          <p:cNvPr id="27" name="Рисунок 26"/>
          <p:cNvPicPr>
            <a:picLocks noChangeAspect="1"/>
          </p:cNvPicPr>
          <p:nvPr/>
        </p:nvPicPr>
        <p:blipFill>
          <a:blip r:embed="rId4"/>
          <a:stretch>
            <a:fillRect/>
          </a:stretch>
        </p:blipFill>
        <p:spPr>
          <a:xfrm>
            <a:off x="6273260" y="4309073"/>
            <a:ext cx="3816427" cy="1463167"/>
          </a:xfrm>
          <a:prstGeom prst="rect">
            <a:avLst/>
          </a:prstGeom>
        </p:spPr>
      </p:pic>
      <p:pic>
        <p:nvPicPr>
          <p:cNvPr id="25" name="Надпись"/>
          <p:cNvPicPr>
            <a:picLocks noChangeAspect="1"/>
          </p:cNvPicPr>
          <p:nvPr/>
        </p:nvPicPr>
        <p:blipFill>
          <a:blip r:embed="rId5"/>
          <a:stretch>
            <a:fillRect/>
          </a:stretch>
        </p:blipFill>
        <p:spPr>
          <a:xfrm>
            <a:off x="1894612" y="4308915"/>
            <a:ext cx="2353260" cy="493819"/>
          </a:xfrm>
          <a:prstGeom prst="rect">
            <a:avLst/>
          </a:prstGeom>
        </p:spPr>
      </p:pic>
      <p:sp>
        <p:nvSpPr>
          <p:cNvPr id="7" name="Управляющая кнопка: далее 6">
            <a:hlinkClick r:id="" action="ppaction://hlinkshowjump?jump=nextslide" highlightClick="1"/>
          </p:cNvPr>
          <p:cNvSpPr/>
          <p:nvPr/>
        </p:nvSpPr>
        <p:spPr>
          <a:xfrm>
            <a:off x="11273051" y="6243317"/>
            <a:ext cx="794029" cy="505501"/>
          </a:xfrm>
          <a:prstGeom prst="actionButtonForwardNex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43528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32"/>
                    </p:tgtEl>
                  </p:cond>
                </p:stCondLst>
                <p:endSync evt="end" delay="0">
                  <p:rtn val="all"/>
                </p:endSync>
                <p:childTnLst>
                  <p:par>
                    <p:cTn id="3" fill="hold">
                      <p:stCondLst>
                        <p:cond delay="0"/>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032"/>
                                        </p:tgtEl>
                                        <p:attrNameLst>
                                          <p:attrName>r</p:attrName>
                                        </p:attrNameLst>
                                      </p:cBhvr>
                                    </p:animRot>
                                    <p:animRot by="-240000">
                                      <p:cBhvr>
                                        <p:cTn id="7" dur="200" fill="hold">
                                          <p:stCondLst>
                                            <p:cond delay="200"/>
                                          </p:stCondLst>
                                        </p:cTn>
                                        <p:tgtEl>
                                          <p:spTgt spid="1032"/>
                                        </p:tgtEl>
                                        <p:attrNameLst>
                                          <p:attrName>r</p:attrName>
                                        </p:attrNameLst>
                                      </p:cBhvr>
                                    </p:animRot>
                                    <p:animRot by="240000">
                                      <p:cBhvr>
                                        <p:cTn id="8" dur="200" fill="hold">
                                          <p:stCondLst>
                                            <p:cond delay="400"/>
                                          </p:stCondLst>
                                        </p:cTn>
                                        <p:tgtEl>
                                          <p:spTgt spid="1032"/>
                                        </p:tgtEl>
                                        <p:attrNameLst>
                                          <p:attrName>r</p:attrName>
                                        </p:attrNameLst>
                                      </p:cBhvr>
                                    </p:animRot>
                                    <p:animRot by="-240000">
                                      <p:cBhvr>
                                        <p:cTn id="9" dur="200" fill="hold">
                                          <p:stCondLst>
                                            <p:cond delay="600"/>
                                          </p:stCondLst>
                                        </p:cTn>
                                        <p:tgtEl>
                                          <p:spTgt spid="1032"/>
                                        </p:tgtEl>
                                        <p:attrNameLst>
                                          <p:attrName>r</p:attrName>
                                        </p:attrNameLst>
                                      </p:cBhvr>
                                    </p:animRot>
                                    <p:animRot by="120000">
                                      <p:cBhvr>
                                        <p:cTn id="10" dur="200" fill="hold">
                                          <p:stCondLst>
                                            <p:cond delay="800"/>
                                          </p:stCondLst>
                                        </p:cTn>
                                        <p:tgtEl>
                                          <p:spTgt spid="1032"/>
                                        </p:tgtEl>
                                        <p:attrNameLst>
                                          <p:attrName>r</p:attrName>
                                        </p:attrNameLst>
                                      </p:cBhvr>
                                    </p:animRot>
                                  </p:childTnLst>
                                </p:cTn>
                              </p:par>
                            </p:childTnLst>
                          </p:cTn>
                        </p:par>
                      </p:childTnLst>
                    </p:cTn>
                  </p:par>
                </p:childTnLst>
              </p:cTn>
              <p:nextCondLst>
                <p:cond evt="onClick" delay="0">
                  <p:tgtEl>
                    <p:spTgt spid="1032"/>
                  </p:tgtEl>
                </p:cond>
              </p:nextCondLst>
            </p:seq>
            <p:seq concurrent="1" nextAc="seek">
              <p:cTn id="11" restart="whenNotActive" fill="hold" evtFilter="cancelBubble" nodeType="interactiveSeq">
                <p:stCondLst>
                  <p:cond evt="onClick" delay="0">
                    <p:tgtEl>
                      <p:spTgt spid="13"/>
                    </p:tgtEl>
                  </p:cond>
                </p:stCondLst>
                <p:endSync evt="end" delay="0">
                  <p:rtn val="all"/>
                </p:endSync>
                <p:childTnLst>
                  <p:par>
                    <p:cTn id="12" fill="hold">
                      <p:stCondLst>
                        <p:cond delay="0"/>
                      </p:stCondLst>
                      <p:childTnLst>
                        <p:par>
                          <p:cTn id="13" fill="hold">
                            <p:stCondLst>
                              <p:cond delay="0"/>
                            </p:stCondLst>
                            <p:childTnLst>
                              <p:par>
                                <p:cTn id="14" presetID="32" presetClass="emph" presetSubtype="0" fill="hold" nodeType="clickEffect">
                                  <p:stCondLst>
                                    <p:cond delay="0"/>
                                  </p:stCondLst>
                                  <p:childTnLst>
                                    <p:animRot by="120000">
                                      <p:cBhvr>
                                        <p:cTn id="15" dur="100" fill="hold">
                                          <p:stCondLst>
                                            <p:cond delay="0"/>
                                          </p:stCondLst>
                                        </p:cTn>
                                        <p:tgtEl>
                                          <p:spTgt spid="13"/>
                                        </p:tgtEl>
                                        <p:attrNameLst>
                                          <p:attrName>r</p:attrName>
                                        </p:attrNameLst>
                                      </p:cBhvr>
                                    </p:animRot>
                                    <p:animRot by="-240000">
                                      <p:cBhvr>
                                        <p:cTn id="16" dur="200" fill="hold">
                                          <p:stCondLst>
                                            <p:cond delay="200"/>
                                          </p:stCondLst>
                                        </p:cTn>
                                        <p:tgtEl>
                                          <p:spTgt spid="13"/>
                                        </p:tgtEl>
                                        <p:attrNameLst>
                                          <p:attrName>r</p:attrName>
                                        </p:attrNameLst>
                                      </p:cBhvr>
                                    </p:animRot>
                                    <p:animRot by="240000">
                                      <p:cBhvr>
                                        <p:cTn id="17" dur="200" fill="hold">
                                          <p:stCondLst>
                                            <p:cond delay="400"/>
                                          </p:stCondLst>
                                        </p:cTn>
                                        <p:tgtEl>
                                          <p:spTgt spid="13"/>
                                        </p:tgtEl>
                                        <p:attrNameLst>
                                          <p:attrName>r</p:attrName>
                                        </p:attrNameLst>
                                      </p:cBhvr>
                                    </p:animRot>
                                    <p:animRot by="-240000">
                                      <p:cBhvr>
                                        <p:cTn id="18" dur="200" fill="hold">
                                          <p:stCondLst>
                                            <p:cond delay="600"/>
                                          </p:stCondLst>
                                        </p:cTn>
                                        <p:tgtEl>
                                          <p:spTgt spid="13"/>
                                        </p:tgtEl>
                                        <p:attrNameLst>
                                          <p:attrName>r</p:attrName>
                                        </p:attrNameLst>
                                      </p:cBhvr>
                                    </p:animRot>
                                    <p:animRot by="120000">
                                      <p:cBhvr>
                                        <p:cTn id="19" dur="200" fill="hold">
                                          <p:stCondLst>
                                            <p:cond delay="800"/>
                                          </p:stCondLst>
                                        </p:cTn>
                                        <p:tgtEl>
                                          <p:spTgt spid="13"/>
                                        </p:tgtEl>
                                        <p:attrNameLst>
                                          <p:attrName>r</p:attrName>
                                        </p:attrNameLst>
                                      </p:cBhvr>
                                    </p:animRot>
                                  </p:childTnLst>
                                </p:cTn>
                              </p:par>
                            </p:childTnLst>
                          </p:cTn>
                        </p:par>
                      </p:childTnLst>
                    </p:cTn>
                  </p:par>
                </p:childTnLst>
              </p:cTn>
              <p:nextCondLst>
                <p:cond evt="onClick" delay="0">
                  <p:tgtEl>
                    <p:spTgt spid="13"/>
                  </p:tgtEl>
                </p:cond>
              </p:nextCondLst>
            </p:seq>
            <p:seq concurrent="1" nextAc="seek">
              <p:cTn id="20" restart="whenNotActive" fill="hold" evtFilter="cancelBubble" nodeType="interactiveSeq">
                <p:stCondLst>
                  <p:cond evt="onClick" delay="0">
                    <p:tgtEl>
                      <p:spTgt spid="15"/>
                    </p:tgtEl>
                  </p:cond>
                </p:stCondLst>
                <p:endSync evt="end" delay="0">
                  <p:rtn val="all"/>
                </p:endSync>
                <p:childTnLst>
                  <p:par>
                    <p:cTn id="21" fill="hold">
                      <p:stCondLst>
                        <p:cond delay="0"/>
                      </p:stCondLst>
                      <p:childTnLst>
                        <p:par>
                          <p:cTn id="22" fill="hold">
                            <p:stCondLst>
                              <p:cond delay="0"/>
                            </p:stCondLst>
                            <p:childTnLst>
                              <p:par>
                                <p:cTn id="23" presetID="32" presetClass="emph" presetSubtype="0" fill="hold" nodeType="clickEffect">
                                  <p:stCondLst>
                                    <p:cond delay="0"/>
                                  </p:stCondLst>
                                  <p:childTnLst>
                                    <p:animRot by="120000">
                                      <p:cBhvr>
                                        <p:cTn id="24" dur="100" fill="hold">
                                          <p:stCondLst>
                                            <p:cond delay="0"/>
                                          </p:stCondLst>
                                        </p:cTn>
                                        <p:tgtEl>
                                          <p:spTgt spid="15"/>
                                        </p:tgtEl>
                                        <p:attrNameLst>
                                          <p:attrName>r</p:attrName>
                                        </p:attrNameLst>
                                      </p:cBhvr>
                                    </p:animRot>
                                    <p:animRot by="-240000">
                                      <p:cBhvr>
                                        <p:cTn id="25" dur="200" fill="hold">
                                          <p:stCondLst>
                                            <p:cond delay="200"/>
                                          </p:stCondLst>
                                        </p:cTn>
                                        <p:tgtEl>
                                          <p:spTgt spid="15"/>
                                        </p:tgtEl>
                                        <p:attrNameLst>
                                          <p:attrName>r</p:attrName>
                                        </p:attrNameLst>
                                      </p:cBhvr>
                                    </p:animRot>
                                    <p:animRot by="240000">
                                      <p:cBhvr>
                                        <p:cTn id="26" dur="200" fill="hold">
                                          <p:stCondLst>
                                            <p:cond delay="400"/>
                                          </p:stCondLst>
                                        </p:cTn>
                                        <p:tgtEl>
                                          <p:spTgt spid="15"/>
                                        </p:tgtEl>
                                        <p:attrNameLst>
                                          <p:attrName>r</p:attrName>
                                        </p:attrNameLst>
                                      </p:cBhvr>
                                    </p:animRot>
                                    <p:animRot by="-240000">
                                      <p:cBhvr>
                                        <p:cTn id="27" dur="200" fill="hold">
                                          <p:stCondLst>
                                            <p:cond delay="600"/>
                                          </p:stCondLst>
                                        </p:cTn>
                                        <p:tgtEl>
                                          <p:spTgt spid="15"/>
                                        </p:tgtEl>
                                        <p:attrNameLst>
                                          <p:attrName>r</p:attrName>
                                        </p:attrNameLst>
                                      </p:cBhvr>
                                    </p:animRot>
                                    <p:animRot by="120000">
                                      <p:cBhvr>
                                        <p:cTn id="28" dur="200" fill="hold">
                                          <p:stCondLst>
                                            <p:cond delay="800"/>
                                          </p:stCondLst>
                                        </p:cTn>
                                        <p:tgtEl>
                                          <p:spTgt spid="15"/>
                                        </p:tgtEl>
                                        <p:attrNameLst>
                                          <p:attrName>r</p:attrName>
                                        </p:attrNameLst>
                                      </p:cBhvr>
                                    </p:animRot>
                                  </p:childTnLst>
                                </p:cTn>
                              </p:par>
                            </p:childTnLst>
                          </p:cTn>
                        </p:par>
                      </p:childTnLst>
                    </p:cTn>
                  </p:par>
                </p:childTnLst>
              </p:cTn>
              <p:nextCondLst>
                <p:cond evt="onClick" delay="0">
                  <p:tgtEl>
                    <p:spTgt spid="15"/>
                  </p:tgtEl>
                </p:cond>
              </p:nextCondLst>
            </p:seq>
            <p:seq concurrent="1" nextAc="seek">
              <p:cTn id="29" restart="whenNotActive" fill="hold" evtFilter="cancelBubble" nodeType="interactiveSeq">
                <p:stCondLst>
                  <p:cond evt="onClick" delay="0">
                    <p:tgtEl>
                      <p:spTgt spid="25"/>
                    </p:tgtEl>
                  </p:cond>
                </p:stCondLst>
                <p:endSync evt="end" delay="0">
                  <p:rtn val="all"/>
                </p:endSync>
                <p:childTnLst>
                  <p:par>
                    <p:cTn id="30" fill="hold">
                      <p:stCondLst>
                        <p:cond delay="0"/>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0.01094 -0.00648 L 0.01094 -0.00625 C 0.03321 0.02176 0.01081 -0.0037 0.02539 0.00741 C 0.03451 0.01435 0.02487 0.00926 0.0319 0.01667 C 0.03308 0.01806 0.03464 0.01806 0.03594 0.01921 C 0.03724 0.02037 0.03841 0.02245 0.03985 0.02384 C 0.04154 0.02546 0.04336 0.02662 0.04506 0.02847 C 0.04649 0.02986 0.04779 0.03125 0.04909 0.0331 C 0.05417 0.04028 0.04909 0.03681 0.0569 0.04491 C 0.05808 0.04607 0.05951 0.0463 0.06094 0.04722 C 0.06966 0.06273 0.06016 0.04792 0.06875 0.05648 C 0.07149 0.05926 0.0737 0.06412 0.0767 0.06574 C 0.0793 0.06736 0.08229 0.06782 0.08451 0.0706 C 0.08594 0.07199 0.08711 0.07407 0.08854 0.07523 C 0.0944 0.07963 0.09258 0.07523 0.09766 0.07986 C 0.09909 0.08102 0.10026 0.08333 0.1017 0.08449 C 0.10573 0.08773 0.11042 0.08958 0.11485 0.09144 C 0.11615 0.09306 0.11732 0.09514 0.11875 0.0963 C 0.1306 0.10556 0.13776 0.10139 0.153 0.10324 C 0.15782 0.1037 0.16263 0.10486 0.16745 0.10556 C 0.18581 0.11204 0.15664 0.10208 0.18854 0.11019 C 0.18985 0.11065 0.19115 0.11181 0.19245 0.1125 C 0.19414 0.11343 0.19597 0.11435 0.19766 0.11482 C 0.2017 0.11597 0.2056 0.1162 0.20951 0.11713 C 0.23112 0.12222 0.19766 0.1169 0.23451 0.12199 C 0.24506 0.1213 0.28177 0.11921 0.29506 0.11713 C 0.29779 0.1169 0.30039 0.11574 0.303 0.11482 C 0.30482 0.11435 0.30638 0.11273 0.30821 0.1125 C 0.32578 0.11111 0.34336 0.11088 0.36094 0.11019 C 0.36992 0.10486 0.35873 0.11111 0.37136 0.10556 C 0.37279 0.10486 0.37396 0.10394 0.37539 0.10324 C 0.37709 0.10232 0.37891 0.10185 0.3806 0.10093 C 0.38334 0.09954 0.3862 0.09884 0.38854 0.0963 C 0.3931 0.09074 0.39662 0.08565 0.4017 0.08218 C 0.4043 0.08032 0.4069 0.07917 0.40951 0.07755 L 0.41745 0.07292 C 0.42201 0.07014 0.42045 0.07222 0.42279 0.06806 " pathEditMode="relative" rAng="0" ptsTypes="AAAAAAAAAAAAAAAAAAAAAAAAAAAAAAAAAAAAA">
                                      <p:cBhvr>
                                        <p:cTn id="33" dur="2000" fill="hold"/>
                                        <p:tgtEl>
                                          <p:spTgt spid="25"/>
                                        </p:tgtEl>
                                        <p:attrNameLst>
                                          <p:attrName>ppt_x</p:attrName>
                                          <p:attrName>ppt_y</p:attrName>
                                        </p:attrNameLst>
                                      </p:cBhvr>
                                      <p:rCtr x="20586" y="6412"/>
                                    </p:animMotion>
                                  </p:childTnLst>
                                </p:cTn>
                              </p:par>
                            </p:childTnLst>
                          </p:cTn>
                        </p:par>
                        <p:par>
                          <p:cTn id="34" fill="hold">
                            <p:stCondLst>
                              <p:cond delay="2000"/>
                            </p:stCondLst>
                            <p:childTnLst>
                              <p:par>
                                <p:cTn id="35" presetID="6" presetClass="emph" presetSubtype="0" fill="hold" nodeType="afterEffect">
                                  <p:stCondLst>
                                    <p:cond delay="400"/>
                                  </p:stCondLst>
                                  <p:childTnLst>
                                    <p:animScale>
                                      <p:cBhvr>
                                        <p:cTn id="36" dur="2000" fill="hold"/>
                                        <p:tgtEl>
                                          <p:spTgt spid="25"/>
                                        </p:tgtEl>
                                      </p:cBhvr>
                                      <p:by x="150000" y="150000"/>
                                    </p:animScale>
                                  </p:childTnLst>
                                </p:cTn>
                              </p:par>
                            </p:childTnLst>
                          </p:cTn>
                        </p:par>
                      </p:childTnLst>
                    </p:cTn>
                  </p:par>
                </p:childTnLst>
              </p:cTn>
              <p:nextCondLst>
                <p:cond evt="onClick" delay="0">
                  <p:tgtEl>
                    <p:spTgt spid="25"/>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199" y="218828"/>
            <a:ext cx="10515600" cy="1325563"/>
          </a:xfrm>
        </p:spPr>
        <p:txBody>
          <a:bodyPr>
            <a:normAutofit/>
          </a:bodyPr>
          <a:lstStyle/>
          <a:p>
            <a:pPr algn="ctr"/>
            <a:r>
              <a:rPr lang="ru-RU" sz="3200" dirty="0" smtClean="0">
                <a:solidFill>
                  <a:schemeClr val="bg1"/>
                </a:solidFill>
                <a:latin typeface="+mn-lt"/>
              </a:rPr>
              <a:t>2. Как называется одно из самых популярных достопримечательностей Лондона?</a:t>
            </a:r>
            <a:endParaRPr lang="ru-RU" sz="3200" dirty="0">
              <a:solidFill>
                <a:schemeClr val="bg1"/>
              </a:solidFill>
              <a:latin typeface="+mn-lt"/>
            </a:endParaRPr>
          </a:p>
        </p:txBody>
      </p:sp>
      <p:sp>
        <p:nvSpPr>
          <p:cNvPr id="4" name="Овал 3"/>
          <p:cNvSpPr/>
          <p:nvPr/>
        </p:nvSpPr>
        <p:spPr>
          <a:xfrm>
            <a:off x="3541294" y="1690690"/>
            <a:ext cx="5109411" cy="5005136"/>
          </a:xfrm>
          <a:prstGeom prst="ellipse">
            <a:avLst/>
          </a:prstGeom>
          <a:blipFill>
            <a:blip r:embed="rId2"/>
            <a:stretch>
              <a:fillRect/>
            </a:stretch>
          </a:blip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5" name="High"/>
          <p:cNvSpPr/>
          <p:nvPr/>
        </p:nvSpPr>
        <p:spPr>
          <a:xfrm>
            <a:off x="1528010" y="1735682"/>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High Roller</a:t>
            </a:r>
            <a:endParaRPr lang="ru-RU" sz="2000" dirty="0"/>
          </a:p>
        </p:txBody>
      </p:sp>
      <p:sp>
        <p:nvSpPr>
          <p:cNvPr id="6" name="Circus"/>
          <p:cNvSpPr/>
          <p:nvPr/>
        </p:nvSpPr>
        <p:spPr>
          <a:xfrm>
            <a:off x="926431" y="3728037"/>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Piccadilly Circus</a:t>
            </a:r>
            <a:endParaRPr lang="ru-RU" sz="2000" dirty="0"/>
          </a:p>
        </p:txBody>
      </p:sp>
      <p:sp>
        <p:nvSpPr>
          <p:cNvPr id="7" name="Cedar point"/>
          <p:cNvSpPr/>
          <p:nvPr/>
        </p:nvSpPr>
        <p:spPr>
          <a:xfrm>
            <a:off x="1528011" y="5720392"/>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Cedar Point</a:t>
            </a:r>
            <a:endParaRPr lang="ru-RU" sz="2000" dirty="0"/>
          </a:p>
        </p:txBody>
      </p:sp>
      <p:sp>
        <p:nvSpPr>
          <p:cNvPr id="8" name="True 1"/>
          <p:cNvSpPr/>
          <p:nvPr/>
        </p:nvSpPr>
        <p:spPr>
          <a:xfrm>
            <a:off x="8197515" y="1735682"/>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The London Eye</a:t>
            </a:r>
            <a:endParaRPr lang="ru-RU" sz="2000" dirty="0"/>
          </a:p>
        </p:txBody>
      </p:sp>
      <p:sp>
        <p:nvSpPr>
          <p:cNvPr id="9" name="Park"/>
          <p:cNvSpPr/>
          <p:nvPr/>
        </p:nvSpPr>
        <p:spPr>
          <a:xfrm>
            <a:off x="8799095" y="3728037"/>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Hyde Park</a:t>
            </a:r>
            <a:endParaRPr lang="ru-RU" sz="2000" dirty="0"/>
          </a:p>
        </p:txBody>
      </p:sp>
      <p:sp>
        <p:nvSpPr>
          <p:cNvPr id="10" name="Bridge"/>
          <p:cNvSpPr/>
          <p:nvPr/>
        </p:nvSpPr>
        <p:spPr>
          <a:xfrm>
            <a:off x="8197514" y="5720392"/>
            <a:ext cx="2466473" cy="9304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Arial Rounded MT Bold" panose="020F0704030504030204" pitchFamily="34" charset="0"/>
              </a:rPr>
              <a:t>London Bridge</a:t>
            </a:r>
            <a:endParaRPr lang="ru-RU" sz="2000" dirty="0"/>
          </a:p>
        </p:txBody>
      </p:sp>
      <p:sp>
        <p:nvSpPr>
          <p:cNvPr id="3" name="Управляющая кнопка: далее 2">
            <a:hlinkClick r:id="" action="ppaction://hlinkshowjump?jump=nextslide" highlightClick="1"/>
          </p:cNvPr>
          <p:cNvSpPr/>
          <p:nvPr/>
        </p:nvSpPr>
        <p:spPr>
          <a:xfrm>
            <a:off x="11265568" y="6155140"/>
            <a:ext cx="846341" cy="540686"/>
          </a:xfrm>
          <a:prstGeom prst="actionButtonForwardNex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068086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FF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6"/>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6"/>
                                        </p:tgtEl>
                                        <p:attrNameLst>
                                          <p:attrName>fillcolor</p:attrName>
                                        </p:attrNameLst>
                                      </p:cBhvr>
                                      <p:to>
                                        <a:srgbClr val="FF0000"/>
                                      </p:to>
                                    </p:animClr>
                                    <p:set>
                                      <p:cBhvr>
                                        <p:cTn id="14" dur="2000" fill="hold"/>
                                        <p:tgtEl>
                                          <p:spTgt spid="6"/>
                                        </p:tgtEl>
                                        <p:attrNameLst>
                                          <p:attrName>fill.type</p:attrName>
                                        </p:attrNameLst>
                                      </p:cBhvr>
                                      <p:to>
                                        <p:strVal val="solid"/>
                                      </p:to>
                                    </p:set>
                                    <p:set>
                                      <p:cBhvr>
                                        <p:cTn id="15"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seq concurrent="1" nextAc="seek">
              <p:cTn id="16" restart="whenNotActive" fill="hold" evtFilter="cancelBubble" nodeType="interactiveSeq">
                <p:stCondLst>
                  <p:cond evt="onClick" delay="0">
                    <p:tgtEl>
                      <p:spTgt spid="7"/>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7"/>
                                        </p:tgtEl>
                                        <p:attrNameLst>
                                          <p:attrName>fillcolor</p:attrName>
                                        </p:attrNameLst>
                                      </p:cBhvr>
                                      <p:to>
                                        <a:srgbClr val="FF0000"/>
                                      </p:to>
                                    </p:animClr>
                                    <p:set>
                                      <p:cBhvr>
                                        <p:cTn id="21" dur="2000" fill="hold"/>
                                        <p:tgtEl>
                                          <p:spTgt spid="7"/>
                                        </p:tgtEl>
                                        <p:attrNameLst>
                                          <p:attrName>fill.type</p:attrName>
                                        </p:attrNameLst>
                                      </p:cBhvr>
                                      <p:to>
                                        <p:strVal val="solid"/>
                                      </p:to>
                                    </p:set>
                                    <p:set>
                                      <p:cBhvr>
                                        <p:cTn id="22" dur="2000" fill="hold"/>
                                        <p:tgtEl>
                                          <p:spTgt spid="7"/>
                                        </p:tgtEl>
                                        <p:attrNameLst>
                                          <p:attrName>fill.on</p:attrName>
                                        </p:attrNameLst>
                                      </p:cBhvr>
                                      <p:to>
                                        <p:strVal val="true"/>
                                      </p:to>
                                    </p:set>
                                  </p:childTnLst>
                                </p:cTn>
                              </p:par>
                            </p:childTnLst>
                          </p:cTn>
                        </p:par>
                      </p:childTnLst>
                    </p:cTn>
                  </p:par>
                </p:childTnLst>
              </p:cTn>
              <p:nextCondLst>
                <p:cond evt="onClick" delay="0">
                  <p:tgtEl>
                    <p:spTgt spid="7"/>
                  </p:tgtEl>
                </p:cond>
              </p:nextCondLst>
            </p:seq>
            <p:seq concurrent="1" nextAc="seek">
              <p:cTn id="23" restart="whenNotActive" fill="hold" evtFilter="cancelBubble" nodeType="interactiveSeq">
                <p:stCondLst>
                  <p:cond evt="onClick" delay="0">
                    <p:tgtEl>
                      <p:spTgt spid="9"/>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9"/>
                                        </p:tgtEl>
                                        <p:attrNameLst>
                                          <p:attrName>fillcolor</p:attrName>
                                        </p:attrNameLst>
                                      </p:cBhvr>
                                      <p:to>
                                        <a:srgbClr val="FF0000"/>
                                      </p:to>
                                    </p:animClr>
                                    <p:set>
                                      <p:cBhvr>
                                        <p:cTn id="28" dur="2000" fill="hold"/>
                                        <p:tgtEl>
                                          <p:spTgt spid="9"/>
                                        </p:tgtEl>
                                        <p:attrNameLst>
                                          <p:attrName>fill.type</p:attrName>
                                        </p:attrNameLst>
                                      </p:cBhvr>
                                      <p:to>
                                        <p:strVal val="solid"/>
                                      </p:to>
                                    </p:set>
                                    <p:set>
                                      <p:cBhvr>
                                        <p:cTn id="29"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30" restart="whenNotActive" fill="hold" evtFilter="cancelBubble" nodeType="interactiveSeq">
                <p:stCondLst>
                  <p:cond evt="onClick" delay="0">
                    <p:tgtEl>
                      <p:spTgt spid="10"/>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10"/>
                                        </p:tgtEl>
                                        <p:attrNameLst>
                                          <p:attrName>fillcolor</p:attrName>
                                        </p:attrNameLst>
                                      </p:cBhvr>
                                      <p:to>
                                        <a:srgbClr val="FF0000"/>
                                      </p:to>
                                    </p:animClr>
                                    <p:set>
                                      <p:cBhvr>
                                        <p:cTn id="35" dur="2000" fill="hold"/>
                                        <p:tgtEl>
                                          <p:spTgt spid="10"/>
                                        </p:tgtEl>
                                        <p:attrNameLst>
                                          <p:attrName>fill.type</p:attrName>
                                        </p:attrNameLst>
                                      </p:cBhvr>
                                      <p:to>
                                        <p:strVal val="solid"/>
                                      </p:to>
                                    </p:set>
                                    <p:set>
                                      <p:cBhvr>
                                        <p:cTn id="36"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37" restart="whenNotActive" fill="hold" evtFilter="cancelBubble" nodeType="interactiveSeq">
                <p:stCondLst>
                  <p:cond evt="onClick" delay="0">
                    <p:tgtEl>
                      <p:spTgt spid="8"/>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grpId="0" nodeType="clickEffect">
                                  <p:stCondLst>
                                    <p:cond delay="0"/>
                                  </p:stCondLst>
                                  <p:childTnLst>
                                    <p:animClr clrSpc="rgb" dir="cw">
                                      <p:cBhvr>
                                        <p:cTn id="41" dur="2000" fill="hold"/>
                                        <p:tgtEl>
                                          <p:spTgt spid="8"/>
                                        </p:tgtEl>
                                        <p:attrNameLst>
                                          <p:attrName>fillcolor</p:attrName>
                                        </p:attrNameLst>
                                      </p:cBhvr>
                                      <p:to>
                                        <a:srgbClr val="00B050"/>
                                      </p:to>
                                    </p:animClr>
                                    <p:set>
                                      <p:cBhvr>
                                        <p:cTn id="42" dur="2000" fill="hold"/>
                                        <p:tgtEl>
                                          <p:spTgt spid="8"/>
                                        </p:tgtEl>
                                        <p:attrNameLst>
                                          <p:attrName>fill.type</p:attrName>
                                        </p:attrNameLst>
                                      </p:cBhvr>
                                      <p:to>
                                        <p:strVal val="solid"/>
                                      </p:to>
                                    </p:set>
                                    <p:set>
                                      <p:cBhvr>
                                        <p:cTn id="43" dur="2000" fill="hold"/>
                                        <p:tgtEl>
                                          <p:spTgt spid="8"/>
                                        </p:tgtEl>
                                        <p:attrNameLst>
                                          <p:attrName>fill.on</p:attrName>
                                        </p:attrNameLst>
                                      </p:cBhvr>
                                      <p:to>
                                        <p:strVal val="true"/>
                                      </p:to>
                                    </p:set>
                                  </p:childTnLst>
                                </p:cTn>
                              </p:par>
                            </p:childTnLst>
                          </p:cTn>
                        </p:par>
                        <p:par>
                          <p:cTn id="44" fill="hold">
                            <p:stCondLst>
                              <p:cond delay="200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childTnLst>
                    </p:cTn>
                  </p:par>
                </p:childTnLst>
              </p:cTn>
              <p:nextCondLst>
                <p:cond evt="onClick" delay="0">
                  <p:tgtEl>
                    <p:spTgt spid="8"/>
                  </p:tgtEl>
                </p:cond>
              </p:nextCondLst>
            </p:seq>
          </p:childTnLst>
        </p:cTn>
      </p:par>
    </p:tnLst>
    <p:bldLst>
      <p:bldP spid="8" grpId="0" animBg="1"/>
      <p:bldP spid="8" grpId="1" animBg="1"/>
    </p:bld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609</TotalTime>
  <Words>481</Words>
  <Application>Microsoft Office PowerPoint</Application>
  <PresentationFormat>Широкоэкранный</PresentationFormat>
  <Paragraphs>51</Paragraphs>
  <Slides>12</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Arial Black</vt:lpstr>
      <vt:lpstr>Arial Rounded MT Bold</vt:lpstr>
      <vt:lpstr>Calibri</vt:lpstr>
      <vt:lpstr>Calibri Light</vt:lpstr>
      <vt:lpstr>Eras Demi ITC</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1. Выберите латинский девиз  для герба Лондона</vt:lpstr>
      <vt:lpstr>2. Как называется одно из самых популярных достопримечательностей Лондона?</vt:lpstr>
      <vt:lpstr>3. На какой из достопримечательностей  находится эта статуя льва?</vt:lpstr>
      <vt:lpstr>4. Перейдите по ссылке и выполните тест по лингвострановедению Великобритании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roman</dc:creator>
  <cp:lastModifiedBy>roman</cp:lastModifiedBy>
  <cp:revision>40</cp:revision>
  <dcterms:created xsi:type="dcterms:W3CDTF">2020-03-04T15:39:21Z</dcterms:created>
  <dcterms:modified xsi:type="dcterms:W3CDTF">2020-04-14T12:18:38Z</dcterms:modified>
</cp:coreProperties>
</file>