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67" r:id="rId4"/>
    <p:sldId id="271" r:id="rId5"/>
    <p:sldId id="259" r:id="rId6"/>
    <p:sldId id="268" r:id="rId7"/>
    <p:sldId id="264" r:id="rId8"/>
    <p:sldId id="265" r:id="rId9"/>
    <p:sldId id="270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99129-8E23-4767-BA62-87BB5A7439B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3FC50-9E18-4E5E-93F0-506DE1425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99129-8E23-4767-BA62-87BB5A7439B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3FC50-9E18-4E5E-93F0-506DE1425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99129-8E23-4767-BA62-87BB5A7439B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3FC50-9E18-4E5E-93F0-506DE1425213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99129-8E23-4767-BA62-87BB5A7439B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3FC50-9E18-4E5E-93F0-506DE142521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99129-8E23-4767-BA62-87BB5A7439B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3FC50-9E18-4E5E-93F0-506DE1425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99129-8E23-4767-BA62-87BB5A7439B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3FC50-9E18-4E5E-93F0-506DE142521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99129-8E23-4767-BA62-87BB5A7439B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3FC50-9E18-4E5E-93F0-506DE1425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99129-8E23-4767-BA62-87BB5A7439B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3FC50-9E18-4E5E-93F0-506DE1425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99129-8E23-4767-BA62-87BB5A7439B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3FC50-9E18-4E5E-93F0-506DE14252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99129-8E23-4767-BA62-87BB5A7439B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3FC50-9E18-4E5E-93F0-506DE1425213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99129-8E23-4767-BA62-87BB5A7439B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3FC50-9E18-4E5E-93F0-506DE142521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3D99129-8E23-4767-BA62-87BB5A7439BA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483FC50-9E18-4E5E-93F0-506DE1425213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76673"/>
            <a:ext cx="7558608" cy="31237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Роль детской книги в литературном образовании дошкольников.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56000"/>
            <a:ext cx="6656784" cy="2897335"/>
          </a:xfrm>
        </p:spPr>
        <p:txBody>
          <a:bodyPr>
            <a:normAutofit/>
          </a:bodyPr>
          <a:lstStyle/>
          <a:p>
            <a:pPr algn="just" fontAlgn="base"/>
            <a:r>
              <a:rPr lang="ru-RU" i="1" dirty="0">
                <a:solidFill>
                  <a:srgbClr val="4D4D4D"/>
                </a:solidFill>
                <a:latin typeface="inherit"/>
              </a:rPr>
              <a:t>«Книга для детей – это в самом деле хорошая пища – вкусная, питательная, светлая, способствующая их духовному росту»</a:t>
            </a:r>
            <a:endParaRPr lang="ru-RU" dirty="0">
              <a:solidFill>
                <a:srgbClr val="4D4D4D"/>
              </a:solidFill>
              <a:latin typeface="Times New Roman"/>
            </a:endParaRPr>
          </a:p>
          <a:p>
            <a:pPr algn="just" fontAlgn="base"/>
            <a:r>
              <a:rPr lang="ru-RU" i="1" dirty="0">
                <a:solidFill>
                  <a:srgbClr val="4D4D4D"/>
                </a:solidFill>
                <a:latin typeface="inherit"/>
              </a:rPr>
              <a:t>К.И. </a:t>
            </a:r>
            <a:r>
              <a:rPr lang="ru-RU" i="1" dirty="0" smtClean="0">
                <a:solidFill>
                  <a:srgbClr val="4D4D4D"/>
                </a:solidFill>
                <a:latin typeface="inherit"/>
              </a:rPr>
              <a:t>Чуковский</a:t>
            </a:r>
            <a:endParaRPr lang="en-US" i="1" dirty="0" smtClean="0">
              <a:solidFill>
                <a:srgbClr val="4D4D4D"/>
              </a:solidFill>
              <a:latin typeface="inherit"/>
            </a:endParaRPr>
          </a:p>
          <a:p>
            <a:pPr algn="just" fontAlgn="base"/>
            <a:endParaRPr lang="en-US" i="1" dirty="0">
              <a:solidFill>
                <a:srgbClr val="4D4D4D"/>
              </a:solidFill>
              <a:latin typeface="inherit"/>
            </a:endParaRPr>
          </a:p>
          <a:p>
            <a:pPr algn="just" fontAlgn="base"/>
            <a:endParaRPr lang="en-US" i="1" dirty="0" smtClean="0">
              <a:solidFill>
                <a:srgbClr val="4D4D4D"/>
              </a:solidFill>
              <a:latin typeface="inherit"/>
            </a:endParaRPr>
          </a:p>
          <a:p>
            <a:pPr algn="just" fontAlgn="base"/>
            <a:r>
              <a:rPr lang="en-US" i="1" dirty="0">
                <a:solidFill>
                  <a:srgbClr val="4D4D4D"/>
                </a:solidFill>
                <a:latin typeface="inherit"/>
              </a:rPr>
              <a:t> </a:t>
            </a:r>
            <a:r>
              <a:rPr lang="en-US" i="1" dirty="0" smtClean="0">
                <a:solidFill>
                  <a:srgbClr val="4D4D4D"/>
                </a:solidFill>
                <a:latin typeface="inherit"/>
              </a:rPr>
              <a:t>              </a:t>
            </a:r>
            <a:r>
              <a:rPr lang="ru-RU" i="1" dirty="0" smtClean="0">
                <a:solidFill>
                  <a:srgbClr val="4D4D4D"/>
                </a:solidFill>
                <a:latin typeface="inherit"/>
              </a:rPr>
              <a:t>Воспитатель: Косова </a:t>
            </a:r>
            <a:r>
              <a:rPr lang="ru-RU" i="1" dirty="0">
                <a:solidFill>
                  <a:srgbClr val="4D4D4D"/>
                </a:solidFill>
                <a:latin typeface="inherit"/>
              </a:rPr>
              <a:t>Л</a:t>
            </a:r>
            <a:r>
              <a:rPr lang="ru-RU" i="1" dirty="0" smtClean="0">
                <a:solidFill>
                  <a:srgbClr val="4D4D4D"/>
                </a:solidFill>
                <a:latin typeface="inherit"/>
              </a:rPr>
              <a:t>идия Алексеевна</a:t>
            </a:r>
            <a:endParaRPr lang="en-US" i="1" dirty="0" smtClean="0">
              <a:solidFill>
                <a:srgbClr val="4D4D4D"/>
              </a:solidFill>
              <a:latin typeface="inherit"/>
            </a:endParaRPr>
          </a:p>
          <a:p>
            <a:pPr algn="just" fontAlgn="base"/>
            <a:endParaRPr lang="ru-RU" b="0" i="0" dirty="0">
              <a:solidFill>
                <a:srgbClr val="4D4D4D"/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7671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3658" y="2060848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Times New Roman"/>
              </a:rPr>
              <a:t>Детская литература раскрывает перед детьми мир человеческих чувств, вызывая интерес к личности, к внутреннему миру героев. Научившись сопереживать с героями художественных произведений, дети начинают замечать настроение близких и окружающих их людей. В них начинают пробуждаться гуманные чувства — способность проявить участие, доброту, протест против несправедливости. Это основа, на которой воспитывается принципиальность, честность, настоящая гражданственность будущего поколения.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7697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92697"/>
            <a:ext cx="82809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Умение правильно воспринимать литературное произведение, осознавать наряду с содержанием и элементы художественной выразительности не приходит к ребенку само собой: его надо развивать и воспитывать с самого раннего возраста. В связи с этим очень важно формировать у детей способность активно слушать произведение, вслушиваться в художественную речь. Благодаря этим навыкам у ребенка будет формироваться своя яркая, образная, красочная, грамматически правильно построенная речь.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4964890"/>
            <a:ext cx="76328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В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старшем дошкольном возрасте  возникает устойчивый интерес  к книгам, желание слушать их  чтение. Накопленный жизненный и  литературный опыт даёт ребёнку  возможность понимать идею произведения, поступки героев, мотивы поведения. Дети начинают осознано относиться к авторскому слову, замечать особенности языка, образную речь и воспроизводить её.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2724022"/>
            <a:ext cx="3660974" cy="2059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97083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06458" y="5772760"/>
            <a:ext cx="734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/>
              </a:rPr>
              <a:t>Круг детского чтения составляют произведения разных жанров: рассказы, повести, сказки, поэмы, лирические и шуточные стихи, загадки и др. 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4193" y="1772816"/>
            <a:ext cx="5086279" cy="3464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https://sun9-21.userapi.com/c205828/v205828770/ace69/RRxJkMVkd0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5651"/>
            <a:ext cx="2927814" cy="5209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232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.ppt-online.org/files1/slide/h/hgj9aWSVAol2RLbFHQdCs0DvE8pXfBt4ZeMwGUTqm/slide-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75954"/>
            <a:ext cx="8732665" cy="6540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5942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sun9-71.userapi.com/c857324/v857324331/11f7c8/XNiqBmrkSj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6130" y="4721607"/>
            <a:ext cx="3406885" cy="1916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4043" y="182588"/>
            <a:ext cx="499803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Times New Roman"/>
              </a:rPr>
              <a:t>Оформление 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тематических выставок, посвященных творчеству писателей. Для их лучшей организации может быть составлен календарь памятных дат, позволяющий педагогам ориентироваться в датах рождения писателей, к которым и приурочиваются выставки. Например, могут быть оформлены экспозиции, посвященные К. И. Чуковскому, А. С. Пушкину, А. Л.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Барто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, Е. И. </a:t>
            </a:r>
            <a:r>
              <a:rPr lang="ru-RU" dirty="0" err="1">
                <a:solidFill>
                  <a:srgbClr val="000000"/>
                </a:solidFill>
                <a:latin typeface="Times New Roman"/>
              </a:rPr>
              <a:t>Чарушину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> и т. п;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6130" y="2799162"/>
            <a:ext cx="3413861" cy="1917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778773"/>
            <a:ext cx="2952328" cy="3965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https://sun9-38.userapi.com/c857224/v857224770/1296b1/i7FM4uFpZMI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0999" y="365176"/>
            <a:ext cx="3946924" cy="2220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125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6946" y="965424"/>
            <a:ext cx="84604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Times New Roman"/>
              </a:rPr>
              <a:t>С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оздание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«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</a:rPr>
              <a:t>Книжкиной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 больницы» в группах, поможет привить детям бережное отношение к книге. Можно провести занятие «из прошлого книги». Благодаря этому, дети узнают, что для издания одной книги необходим труд многих людей;</a:t>
            </a:r>
            <a:endParaRPr lang="ru-RU" sz="2000" dirty="0"/>
          </a:p>
        </p:txBody>
      </p:sp>
      <p:pic>
        <p:nvPicPr>
          <p:cNvPr id="3074" name="Picture 2" descr="https://sun9-46.userapi.com/c857132/v857132770/122748/zPphqDeVlH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870" y="2288863"/>
            <a:ext cx="7542584" cy="4242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9097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День смеха\136___04\IMG_50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45347"/>
            <a:ext cx="4903081" cy="276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11960" y="2905458"/>
            <a:ext cx="21446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Уже в младшей группе можно </a:t>
            </a:r>
            <a:r>
              <a:rPr lang="ru-RU" sz="2000" dirty="0">
                <a:solidFill>
                  <a:srgbClr val="000000"/>
                </a:solidFill>
                <a:latin typeface="Times New Roman"/>
              </a:rPr>
              <a:t>проводить – литературные вечера, бытовые праздники (дни рождения), самодельные литературные концерты, тематика которых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</a:rPr>
              <a:t>разнообразна.</a:t>
            </a:r>
            <a:endParaRPr lang="ru-RU" sz="2000" dirty="0"/>
          </a:p>
        </p:txBody>
      </p:sp>
      <p:pic>
        <p:nvPicPr>
          <p:cNvPr id="4" name="Picture 2" descr="https://sun9-8.userapi.com/c850424/v850424283/e50ae/T9rprLcx86M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5177600" y="116631"/>
            <a:ext cx="3680148" cy="276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sun9-30.userapi.com/c857628/v857628878/100c0a/aixR6pPnjCo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29" y="3348134"/>
            <a:ext cx="4182483" cy="29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66.userapi.com/c856020/v856020878/180eb4/joj7s9yT2zU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8787" y="3348134"/>
            <a:ext cx="2307613" cy="307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974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:\%D0%B4%D0%BB%D1%8F %D0%B0%D1%82%D1%82%D0%B5%D1%81%D1%82%D0%B0%D1%86%D0%B8%D0%B8\IMG_7112 (1)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9" name="Picture 3" descr="D:\для аттестации\IMG_7112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0284" y="123659"/>
            <a:ext cx="5193804" cy="448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0102" y="5013176"/>
            <a:ext cx="858450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/>
              </a:rPr>
              <a:t>С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оздание 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книг-самоделок, по произведениям детских писателей, или по сказкам, которые дети придумывают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</a:rPr>
              <a:t>сами</a:t>
            </a:r>
            <a:r>
              <a:rPr lang="ru-RU" sz="2400" dirty="0">
                <a:solidFill>
                  <a:srgbClr val="000000"/>
                </a:solidFill>
                <a:latin typeface="Times New Roman"/>
              </a:rPr>
              <a:t>.</a:t>
            </a:r>
            <a:endParaRPr lang="ru-RU" sz="2400" dirty="0"/>
          </a:p>
        </p:txBody>
      </p:sp>
      <p:pic>
        <p:nvPicPr>
          <p:cNvPr id="5122" name="Picture 2" descr="https://sun9-56.userapi.com/c855132/v855132770/2124be/DUqhsLgpBYs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228184" y="185928"/>
            <a:ext cx="2435687" cy="4333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6950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26.userapi.com/c857724/v857724164/1a1844/ZUauAqQF3t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59003"/>
            <a:ext cx="4211106" cy="3158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76056" y="4005064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Была приглашена мама </a:t>
            </a:r>
            <a:r>
              <a:rPr lang="ru-RU" sz="2000" dirty="0" err="1" smtClean="0"/>
              <a:t>Ярика</a:t>
            </a:r>
            <a:r>
              <a:rPr lang="ru-RU" sz="2000" dirty="0" smtClean="0"/>
              <a:t> </a:t>
            </a:r>
            <a:r>
              <a:rPr lang="ru-RU" sz="2000" dirty="0" err="1" smtClean="0"/>
              <a:t>Кошечкина</a:t>
            </a:r>
            <a:r>
              <a:rPr lang="ru-RU" sz="2000" dirty="0" smtClean="0"/>
              <a:t>, Людмила Юрьевна – художник-иллюстратор.</a:t>
            </a:r>
            <a:endParaRPr lang="ru-RU" sz="2000" dirty="0"/>
          </a:p>
        </p:txBody>
      </p:sp>
      <p:pic>
        <p:nvPicPr>
          <p:cNvPr id="6146" name="Picture 2" descr="https://sun9-15.userapi.com/c858416/v858416770/1a4e17/r1ksYtS249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652" y="332656"/>
            <a:ext cx="5202395" cy="292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 rot="10800000" flipV="1">
            <a:off x="5796136" y="2348880"/>
            <a:ext cx="23042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Знакомство с художниками-иллюстраторами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257075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262</TotalTime>
  <Words>295</Words>
  <Application>Microsoft Office PowerPoint</Application>
  <PresentationFormat>Экран (4:3)</PresentationFormat>
  <Paragraphs>16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Презентация  Роль детской книги в литературном образовании дошкольников.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детской книги в литературном образовании дошкольников.</dc:title>
  <dc:creator>Лидия Косова</dc:creator>
  <cp:lastModifiedBy>Лидия Косова</cp:lastModifiedBy>
  <cp:revision>20</cp:revision>
  <dcterms:created xsi:type="dcterms:W3CDTF">2020-03-14T09:44:22Z</dcterms:created>
  <dcterms:modified xsi:type="dcterms:W3CDTF">2020-09-08T18:58:51Z</dcterms:modified>
</cp:coreProperties>
</file>