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91" y="11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DA801C6-0C74-4332-BB1E-93FF13D5E6D6}" type="datetimeFigureOut">
              <a:rPr lang="ru-RU" smtClean="0"/>
              <a:t>15.02.2018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A8E678C-2524-4991-957A-FE1C3C653C0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ru-RU" sz="3600" dirty="0" smtClean="0"/>
              <a:t>Роль иностранного языка в профессиональной деятельности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err="1" smtClean="0"/>
              <a:t>Свириденкова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Екатерина Вячеславовна</a:t>
            </a:r>
            <a:br>
              <a:rPr lang="ru-RU" sz="2000" dirty="0" smtClean="0"/>
            </a:br>
            <a:r>
              <a:rPr lang="ru-RU" sz="2000" dirty="0" smtClean="0"/>
              <a:t>преподаватель иностранных языков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Государственное бюджетное профессиональное образовательное</a:t>
            </a:r>
          </a:p>
          <a:p>
            <a:r>
              <a:rPr lang="ru-RU" dirty="0"/>
              <a:t>учреждение Московской области</a:t>
            </a:r>
          </a:p>
          <a:p>
            <a:r>
              <a:rPr lang="ru-RU" dirty="0"/>
              <a:t>« Сергиево-Посадский колледж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27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Сергиево-Посадский Колледж - специалисты </a:t>
            </a:r>
            <a:r>
              <a:rPr lang="ru-RU" dirty="0"/>
              <a:t>среднего звена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/>
              <a:t>Специальность « Гостиничное дело » - иностранный </a:t>
            </a:r>
            <a:r>
              <a:rPr lang="ru-RU" sz="2400" b="1" dirty="0"/>
              <a:t>язык </a:t>
            </a:r>
            <a:r>
              <a:rPr lang="ru-RU" sz="2400" b="1" dirty="0" smtClean="0"/>
              <a:t> один </a:t>
            </a:r>
            <a:r>
              <a:rPr lang="ru-RU" sz="2400" b="1" dirty="0"/>
              <a:t>из профилирующих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72692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/>
              <a:t>Профессиональные </a:t>
            </a:r>
            <a:r>
              <a:rPr lang="ru-RU" sz="2400" dirty="0"/>
              <a:t>модули </a:t>
            </a:r>
            <a:r>
              <a:rPr lang="ru-RU" sz="2400" b="1" dirty="0"/>
              <a:t>«Организация деятельности сотрудников службы приема и размещения», «Организация деятельности службы питания», «Организация деятельности службы обслуживания и эксплуатации номерного фонда», «Организация бронирования и продаж гостиничного продукта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1800" dirty="0"/>
              <a:t>по учебным планам в соответствии с Федеральными государственными образовательными стандартами среднего профессионального образования по ТОП 50 востребованных и перспективных профессий и специальностей на рынке труда будут </a:t>
            </a:r>
            <a:r>
              <a:rPr lang="ru-RU" sz="1800" b="1" dirty="0"/>
              <a:t>преподаваться на английском языке. </a:t>
            </a:r>
          </a:p>
        </p:txBody>
      </p:sp>
    </p:spTree>
    <p:extLst>
      <p:ext uri="{BB962C8B-B14F-4D97-AF65-F5344CB8AC3E}">
        <p14:creationId xmlns:p14="http://schemas.microsoft.com/office/powerpoint/2010/main" val="364226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600200"/>
          </a:xfrm>
        </p:spPr>
        <p:txBody>
          <a:bodyPr/>
          <a:lstStyle/>
          <a:p>
            <a:r>
              <a:rPr lang="ru-RU" sz="2800" dirty="0"/>
              <a:t>В связи с распоряжением правительства РФ от 3 марта 2015 года  все выпускники колледжа строго ориентированы на сдачу Демонстрационного экзамена по международным стандартам Worldskills.</a:t>
            </a:r>
          </a:p>
        </p:txBody>
      </p:sp>
    </p:spTree>
    <p:extLst>
      <p:ext uri="{BB962C8B-B14F-4D97-AF65-F5344CB8AC3E}">
        <p14:creationId xmlns:p14="http://schemas.microsoft.com/office/powerpoint/2010/main" val="237277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600200"/>
          </a:xfrm>
        </p:spPr>
        <p:txBody>
          <a:bodyPr/>
          <a:lstStyle/>
          <a:p>
            <a:r>
              <a:rPr lang="ru-RU" sz="2000" dirty="0"/>
              <a:t>Педагоги также проходят обучающие курсы по направлению «Эксперт демонстрационного экзамена по стандартам Worldskills», чтобы быть в курсе последних трендов в области образования и его качества. </a:t>
            </a:r>
          </a:p>
        </p:txBody>
      </p:sp>
    </p:spTree>
    <p:extLst>
      <p:ext uri="{BB962C8B-B14F-4D97-AF65-F5344CB8AC3E}">
        <p14:creationId xmlns:p14="http://schemas.microsoft.com/office/powerpoint/2010/main" val="410830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600200"/>
          </a:xfrm>
        </p:spPr>
        <p:txBody>
          <a:bodyPr/>
          <a:lstStyle/>
          <a:p>
            <a:r>
              <a:rPr lang="ru-RU" sz="2000" dirty="0" smtClean="0"/>
              <a:t>Задача -  </a:t>
            </a:r>
            <a:r>
              <a:rPr lang="ru-RU" sz="2000" dirty="0"/>
              <a:t>сделать так, чтобы студенты осознали значимость и важность иноязычной подготовки при решении различных проблемных ситуаций в общественной и профессиональной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21947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1600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b="1" dirty="0" smtClean="0"/>
              <a:t>1 курс </a:t>
            </a:r>
            <a:r>
              <a:rPr lang="ru-RU" sz="1800" dirty="0"/>
              <a:t>– </a:t>
            </a:r>
            <a:r>
              <a:rPr lang="ru-RU" sz="1800" dirty="0" smtClean="0"/>
              <a:t> </a:t>
            </a:r>
            <a:r>
              <a:rPr lang="ru-RU" sz="1800" dirty="0"/>
              <a:t>раскрепостить детей, научить их говорить на иностранном языке перед </a:t>
            </a:r>
            <a:r>
              <a:rPr lang="ru-RU" sz="1800" dirty="0" smtClean="0"/>
              <a:t>аудиторией. </a:t>
            </a:r>
            <a:r>
              <a:rPr lang="ru-RU" sz="1800" b="1" dirty="0" smtClean="0"/>
              <a:t>Средние курсы </a:t>
            </a:r>
            <a:r>
              <a:rPr lang="ru-RU" sz="1800" dirty="0"/>
              <a:t>– </a:t>
            </a:r>
            <a:r>
              <a:rPr lang="ru-RU" sz="1800" dirty="0" smtClean="0"/>
              <a:t>изучение </a:t>
            </a:r>
            <a:r>
              <a:rPr lang="ru-RU" sz="1800" dirty="0"/>
              <a:t>новой лексики при помощи презентаций, уроков – дискуссий, ситуативных игр и задач case study, работа в Лаборатории Гостиничного Сервиса за стойкой ресепшен, участие в предметных олимпиадах и конкурсах. </a:t>
            </a:r>
            <a:r>
              <a:rPr lang="ru-RU" sz="1800" dirty="0" smtClean="0"/>
              <a:t> </a:t>
            </a:r>
            <a:r>
              <a:rPr lang="ru-RU" sz="1800" b="1" dirty="0" smtClean="0"/>
              <a:t>4 курс - </a:t>
            </a:r>
            <a:r>
              <a:rPr lang="ru-RU" sz="1800" dirty="0" smtClean="0"/>
              <a:t>финишная прямая, целенаправленная подготовка </a:t>
            </a:r>
            <a:r>
              <a:rPr lang="ru-RU" sz="1800" dirty="0"/>
              <a:t>к Демонстрационному экзамену, </a:t>
            </a:r>
            <a:r>
              <a:rPr lang="ru-RU" sz="1800" dirty="0" smtClean="0"/>
              <a:t>активная практика, ситуативные модули </a:t>
            </a:r>
            <a:r>
              <a:rPr lang="ru-RU" sz="1800" dirty="0"/>
              <a:t>Worldskills.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996951"/>
            <a:ext cx="3888432" cy="25922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82685"/>
            <a:ext cx="4572000" cy="244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4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600200"/>
          </a:xfrm>
        </p:spPr>
        <p:txBody>
          <a:bodyPr/>
          <a:lstStyle/>
          <a:p>
            <a:r>
              <a:rPr lang="ru-RU" sz="2800" b="1" dirty="0"/>
              <a:t>Иностранный язык как учебный предмет может внести положительный вклад во все компоненты профессионализма: профессиональную деятельность, профессиональное общение, личность профессионала</a:t>
            </a:r>
          </a:p>
        </p:txBody>
      </p:sp>
    </p:spTree>
    <p:extLst>
      <p:ext uri="{BB962C8B-B14F-4D97-AF65-F5344CB8AC3E}">
        <p14:creationId xmlns:p14="http://schemas.microsoft.com/office/powerpoint/2010/main" val="215286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600200"/>
          </a:xfrm>
        </p:spPr>
        <p:txBody>
          <a:bodyPr/>
          <a:lstStyle/>
          <a:p>
            <a:r>
              <a:rPr lang="ru-RU" sz="2000" b="1" dirty="0"/>
              <a:t>Расширения рынка сферы услуг и туристических направлений предполагает грамотную работу с клиентами и партнерами, осуществляемую высококвалифицированными специалистами, которые владеют определенным набором качеств. </a:t>
            </a:r>
          </a:p>
        </p:txBody>
      </p:sp>
    </p:spTree>
    <p:extLst>
      <p:ext uri="{BB962C8B-B14F-4D97-AF65-F5344CB8AC3E}">
        <p14:creationId xmlns:p14="http://schemas.microsoft.com/office/powerpoint/2010/main" val="156738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Сегодняшний работодатель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6288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251609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2F5897"/>
                </a:solidFill>
              </a:rPr>
              <a:t>Сегодняшний работодатель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085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3110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Сергиев </a:t>
            </a:r>
            <a:r>
              <a:rPr lang="ru-RU" sz="3200" dirty="0" smtClean="0"/>
              <a:t>Посад - центр </a:t>
            </a:r>
            <a:r>
              <a:rPr lang="ru-RU" sz="3200" dirty="0"/>
              <a:t>православия и духовной жизни всего региона.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6324"/>
            <a:ext cx="4038600" cy="2693714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2536132"/>
            <a:ext cx="4041775" cy="2654098"/>
          </a:xfrm>
        </p:spPr>
      </p:pic>
    </p:spTree>
    <p:extLst>
      <p:ext uri="{BB962C8B-B14F-4D97-AF65-F5344CB8AC3E}">
        <p14:creationId xmlns:p14="http://schemas.microsoft.com/office/powerpoint/2010/main" val="110365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Каждый </a:t>
            </a:r>
            <a:r>
              <a:rPr lang="ru-RU" sz="2800" dirty="0"/>
              <a:t>турист может </a:t>
            </a:r>
            <a:r>
              <a:rPr lang="ru-RU" sz="2800" dirty="0" smtClean="0"/>
              <a:t>найти </a:t>
            </a:r>
            <a:r>
              <a:rPr lang="ru-RU" sz="2800" dirty="0"/>
              <a:t>отель по вкусу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>(RoomGuru.ru)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****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**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22311"/>
            <a:ext cx="4041775" cy="269451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013" y="2825600"/>
            <a:ext cx="4041775" cy="2687938"/>
          </a:xfrm>
        </p:spPr>
      </p:pic>
    </p:spTree>
    <p:extLst>
      <p:ext uri="{BB962C8B-B14F-4D97-AF65-F5344CB8AC3E}">
        <p14:creationId xmlns:p14="http://schemas.microsoft.com/office/powerpoint/2010/main" val="209185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2F5897"/>
                </a:solidFill>
              </a:rPr>
              <a:t>Москва – 70 км от Сергиева </a:t>
            </a:r>
            <a:r>
              <a:rPr lang="ru-RU" sz="3600" dirty="0" smtClean="0">
                <a:solidFill>
                  <a:srgbClr val="2F5897"/>
                </a:solidFill>
              </a:rPr>
              <a:t>Посада.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Соотношение Российских и зарубежных туристов 50:50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6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Потребность </a:t>
            </a:r>
            <a:r>
              <a:rPr lang="ru-RU" sz="2800" dirty="0"/>
              <a:t>в наборе персонала среднего </a:t>
            </a:r>
            <a:r>
              <a:rPr lang="ru-RU" sz="2800" dirty="0" smtClean="0"/>
              <a:t>звена - </a:t>
            </a:r>
            <a:r>
              <a:rPr lang="ru-RU" sz="2800" b="1" dirty="0"/>
              <a:t>работников службы приема и размещения, агентов по бронированию, руководителей отдела общественного питания, конгрессных менеджеров, горничных, официантов  </a:t>
            </a:r>
            <a:r>
              <a:rPr lang="ru-RU" sz="2800" dirty="0"/>
              <a:t>и так </a:t>
            </a:r>
            <a:r>
              <a:rPr lang="ru-RU" sz="2800" dirty="0" smtClean="0"/>
              <a:t>далее</a:t>
            </a:r>
            <a:endParaRPr lang="ru-RU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u="sng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постоянно есть и возрастает.</a:t>
            </a:r>
            <a:r>
              <a:rPr lang="ru-RU" sz="4800" u="sng" dirty="0">
                <a:solidFill>
                  <a:srgbClr val="2F5897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Palatino Linotype"/>
                <a:ea typeface="+mj-ea"/>
                <a:cs typeface="+mj-cs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734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F5897"/>
                </a:solidFill>
              </a:rPr>
              <a:t>Требования к качеству услуг в гостиничном сервисе резко возросли, что связано с ориентировкой на западные стандарты обслуживания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517823"/>
            <a:ext cx="4038600" cy="2690717"/>
          </a:xfrm>
        </p:spPr>
      </p:pic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2" y="2491581"/>
            <a:ext cx="3733800" cy="2743200"/>
          </a:xfrm>
        </p:spPr>
      </p:pic>
    </p:spTree>
    <p:extLst>
      <p:ext uri="{BB962C8B-B14F-4D97-AF65-F5344CB8AC3E}">
        <p14:creationId xmlns:p14="http://schemas.microsoft.com/office/powerpoint/2010/main" val="91827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152</TotalTime>
  <Words>391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Роль иностранного языка в профессиональной деятельности   Свириденкова Екатерина Вячеславовна преподаватель иностранных языков  </vt:lpstr>
      <vt:lpstr>Расширения рынка сферы услуг и туристических направлений предполагает грамотную работу с клиентами и партнерами, осуществляемую высококвалифицированными специалистами, которые владеют определенным набором качеств. </vt:lpstr>
      <vt:lpstr>Сегодняшний работодатель </vt:lpstr>
      <vt:lpstr>Сегодняшний работодатель </vt:lpstr>
      <vt:lpstr>Сергиев Посад - центр православия и духовной жизни всего региона. </vt:lpstr>
      <vt:lpstr>Каждый турист может найти отель по вкусу  (RoomGuru.ru)</vt:lpstr>
      <vt:lpstr>Москва – 70 км от Сергиева Посада. </vt:lpstr>
      <vt:lpstr>Потребность в наборе персонала среднего звена - работников службы приема и размещения, агентов по бронированию, руководителей отдела общественного питания, конгрессных менеджеров, горничных, официантов  и так далее</vt:lpstr>
      <vt:lpstr>Требования к качеству услуг в гостиничном сервисе резко возросли, что связано с ориентировкой на западные стандарты обслуживания</vt:lpstr>
      <vt:lpstr> Сергиево-Посадский Колледж - специалисты среднего звена </vt:lpstr>
      <vt:lpstr>Профессиональные модули «Организация деятельности сотрудников службы приема и размещения», «Организация деятельности службы питания», «Организация деятельности службы обслуживания и эксплуатации номерного фонда», «Организация бронирования и продаж гостиничного продукта»</vt:lpstr>
      <vt:lpstr>В связи с распоряжением правительства РФ от 3 марта 2015 года  все выпускники колледжа строго ориентированы на сдачу Демонстрационного экзамена по международным стандартам Worldskills.</vt:lpstr>
      <vt:lpstr>Педагоги также проходят обучающие курсы по направлению «Эксперт демонстрационного экзамена по стандартам Worldskills», чтобы быть в курсе последних трендов в области образования и его качества. </vt:lpstr>
      <vt:lpstr>Задача -  сделать так, чтобы студенты осознали значимость и важность иноязычной подготовки при решении различных проблемных ситуаций в общественной и профессиональной деятельности.</vt:lpstr>
      <vt:lpstr>1 курс –  раскрепостить детей, научить их говорить на иностранном языке перед аудиторией. Средние курсы – изучение новой лексики при помощи презентаций, уроков – дискуссий, ситуативных игр и задач case study, работа в Лаборатории Гостиничного Сервиса за стойкой ресепшен, участие в предметных олимпиадах и конкурсах.  4 курс - финишная прямая, целенаправленная подготовка к Демонстрационному экзамену, активная практика, ситуативные модули Worldskills.</vt:lpstr>
      <vt:lpstr>Иностранный язык как учебный предмет может внести положительный вклад во все компоненты профессионализма: профессиональную деятельность, профессиональное общение, личность профессионала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иностранного языка в профессиональной деятельности   Свириденкова Екатерина Вячеславовна преподаватель иностранных языков  </dc:title>
  <dc:creator>Свириденкова</dc:creator>
  <cp:lastModifiedBy>User1</cp:lastModifiedBy>
  <cp:revision>14</cp:revision>
  <dcterms:created xsi:type="dcterms:W3CDTF">2018-02-14T16:56:42Z</dcterms:created>
  <dcterms:modified xsi:type="dcterms:W3CDTF">2018-02-15T07:20:30Z</dcterms:modified>
</cp:coreProperties>
</file>