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tags/tag3.xml" ContentType="application/vnd.openxmlformats-officedocument.presentationml.tags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5"/>
  </p:notesMasterIdLst>
  <p:sldIdLst>
    <p:sldId id="277" r:id="rId2"/>
    <p:sldId id="258" r:id="rId3"/>
    <p:sldId id="278" r:id="rId4"/>
    <p:sldId id="260" r:id="rId5"/>
    <p:sldId id="261" r:id="rId6"/>
    <p:sldId id="297" r:id="rId7"/>
    <p:sldId id="263" r:id="rId8"/>
    <p:sldId id="264" r:id="rId9"/>
    <p:sldId id="265" r:id="rId10"/>
    <p:sldId id="305" r:id="rId11"/>
    <p:sldId id="296" r:id="rId12"/>
    <p:sldId id="295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Введение" id="{CB6BBEF7-9717-4733-A929-535518E6EBF6}">
          <p14:sldIdLst>
            <p14:sldId id="277"/>
            <p14:sldId id="258"/>
          </p14:sldIdLst>
        </p14:section>
        <p14:section name="Разработка презентации" id="{16378913-E5ED-4281-BAF5-F1F938CB0BED}">
          <p14:sldIdLst>
            <p14:sldId id="278"/>
            <p14:sldId id="260"/>
            <p14:sldId id="261"/>
            <p14:sldId id="297"/>
          </p14:sldIdLst>
        </p14:section>
        <p14:section name="Улучшение презентации" id="{E2D565D1-BA5E-44E6-A40E-50A644912248}">
          <p14:sldIdLst>
            <p14:sldId id="263"/>
            <p14:sldId id="264"/>
            <p14:sldId id="265"/>
            <p14:sldId id="305"/>
            <p14:sldId id="296"/>
            <p14:sldId id="295"/>
            <p14:sldId id="280"/>
          </p14:sldIdLst>
        </p14:section>
        <p14:section name="Доставка презентации" id="{71D59651-8EFA-4415-9623-98B4C4A8699C}">
          <p14:sldIdLst/>
        </p14:section>
        <p14:section name="Это еще не все!" id="{2E16B512-814A-4DC1-A986-25475E10E0E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9825" autoAdjust="0"/>
  </p:normalViewPr>
  <p:slideViewPr>
    <p:cSldViewPr>
      <p:cViewPr varScale="1">
        <p:scale>
          <a:sx n="89" d="100"/>
          <a:sy n="89" d="100"/>
        </p:scale>
        <p:origin x="131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00F830A1-3891-4B82-A120-081866556DA0}" type="datetimeFigureOut">
              <a:rPr lang="ru-RU"/>
              <a:pPr/>
              <a:t>08.09.2020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58CC9574-A819-4FE4-99A7-1E27AD09ADC2}" type="slidenum">
              <a:rPr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560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Эта </a:t>
            </a:r>
            <a:r>
              <a:rPr lang="ru-RU" dirty="0" smtClean="0"/>
              <a:t>презентация демонстрирует новые возможности PowerPoint. Ее рекомендуется просматривать в режиме показа слайдов. Эти слайды должны дать вам представление о том, какие эффектные презентации можно создать с помощью PowerPoint 2010.</a:t>
            </a:r>
          </a:p>
          <a:p>
            <a:endParaRPr lang="ru-RU" dirty="0" smtClean="0"/>
          </a:p>
          <a:p>
            <a:r>
              <a:rPr lang="ru-RU" dirty="0" smtClean="0"/>
              <a:t>Для доступа к другим образцам шаблонов перейдите на вкладку "Файл", а затем щелкните "Образцы слайдов" на вкладке "Создать".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2759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478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0726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47629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1887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5332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215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026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269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655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496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230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964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548" y="20547"/>
            <a:ext cx="3498527" cy="28253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03486" y="20548"/>
            <a:ext cx="5624418" cy="28254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0923" y="2818500"/>
            <a:ext cx="7668994" cy="2296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662119" y="2819400"/>
            <a:ext cx="1461333" cy="229385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0548" y="5089818"/>
            <a:ext cx="9098280" cy="173736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F27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47F28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ru-RU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lang="ru-RU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581400" y="1295400"/>
            <a:ext cx="5105400" cy="1416269"/>
          </a:xfrm>
        </p:spPr>
        <p:txBody>
          <a:bodyPr anchor="b">
            <a:normAutofit/>
          </a:bodyPr>
          <a:lstStyle>
            <a:lvl1pPr algn="r" latinLnBrk="0">
              <a:buNone/>
              <a:defRPr lang="ru-RU"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44" y="4114800"/>
            <a:ext cx="7315200" cy="914400"/>
          </a:xfrm>
        </p:spPr>
        <p:txBody>
          <a:bodyPr anchor="b" anchorCtr="0">
            <a:normAutofit/>
          </a:bodyPr>
          <a:lstStyle>
            <a:lvl1pPr marL="0" indent="0" latinLnBrk="0">
              <a:defRPr lang="ru-RU" sz="3600" b="1" kern="12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l" defTabSz="91440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лип мультимедиа с подписью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ru-RU"/>
              <a:pPr/>
              <a:t>08.09.2020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lang="ru-RU"/>
          </a:p>
        </p:txBody>
      </p:sp>
      <p:sp>
        <p:nvSpPr>
          <p:cNvPr id="6" name="Rectangle 5"/>
          <p:cNvSpPr/>
          <p:nvPr userDrawn="1"/>
        </p:nvSpPr>
        <p:spPr>
          <a:xfrm>
            <a:off x="595263" y="4800600"/>
            <a:ext cx="4873752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atin typeface="Georgia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 latinLnBrk="0">
              <a:defRPr lang="ru-RU"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/>
          </p:nvPr>
        </p:nvSpPr>
        <p:spPr>
          <a:xfrm>
            <a:off x="587022" y="838200"/>
            <a:ext cx="4873752" cy="3812822"/>
          </a:xfrm>
        </p:spPr>
        <p:txBody>
          <a:bodyPr/>
          <a:lstStyle>
            <a:lvl1pPr latinLnBrk="0">
              <a:buNone/>
              <a:defRPr lang="ru-RU"/>
            </a:lvl1pPr>
          </a:lstStyle>
          <a:p>
            <a:r>
              <a:rPr lang="ru-RU" smtClean="0"/>
              <a:t>Вставка клипа мультимедиа</a:t>
            </a:r>
            <a:endParaRPr lang="ru-RU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 latinLnBrk="0">
              <a:buNone/>
              <a:defRPr lang="ru-RU"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792800" y="4800600"/>
            <a:ext cx="5500800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atin typeface="Georg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ctr" latinLnBrk="0">
              <a:defRPr lang="ru-RU"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62600"/>
            <a:ext cx="5486400" cy="609600"/>
          </a:xfrm>
        </p:spPr>
        <p:txBody>
          <a:bodyPr/>
          <a:lstStyle>
            <a:lvl1pPr marL="0" indent="0" algn="ctr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ru-RU"/>
              <a:pPr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и вертикальный текс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ru-RU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/>
              <a:pPr/>
              <a:t>‹#›</a:t>
            </a:fld>
            <a:endParaRPr lang="ru-RU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0" y="414867"/>
            <a:ext cx="5029200" cy="45720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algn="l" latinLnBrk="0">
              <a:defRPr lang="ru-RU" sz="28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    Образец заголовка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105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lang="ru-RU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Пусто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934E2-BBB6-4D34-BB01-078E9AA25260}" type="datetimeFigureOut">
              <a:rPr lang="ru-RU"/>
              <a:pPr/>
              <a:t>08.09.2020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20FCD-5F4C-4989-BE05-0A8208BCBC21}" type="slidenum">
              <a:rPr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 latinLnBrk="0">
              <a:defRPr lang="ru-RU"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 latinLnBrk="0">
              <a:buNone/>
              <a:defRPr lang="ru-RU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lang="ru-RU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            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srgbClr val="FF6600"/>
                </a:solidFill>
              </a:rPr>
              <a:t>          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403020" cy="685800"/>
          </a:xfrm>
        </p:spPr>
        <p:txBody>
          <a:bodyPr anchor="ctr" anchorCtr="0">
            <a:normAutofit/>
          </a:bodyPr>
          <a:lstStyle>
            <a:lvl1pPr algn="l" latinLnBrk="0">
              <a:defRPr lang="ru-RU" sz="3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lang="ru-RU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: выделение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lang="ru-RU"/>
              <a:pPr/>
              <a:t>08.09.2020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lang="ru-RU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latinLnBrk="0">
              <a:defRPr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838200"/>
          </a:xfrm>
        </p:spPr>
        <p:txBody>
          <a:bodyPr anchor="b">
            <a:normAutofit/>
          </a:bodyPr>
          <a:lstStyle>
            <a:lvl1pPr algn="l" latinLnBrk="0">
              <a:defRPr lang="ru-RU" sz="28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4038600" cy="3971455"/>
          </a:xfrm>
        </p:spPr>
        <p:txBody>
          <a:bodyPr/>
          <a:lstStyle>
            <a:lvl1pPr latinLnBrk="0">
              <a:defRPr lang="ru-RU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latinLnBrk="0">
              <a:defRPr lang="ru-RU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latinLnBrk="0">
              <a:defRPr lang="ru-RU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latinLnBrk="0">
              <a:defRPr lang="ru-RU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latinLnBrk="0">
              <a:defRPr lang="ru-RU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3971454"/>
          </a:xfrm>
        </p:spPr>
        <p:txBody>
          <a:bodyPr/>
          <a:lstStyle>
            <a:lvl1pPr latinLnBrk="0">
              <a:defRPr lang="ru-RU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latinLnBrk="0">
              <a:defRPr lang="ru-RU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latinLnBrk="0">
              <a:defRPr lang="ru-RU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latinLnBrk="0">
              <a:defRPr lang="ru-RU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latinLnBrk="0">
              <a:defRPr lang="ru-RU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ru-RU"/>
              <a:pPr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ru-RU"/>
              <a:pPr/>
              <a:t>08.09.2020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lang="ru-RU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762000"/>
            <a:ext cx="2445488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400" y="2077200"/>
            <a:ext cx="7010400" cy="1143000"/>
          </a:xfrm>
        </p:spPr>
        <p:txBody>
          <a:bodyPr/>
          <a:lstStyle>
            <a:lvl1pPr algn="l" latinLnBrk="0">
              <a:defRPr lang="ru-RU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заголовок: выделение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ru-RU"/>
              <a:pPr/>
              <a:t>08.09.2020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/>
              <a:pPr/>
              <a:t>‹#›</a:t>
            </a:fld>
            <a:endParaRPr lang="ru-RU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90400" y="3081000"/>
            <a:ext cx="8686800" cy="1095600"/>
          </a:xfrm>
        </p:spPr>
        <p:txBody>
          <a:bodyPr>
            <a:normAutofit/>
          </a:bodyPr>
          <a:lstStyle>
            <a:lvl1pPr algn="ctr" latinLnBrk="0">
              <a:defRPr lang="ru-RU" sz="4600" b="1" kern="1200" spc="-150" baseline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83952" y="2424752"/>
            <a:ext cx="8694000" cy="639762"/>
          </a:xfrm>
        </p:spPr>
        <p:txBody>
          <a:bodyPr anchor="b">
            <a:normAutofit/>
          </a:bodyPr>
          <a:lstStyle>
            <a:lvl1pPr marL="0" indent="0" algn="ctr" latinLnBrk="0">
              <a:buNone/>
              <a:defRPr lang="ru-RU" sz="2800" kern="120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с текстом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ru-RU"/>
              <a:pPr/>
              <a:t>08.09.2020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 userDrawn="1"/>
        </p:nvSpPr>
        <p:spPr>
          <a:xfrm>
            <a:off x="0" y="2895600"/>
            <a:ext cx="7543800" cy="2133600"/>
          </a:xfrm>
          <a:prstGeom prst="rect">
            <a:avLst/>
          </a:prstGeom>
          <a:gradFill flip="none" rotWithShape="1">
            <a:gsLst>
              <a:gs pos="63000">
                <a:schemeClr val="tx1">
                  <a:lumMod val="85000"/>
                  <a:lumOff val="15000"/>
                  <a:alpha val="49000"/>
                </a:schemeClr>
              </a:gs>
              <a:gs pos="100000">
                <a:schemeClr val="tx1">
                  <a:lumMod val="95000"/>
                  <a:lumOff val="5000"/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lang="ru-RU" sz="4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 latinLnBrk="0">
              <a:buNone/>
              <a:defRPr lang="ru-RU" sz="18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3008313" cy="825500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609600"/>
            <a:ext cx="5111750" cy="5334000"/>
          </a:xfrm>
        </p:spPr>
        <p:txBody>
          <a:bodyPr/>
          <a:lstStyle>
            <a:lvl1pPr latinLnBrk="0">
              <a:defRPr lang="ru-RU" sz="2800">
                <a:solidFill>
                  <a:schemeClr val="bg1"/>
                </a:solidFill>
              </a:defRPr>
            </a:lvl1pPr>
            <a:lvl2pPr latinLnBrk="0">
              <a:defRPr lang="ru-RU" sz="2800">
                <a:solidFill>
                  <a:schemeClr val="bg1"/>
                </a:solidFill>
              </a:defRPr>
            </a:lvl2pPr>
            <a:lvl3pPr latinLnBrk="0">
              <a:defRPr lang="ru-RU" sz="2400">
                <a:solidFill>
                  <a:schemeClr val="bg1"/>
                </a:solidFill>
              </a:defRPr>
            </a:lvl3pPr>
            <a:lvl4pPr latinLnBrk="0">
              <a:defRPr lang="ru-RU" sz="2000">
                <a:solidFill>
                  <a:schemeClr val="bg1"/>
                </a:solidFill>
              </a:defRPr>
            </a:lvl4pPr>
            <a:lvl5pPr latinLnBrk="0">
              <a:defRPr lang="ru-RU" sz="2000">
                <a:solidFill>
                  <a:schemeClr val="bg1"/>
                </a:solidFill>
              </a:defRPr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1"/>
            <a:ext cx="3008313" cy="3822699"/>
          </a:xfrm>
        </p:spPr>
        <p:txBody>
          <a:bodyPr/>
          <a:lstStyle>
            <a:lvl1pPr marL="0" indent="0" latinLnBrk="0">
              <a:buNone/>
              <a:defRPr lang="ru-RU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ru-RU"/>
              <a:pPr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050E-B668-4FA7-85AD-C750C80A6E9B}" type="datetimeFigureOut">
              <a:rPr lang="ru-RU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5ECE-8B49-45CD-BE81-EF81920D1969}" type="slidenum">
              <a:rPr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1" r:id="rId4"/>
    <p:sldLayoutId id="2147483652" r:id="rId5"/>
    <p:sldLayoutId id="2147483654" r:id="rId6"/>
    <p:sldLayoutId id="2147483655" r:id="rId7"/>
    <p:sldLayoutId id="2147483660" r:id="rId8"/>
    <p:sldLayoutId id="2147483656" r:id="rId9"/>
    <p:sldLayoutId id="2147483676" r:id="rId10"/>
    <p:sldLayoutId id="2147483657" r:id="rId11"/>
    <p:sldLayoutId id="2147483658" r:id="rId12"/>
    <p:sldLayoutId id="2147483659" r:id="rId13"/>
    <p:sldLayoutId id="2147483663" r:id="rId1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59.jpe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54.png"/><Relationship Id="rId12" Type="http://schemas.openxmlformats.org/officeDocument/2006/relationships/image" Target="../media/image58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53.png"/><Relationship Id="rId11" Type="http://schemas.openxmlformats.org/officeDocument/2006/relationships/image" Target="../media/image57.jpeg"/><Relationship Id="rId5" Type="http://schemas.openxmlformats.org/officeDocument/2006/relationships/image" Target="../media/image9.jpeg"/><Relationship Id="rId10" Type="http://schemas.openxmlformats.org/officeDocument/2006/relationships/image" Target="../media/image56.jpe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61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Relationship Id="rId6" Type="http://schemas.openxmlformats.org/officeDocument/2006/relationships/image" Target="../media/image60.jpeg"/><Relationship Id="rId5" Type="http://schemas.openxmlformats.org/officeDocument/2006/relationships/image" Target="../media/image19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8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jpeg"/><Relationship Id="rId5" Type="http://schemas.openxmlformats.org/officeDocument/2006/relationships/image" Target="../media/image19.jpeg"/><Relationship Id="rId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4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19.jpeg"/><Relationship Id="rId5" Type="http://schemas.openxmlformats.org/officeDocument/2006/relationships/image" Target="../media/image12.jpeg"/><Relationship Id="rId10" Type="http://schemas.openxmlformats.org/officeDocument/2006/relationships/image" Target="../media/image47.jpeg"/><Relationship Id="rId4" Type="http://schemas.openxmlformats.org/officeDocument/2006/relationships/image" Target="../media/image11.jpeg"/><Relationship Id="rId9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50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10" Type="http://schemas.openxmlformats.org/officeDocument/2006/relationships/image" Target="../media/image52.jpeg"/><Relationship Id="rId4" Type="http://schemas.openxmlformats.org/officeDocument/2006/relationships/image" Target="../media/image17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733800" y="1316420"/>
            <a:ext cx="4953000" cy="1416269"/>
          </a:xfrm>
        </p:spPr>
        <p:txBody>
          <a:bodyPr>
            <a:normAutofit/>
          </a:bodyPr>
          <a:lstStyle/>
          <a:p>
            <a:r>
              <a:rPr lang="ru-RU"/>
              <a:t>обзор новых возможностей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3048000"/>
            <a:ext cx="7239000" cy="1828800"/>
          </a:xfrm>
        </p:spPr>
        <p:txBody>
          <a:bodyPr>
            <a:normAutofit/>
          </a:bodyPr>
          <a:lstStyle/>
          <a:p>
            <a:pPr algn="l"/>
            <a:r>
              <a:rPr lang="ru-RU" sz="2400" b="0" dirty="0">
                <a:solidFill>
                  <a:srgbClr val="7BCF27"/>
                </a:solidFill>
                <a:latin typeface="Calibri" pitchFamily="34" charset="0"/>
              </a:rPr>
              <a:t>знакомство с</a:t>
            </a:r>
            <a:r>
              <a:rPr lang="ru-RU" sz="2400" b="0" dirty="0">
                <a:solidFill>
                  <a:srgbClr val="262626"/>
                </a:solidFill>
              </a:rPr>
              <a:t/>
            </a:r>
            <a:br>
              <a:rPr lang="ru-RU" sz="2400" b="0" dirty="0">
                <a:solidFill>
                  <a:srgbClr val="262626"/>
                </a:solidFill>
              </a:rPr>
            </a:br>
            <a:r>
              <a:rPr lang="ru-RU" sz="5600" b="0" dirty="0">
                <a:solidFill>
                  <a:prstClr val="white"/>
                </a:solidFill>
              </a:rPr>
              <a:t>POWERPOINT 2010</a:t>
            </a:r>
            <a:endParaRPr lang="ru-RU" sz="5600" b="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55" y="2344316"/>
            <a:ext cx="6018245" cy="45136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404664"/>
            <a:ext cx="69406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Весна- красна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81000" y="1219200"/>
            <a:ext cx="8001000" cy="457200"/>
          </a:xfrm>
          <a:prstGeom prst="rect">
            <a:avLst/>
          </a:prstGeom>
        </p:spPr>
        <p:txBody>
          <a:bodyPr>
            <a:normAutofit lnSpcReduction="10000"/>
          </a:bodyPr>
          <a:lstStyle>
            <a:extLst/>
          </a:lstStyle>
          <a:p>
            <a:pPr marL="342900" indent="-342900">
              <a:lnSpc>
                <a:spcPct val="114000"/>
              </a:lnSpc>
              <a:spcBef>
                <a:spcPct val="20000"/>
              </a:spcBef>
              <a:buFont typeface="Arial" pitchFamily="34" charset="0"/>
              <a:buNone/>
              <a:defRPr lang="ru-RU"/>
            </a:pPr>
            <a:r>
              <a:rPr lang="ru-RU" sz="2200">
                <a:solidFill>
                  <a:prstClr val="black">
                    <a:lumMod val="85000"/>
                    <a:lumOff val="15000"/>
                  </a:prstClr>
                </a:solidFill>
              </a:rPr>
              <a:t>Просмотрите эту анимацию: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 lang="ru-RU"/>
            </a:pPr>
            <a:endParaRPr lang="ru-RU" sz="220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>
            <p:custDataLst>
              <p:tags r:id="rId2"/>
            </p:custDataLst>
          </p:nvPr>
        </p:nvSpPr>
        <p:spPr>
          <a:xfrm>
            <a:off x="381000" y="3276600"/>
            <a:ext cx="8001000" cy="76944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ru-RU" sz="2200">
                <a:solidFill>
                  <a:prstClr val="black">
                    <a:lumMod val="85000"/>
                    <a:lumOff val="15000"/>
                  </a:prstClr>
                </a:solidFill>
              </a:rPr>
              <a:t>С помощью </a:t>
            </a:r>
            <a:r>
              <a:rPr lang="ru-RU" sz="2200" b="1">
                <a:solidFill>
                  <a:srgbClr val="7BCF27"/>
                </a:solidFill>
              </a:rPr>
              <a:t>анимации по образцу</a:t>
            </a:r>
            <a:endParaRPr lang="ru-RU" sz="220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r>
              <a:rPr lang="ru-RU" sz="2200">
                <a:solidFill>
                  <a:prstClr val="black">
                    <a:lumMod val="85000"/>
                    <a:lumOff val="15000"/>
                  </a:prstClr>
                </a:solidFill>
              </a:rPr>
              <a:t>можно повторно создать такую же анимацию одним щелчком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19525" y="1676400"/>
            <a:ext cx="1438275" cy="1438275"/>
            <a:chOff x="762001" y="1946209"/>
            <a:chExt cx="2057400" cy="2057400"/>
          </a:xfrm>
        </p:grpSpPr>
        <p:sp>
          <p:nvSpPr>
            <p:cNvPr id="8" name="Oval 7"/>
            <p:cNvSpPr/>
            <p:nvPr/>
          </p:nvSpPr>
          <p:spPr>
            <a:xfrm>
              <a:off x="762001" y="1946209"/>
              <a:ext cx="2057400" cy="2057400"/>
            </a:xfrm>
            <a:prstGeom prst="ellipse">
              <a:avLst/>
            </a:prstGeom>
            <a:gradFill>
              <a:gsLst>
                <a:gs pos="38000">
                  <a:srgbClr val="00B0F0"/>
                </a:gs>
                <a:gs pos="79000">
                  <a:srgbClr val="0065B0"/>
                </a:gs>
              </a:gsLst>
              <a:path path="circle">
                <a:fillToRect l="50000" t="50000" r="50000" b="50000"/>
              </a:path>
            </a:gradFill>
            <a:ln w="82550">
              <a:noFill/>
            </a:ln>
            <a:effectLst>
              <a:outerShdw blurRad="1270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>
                  <a:solidFill>
                    <a:prstClr val="white"/>
                  </a:solidFill>
                </a:rPr>
                <a:t>             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1007328" y="1992354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>
                  <a:solidFill>
                    <a:prstClr val="white"/>
                  </a:solidFill>
                </a:rPr>
                <a:t>       </a:t>
              </a: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71544" y="1828800"/>
            <a:ext cx="1133856" cy="113385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3852862" y="4267200"/>
            <a:ext cx="1371600" cy="1371600"/>
            <a:chOff x="3895725" y="4267200"/>
            <a:chExt cx="1371600" cy="1371600"/>
          </a:xfrm>
        </p:grpSpPr>
        <p:sp>
          <p:nvSpPr>
            <p:cNvPr id="13" name="Rounded Rectangle 12"/>
            <p:cNvSpPr/>
            <p:nvPr/>
          </p:nvSpPr>
          <p:spPr>
            <a:xfrm>
              <a:off x="3895725" y="4267200"/>
              <a:ext cx="1371600" cy="1371600"/>
            </a:xfrm>
            <a:prstGeom prst="roundRect">
              <a:avLst/>
            </a:prstGeom>
            <a:gradFill flip="none" rotWithShape="1">
              <a:gsLst>
                <a:gs pos="38000">
                  <a:srgbClr val="F39C29"/>
                </a:gs>
                <a:gs pos="70000">
                  <a:srgbClr val="F27416"/>
                </a:gs>
              </a:gsLst>
              <a:path path="circle">
                <a:fillToRect l="50000" t="50000" r="50000" b="50000"/>
              </a:path>
              <a:tileRect/>
            </a:gradFill>
            <a:ln w="12700">
              <a:solidFill>
                <a:schemeClr val="accent6">
                  <a:lumMod val="75000"/>
                </a:schemeClr>
              </a:solidFill>
            </a:ln>
            <a:effectLst>
              <a:outerShdw blurRad="1524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>
                  <a:solidFill>
                    <a:prstClr val="white"/>
                  </a:solidFill>
                </a:rPr>
                <a:t>         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971925" y="4314825"/>
              <a:ext cx="1209676" cy="838200"/>
            </a:xfrm>
            <a:prstGeom prst="roundRect">
              <a:avLst/>
            </a:prstGeom>
            <a:gradFill flip="none" rotWithShape="1">
              <a:gsLst>
                <a:gs pos="63000">
                  <a:schemeClr val="bg1">
                    <a:alpha val="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>
                  <a:solidFill>
                    <a:prstClr val="white"/>
                  </a:solidFill>
                </a:rPr>
                <a:t>         </a:t>
              </a:r>
            </a:p>
          </p:txBody>
        </p:sp>
      </p:grp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45911" y="76200"/>
            <a:ext cx="8229600" cy="11430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b="1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>Добавьте </a:t>
            </a:r>
            <a:r>
              <a:rPr lang="ru-RU">
                <a:solidFill>
                  <a:prstClr val="black">
                    <a:lumMod val="50000"/>
                    <a:lumOff val="50000"/>
                  </a:prstClr>
                </a:solidFill>
                <a:ea typeface="+mn-ea"/>
                <a:cs typeface="+mn-cs"/>
              </a:rPr>
              <a:t>анимацию</a:t>
            </a:r>
            <a:endParaRPr lang="ru-RU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2302" y="4393056"/>
            <a:ext cx="1134454" cy="113445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72599" y="2062304"/>
            <a:ext cx="559337" cy="452296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17" y="3659583"/>
            <a:ext cx="4637080" cy="3228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74237" y="3232677"/>
            <a:ext cx="3268478" cy="3665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030" y="254223"/>
            <a:ext cx="3537395" cy="2947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02" y="456651"/>
            <a:ext cx="4637464" cy="3091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path" presetSubtype="0" accel="19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89 -0.01134 L -0.50556 -0.00764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583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0452 -0.0081 C -0.49844 -0.00555 -0.49306 -0.00139 -0.48716 0.00092 C -0.48368 0.00439 -0.48073 0.00462 -0.47691 0.00717 C -0.47344 0.00948 -0.46997 0.01248 -0.4665 0.0148 C -0.45886 0.01989 -0.45 0.02197 -0.44237 0.02705 C -0.43073 0.03492 -0.41928 0.04486 -0.40678 0.04995 C -0.40365 0.05458 -0.39636 0.05735 -0.39184 0.06082 C -0.38438 0.0666 -0.37605 0.07007 -0.36875 0.07608 C -0.36493 0.07932 -0.36459 0.08117 -0.36077 0.08372 C -0.35625 0.08672 -0.35816 0.08348 -0.35382 0.08834 C -0.34792 0.09505 -0.33612 0.10892 -0.32865 0.11147 C -0.32587 0.11679 -0.32344 0.12026 -0.31945 0.12372 C -0.31823 0.12581 -0.31737 0.12812 -0.31598 0.12997 C -0.31459 0.13182 -0.3125 0.13251 -0.31129 0.13436 C -0.31059 0.13552 -0.31077 0.1376 -0.31025 0.13899 C -0.30973 0.14038 -0.30868 0.14107 -0.30799 0.14223 C -0.30521 0.15263 -0.30712 0.14893 -0.3033 0.15448 C -0.30035 0.16512 -0.29775 0.17576 -0.29532 0.18663 C -0.29219 0.21878 -0.30053 0.26272 -0.31719 0.28769 C -0.32066 0.29301 -0.32483 0.29787 -0.32865 0.30296 C -0.33056 0.3055 -0.33351 0.30643 -0.33542 0.30897 C -0.33924 0.31383 -0.34202 0.31753 -0.34705 0.31984 C -0.35226 0.32631 -0.36059 0.33372 -0.36771 0.33649 C -0.37171 0.34227 -0.38351 0.3462 -0.38959 0.34875 C -0.3941 0.35522 -0.40921 0.35915 -0.41598 0.36124 C -0.42934 0.3647 -0.44219 0.37072 -0.45504 0.37673 C -0.4632 0.38043 -0.47084 0.38506 -0.47917 0.38876 C -0.48664 0.39199 -0.47848 0.38829 -0.48612 0.39338 C -0.48716 0.39408 -0.50782 0.39801 -0.50782 0.39824 " pathEditMode="relative" rAng="0" ptsTypes="fffffffffffffffffffffffffffff">
                                      <p:cBhvr>
                                        <p:cTn id="15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51" y="203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0834 0.39939 L -0.38889 0.42853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72" y="145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8" presetClass="emp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572000" y="1295400"/>
            <a:ext cx="4114800" cy="2185416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r>
              <a:rPr lang="ru-RU" sz="2000">
                <a:solidFill>
                  <a:prstClr val="black">
                    <a:lumMod val="65000"/>
                    <a:lumOff val="35000"/>
                  </a:prstClr>
                </a:solidFill>
              </a:rPr>
              <a:t>В PowerPoint 2010 доступны </a:t>
            </a:r>
            <a:r>
              <a:rPr lang="ru-RU" sz="2000" b="1">
                <a:solidFill>
                  <a:prstClr val="black">
                    <a:lumMod val="65000"/>
                    <a:lumOff val="35000"/>
                  </a:prstClr>
                </a:solidFill>
              </a:rPr>
              <a:t>многие другие </a:t>
            </a:r>
            <a:r>
              <a:rPr lang="ru-RU" sz="2000">
                <a:solidFill>
                  <a:prstClr val="black">
                    <a:lumMod val="65000"/>
                    <a:lumOff val="35000"/>
                  </a:prstClr>
                </a:solidFill>
              </a:rPr>
              <a:t>действия с видео. </a:t>
            </a:r>
          </a:p>
          <a:p>
            <a:pPr>
              <a:lnSpc>
                <a:spcPct val="80000"/>
              </a:lnSpc>
            </a:pPr>
            <a:endParaRPr lang="ru-RU">
              <a:solidFill>
                <a:prstClr val="black"/>
              </a:solidFill>
            </a:endParaRPr>
          </a:p>
          <a:p>
            <a:r>
              <a:rPr lang="ru-RU" sz="2000">
                <a:solidFill>
                  <a:prstClr val="black">
                    <a:lumMod val="75000"/>
                    <a:lumOff val="25000"/>
                  </a:prstClr>
                </a:solidFill>
              </a:rPr>
              <a:t>Видео можно внедрять в презентации. Именно так, теперь видео не потеряется!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72000" y="3857614"/>
            <a:ext cx="4114800" cy="233172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r>
              <a:rPr lang="ru-RU" sz="2000">
                <a:solidFill>
                  <a:prstClr val="black">
                    <a:lumMod val="75000"/>
                    <a:lumOff val="25000"/>
                  </a:prstClr>
                </a:solidFill>
              </a:rPr>
              <a:t>Кроме того, можно легко </a:t>
            </a:r>
            <a:r>
              <a:rPr lang="ru-RU" sz="2000" b="1">
                <a:solidFill>
                  <a:srgbClr val="FF0000"/>
                </a:solidFill>
              </a:rPr>
              <a:t>пе</a:t>
            </a:r>
            <a:r>
              <a:rPr lang="ru-RU" sz="2000" b="1">
                <a:solidFill>
                  <a:srgbClr val="F48914"/>
                </a:solidFill>
              </a:rPr>
              <a:t>ре</a:t>
            </a:r>
            <a:r>
              <a:rPr lang="ru-RU" sz="2000" b="1">
                <a:solidFill>
                  <a:srgbClr val="7BCF27"/>
                </a:solidFill>
              </a:rPr>
              <a:t>кр</a:t>
            </a:r>
            <a:r>
              <a:rPr lang="ru-RU" sz="2000" b="1">
                <a:solidFill>
                  <a:srgbClr val="4D8119"/>
                </a:solidFill>
              </a:rPr>
              <a:t>ас</a:t>
            </a:r>
            <a:r>
              <a:rPr lang="ru-RU" sz="2000" b="1">
                <a:solidFill>
                  <a:srgbClr val="68CBFC"/>
                </a:solidFill>
              </a:rPr>
              <a:t>и</a:t>
            </a:r>
            <a:r>
              <a:rPr lang="ru-RU" sz="2000" b="1">
                <a:solidFill>
                  <a:srgbClr val="0070C0"/>
                </a:solidFill>
              </a:rPr>
              <a:t>т</a:t>
            </a:r>
            <a:r>
              <a:rPr lang="ru-RU" sz="2000" b="1">
                <a:solidFill>
                  <a:srgbClr val="7030A0"/>
                </a:solidFill>
              </a:rPr>
              <a:t>ь</a:t>
            </a:r>
            <a:r>
              <a:rPr lang="ru-RU" sz="2000">
                <a:solidFill>
                  <a:prstClr val="black">
                    <a:lumMod val="75000"/>
                    <a:lumOff val="25000"/>
                  </a:prstClr>
                </a:solidFill>
              </a:rPr>
              <a:t> видео целиком или применить видеоэффект. Ваши видео будут отлично смотреться!</a:t>
            </a:r>
          </a:p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3352800" y="2105540"/>
            <a:ext cx="1053515" cy="490290"/>
          </a:xfrm>
          <a:prstGeom prst="leftArrow">
            <a:avLst/>
          </a:prstGeom>
          <a:gradFill flip="none" rotWithShape="1">
            <a:gsLst>
              <a:gs pos="15000">
                <a:schemeClr val="tx1">
                  <a:lumMod val="75000"/>
                  <a:lumOff val="25000"/>
                  <a:alpha val="18000"/>
                </a:schemeClr>
              </a:gs>
              <a:gs pos="48000">
                <a:schemeClr val="tx1">
                  <a:lumMod val="65000"/>
                  <a:lumOff val="35000"/>
                  <a:alpha val="2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3352800" y="4730216"/>
            <a:ext cx="1053515" cy="490290"/>
          </a:xfrm>
          <a:prstGeom prst="leftArrow">
            <a:avLst/>
          </a:prstGeom>
          <a:gradFill flip="none" rotWithShape="1">
            <a:gsLst>
              <a:gs pos="15000">
                <a:schemeClr val="tx1">
                  <a:lumMod val="75000"/>
                  <a:lumOff val="25000"/>
                  <a:alpha val="18000"/>
                </a:schemeClr>
              </a:gs>
              <a:gs pos="48000">
                <a:schemeClr val="tx1">
                  <a:lumMod val="65000"/>
                  <a:lumOff val="35000"/>
                  <a:alpha val="2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34622" y="76200"/>
            <a:ext cx="6651978" cy="734291"/>
          </a:xfrm>
        </p:spPr>
        <p:txBody>
          <a:bodyPr anchor="b"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b="1">
                <a:solidFill>
                  <a:prstClr val="white"/>
                </a:solidFill>
                <a:ea typeface="+mn-ea"/>
                <a:cs typeface="+mn-cs"/>
              </a:rPr>
              <a:t>Совершенное </a:t>
            </a:r>
            <a:r>
              <a:rPr lang="ru-RU">
                <a:solidFill>
                  <a:prstClr val="white"/>
                </a:solidFill>
                <a:ea typeface="+mn-ea"/>
                <a:cs typeface="+mn-cs"/>
              </a:rPr>
              <a:t>видео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982" y="2289752"/>
            <a:ext cx="3600400" cy="4570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49777" y="2253865"/>
            <a:ext cx="3888433" cy="4497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110969" y="252994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Monotype Corsiva" panose="03010101010201010101" pitchFamily="66" charset="0"/>
              </a:rPr>
              <a:t>Весна на реке</a:t>
            </a:r>
            <a:endParaRPr lang="ru-RU" sz="6000" b="1" dirty="0">
              <a:latin typeface="Monotype Corsiva" panose="03010101010201010101" pitchFamily="66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552" y="4953000"/>
            <a:ext cx="4809244" cy="414338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>
                <a:solidFill>
                  <a:prstClr val="white">
                    <a:lumMod val="75000"/>
                  </a:prstClr>
                </a:solidFill>
                <a:ea typeface="+mn-ea"/>
                <a:cs typeface="+mn-cs"/>
              </a:rPr>
              <a:t>Гейзер</a:t>
            </a:r>
            <a:endParaRPr lang="ru-RU" sz="200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715000" y="838200"/>
            <a:ext cx="3062338" cy="4636911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ru-RU" sz="2100" b="1" dirty="0">
                <a:solidFill>
                  <a:prstClr val="white"/>
                </a:solidFill>
              </a:rPr>
              <a:t>Нужно перейти к закладке в видео? </a:t>
            </a:r>
            <a:r>
              <a:rPr lang="ru-RU" sz="1800" dirty="0">
                <a:solidFill>
                  <a:prstClr val="white"/>
                </a:solidFill>
              </a:rPr>
              <a:t/>
            </a:r>
            <a:br>
              <a:rPr lang="ru-RU" sz="1800" dirty="0">
                <a:solidFill>
                  <a:prstClr val="white"/>
                </a:solidFill>
              </a:rPr>
            </a:br>
            <a:r>
              <a:rPr lang="ru-RU" sz="1800" dirty="0">
                <a:solidFill>
                  <a:prstClr val="white"/>
                </a:solidFill>
              </a:rPr>
              <a:t/>
            </a:r>
            <a:br>
              <a:rPr lang="ru-RU" sz="1800" dirty="0">
                <a:solidFill>
                  <a:prstClr val="white"/>
                </a:solidFill>
              </a:rPr>
            </a:br>
            <a:r>
              <a:rPr lang="ru-RU" sz="1800" dirty="0">
                <a:solidFill>
                  <a:prstClr val="white"/>
                </a:solidFill>
              </a:rPr>
              <a:t>Наведите указатель мыши на видео, и вы будете приятно удивлены.</a:t>
            </a:r>
          </a:p>
          <a:p>
            <a:pPr lvl="0">
              <a:spcBef>
                <a:spcPts val="0"/>
              </a:spcBef>
            </a:pPr>
            <a:endParaRPr lang="ru-RU" sz="1800" dirty="0">
              <a:solidFill>
                <a:prstClr val="white"/>
              </a:solidFill>
            </a:endParaRPr>
          </a:p>
          <a:p>
            <a:pPr lvl="0">
              <a:spcBef>
                <a:spcPts val="0"/>
              </a:spcBef>
            </a:pPr>
            <a:r>
              <a:rPr lang="ru-RU" sz="1800" dirty="0">
                <a:solidFill>
                  <a:prstClr val="white"/>
                </a:solidFill>
              </a:rPr>
              <a:t>Вы уже знаете, что теперь можно добавлять в видео </a:t>
            </a:r>
            <a:r>
              <a:rPr lang="ru-RU" sz="1800" b="1" dirty="0">
                <a:solidFill>
                  <a:srgbClr val="7BCF27"/>
                </a:solidFill>
              </a:rPr>
              <a:t>закладки</a:t>
            </a:r>
            <a:r>
              <a:rPr lang="ru-RU" sz="1800" dirty="0">
                <a:solidFill>
                  <a:srgbClr val="7BCF27"/>
                </a:solidFill>
              </a:rPr>
              <a:t>, </a:t>
            </a:r>
            <a:r>
              <a:rPr lang="ru-RU" sz="1800" dirty="0">
                <a:solidFill>
                  <a:prstClr val="white"/>
                </a:solidFill>
              </a:rPr>
              <a:t>эффекты проявления и</a:t>
            </a:r>
            <a:r>
              <a:rPr lang="ru-RU" sz="1800" dirty="0">
                <a:solidFill>
                  <a:srgbClr val="7BCF27"/>
                </a:solidFill>
              </a:rPr>
              <a:t> </a:t>
            </a:r>
            <a:r>
              <a:rPr lang="ru-RU" sz="1800" b="1" dirty="0">
                <a:solidFill>
                  <a:srgbClr val="7BCF27"/>
                </a:solidFill>
              </a:rPr>
              <a:t>исчезновения</a:t>
            </a:r>
            <a:r>
              <a:rPr lang="ru-RU" sz="1800" dirty="0"/>
              <a:t>, </a:t>
            </a:r>
            <a:r>
              <a:rPr lang="ru-RU" sz="1800" b="1" dirty="0"/>
              <a:t>а также</a:t>
            </a:r>
            <a:r>
              <a:rPr lang="ru-RU" sz="1800" dirty="0"/>
              <a:t> </a:t>
            </a:r>
            <a:r>
              <a:rPr lang="ru-RU" sz="1800" b="1" dirty="0">
                <a:solidFill>
                  <a:srgbClr val="7BCF27"/>
                </a:solidFill>
              </a:rPr>
              <a:t>точки</a:t>
            </a:r>
            <a:r>
              <a:rPr lang="ru-RU" sz="1800" dirty="0">
                <a:solidFill>
                  <a:srgbClr val="7BCF27"/>
                </a:solidFill>
              </a:rPr>
              <a:t> </a:t>
            </a:r>
            <a:r>
              <a:rPr lang="ru-RU" sz="1800" dirty="0">
                <a:solidFill>
                  <a:prstClr val="white"/>
                </a:solidFill>
              </a:rPr>
              <a:t>монтажа?</a:t>
            </a:r>
          </a:p>
          <a:p>
            <a:endParaRPr lang="ru-RU" dirty="0"/>
          </a:p>
        </p:txBody>
      </p:sp>
      <p:sp>
        <p:nvSpPr>
          <p:cNvPr id="3" name="Мультимедиа 2"/>
          <p:cNvSpPr>
            <a:spLocks noGrp="1"/>
          </p:cNvSpPr>
          <p:nvPr>
            <p:ph type="media" sz="quarter" idx="13"/>
          </p:nvPr>
        </p:nvSpPr>
        <p:spPr/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23628" y="1898080"/>
            <a:ext cx="6696744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187624" y="536222"/>
            <a:ext cx="67687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Monotype Corsiva" panose="03010101010201010101" pitchFamily="66" charset="0"/>
              </a:rPr>
              <a:t>Движение льда по реке называется ледоход</a:t>
            </a:r>
            <a:endParaRPr lang="ru-RU" sz="4400" b="1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3124200"/>
            <a:ext cx="7086600" cy="144780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200" dirty="0">
                <a:solidFill>
                  <a:prstClr val="white"/>
                </a:solidFill>
              </a:rPr>
              <a:t>Как насчет </a:t>
            </a:r>
            <a:r>
              <a:rPr lang="ru-RU" sz="4400" b="1" spc="70" dirty="0">
                <a:solidFill>
                  <a:prstClr val="white"/>
                </a:solidFill>
              </a:rPr>
              <a:t>красивых переходов, </a:t>
            </a:r>
            <a:r>
              <a:rPr lang="ru-RU" sz="2200" dirty="0">
                <a:solidFill>
                  <a:prstClr val="white"/>
                </a:solidFill>
              </a:rPr>
              <a:t>которые вы видели?</a:t>
            </a:r>
            <a:r>
              <a:rPr lang="ru-RU" sz="2000" dirty="0">
                <a:solidFill>
                  <a:prstClr val="white"/>
                </a:solidFill>
              </a:rPr>
              <a:t/>
            </a:r>
            <a:br>
              <a:rPr lang="ru-RU" sz="2000" dirty="0">
                <a:solidFill>
                  <a:prstClr val="white"/>
                </a:solidFill>
              </a:rPr>
            </a:b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057400" y="685800"/>
            <a:ext cx="7086600" cy="381000"/>
          </a:xfrm>
        </p:spPr>
        <p:txBody>
          <a:bodyPr/>
          <a:lstStyle/>
          <a:p>
            <a:r>
              <a:rPr lang="ru-RU">
                <a:solidFill>
                  <a:prstClr val="white">
                    <a:lumMod val="65000"/>
                  </a:prstClr>
                </a:solidFill>
              </a:rPr>
              <a:t>Поразительные новые переходы</a:t>
            </a:r>
          </a:p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828800" y="4572000"/>
            <a:ext cx="5274528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r"/>
            <a:r>
              <a:rPr lang="ru-RU">
                <a:solidFill>
                  <a:prstClr val="white"/>
                </a:solidFill>
              </a:rPr>
              <a:t>Они тоже новые.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" y="2045925"/>
            <a:ext cx="7086600" cy="4617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83568" y="404664"/>
            <a:ext cx="76328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Monotype Corsiva" panose="03010101010201010101" pitchFamily="66" charset="0"/>
              </a:rPr>
              <a:t>Весна-обновление природы и начало новой жизни</a:t>
            </a:r>
            <a:endParaRPr lang="ru-RU" sz="4400" b="1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81000"/>
            <a:ext cx="7924800" cy="70788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ru-RU" sz="40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Улучшение</a:t>
            </a:r>
            <a:r>
              <a:rPr lang="ru-RU" sz="4000">
                <a:latin typeface="+mj-lt"/>
              </a:rPr>
              <a:t> </a:t>
            </a:r>
            <a:r>
              <a:rPr lang="ru-RU" sz="40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itchFamily="34" charset="0"/>
              </a:rPr>
              <a:t>презентации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905000" y="2936809"/>
            <a:ext cx="5257800" cy="1588"/>
          </a:xfrm>
          <a:prstGeom prst="line">
            <a:avLst/>
          </a:prstGeom>
          <a:ln w="47625">
            <a:solidFill>
              <a:srgbClr val="E4E4E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50711" y="5127978"/>
            <a:ext cx="7973935" cy="40011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algn="r"/>
            <a:r>
              <a:rPr lang="ru-RU"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Есть функции на все случаи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686800" y="528448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srgbClr val="FF6600"/>
                </a:solidFill>
              </a:rPr>
              <a:t>          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762000" y="1557456"/>
            <a:ext cx="2057400" cy="2708434"/>
            <a:chOff x="762000" y="1557456"/>
            <a:chExt cx="2057400" cy="2708434"/>
          </a:xfrm>
        </p:grpSpPr>
        <p:sp>
          <p:nvSpPr>
            <p:cNvPr id="6" name="Oval 5"/>
            <p:cNvSpPr/>
            <p:nvPr/>
          </p:nvSpPr>
          <p:spPr>
            <a:xfrm>
              <a:off x="762000" y="1946209"/>
              <a:ext cx="2057400" cy="2057400"/>
            </a:xfrm>
            <a:prstGeom prst="ellipse">
              <a:avLst/>
            </a:prstGeom>
            <a:gradFill flip="none" rotWithShape="1">
              <a:gsLst>
                <a:gs pos="0">
                  <a:srgbClr val="F39C29"/>
                </a:gs>
                <a:gs pos="50000">
                  <a:srgbClr val="F7931D"/>
                </a:gs>
                <a:gs pos="10000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82550">
              <a:noFill/>
            </a:ln>
            <a:effectLst>
              <a:outerShdw blurRad="1524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/>
                <a:t>           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21392" y="1557456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7000" b="1">
                  <a:solidFill>
                    <a:srgbClr val="F26200">
                      <a:alpha val="40000"/>
                    </a:srgbClr>
                  </a:solidFill>
                  <a:latin typeface="+mj-lt"/>
                  <a:cs typeface="Arial" pitchFamily="34" charset="0"/>
                </a:rPr>
                <a:t>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23416" y="2666898"/>
              <a:ext cx="1931160" cy="683264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ctr">
                <a:lnSpc>
                  <a:spcPct val="80000"/>
                </a:lnSpc>
              </a:pPr>
              <a:r>
                <a:rPr lang="ru-RU" sz="2400" b="1" spc="6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Разработка</a:t>
              </a:r>
            </a:p>
            <a:p>
              <a:pPr algn="ctr">
                <a:lnSpc>
                  <a:spcPct val="80000"/>
                </a:lnSpc>
              </a:pPr>
              <a:r>
                <a:rPr lang="ru-RU" sz="2400" b="1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презентации</a:t>
              </a:r>
            </a:p>
          </p:txBody>
        </p:sp>
        <p:sp>
          <p:nvSpPr>
            <p:cNvPr id="19" name="Oval 18"/>
            <p:cNvSpPr/>
            <p:nvPr/>
          </p:nvSpPr>
          <p:spPr>
            <a:xfrm>
              <a:off x="1007328" y="1992354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/>
                <a:t>       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543300" y="1591943"/>
            <a:ext cx="2057400" cy="2708434"/>
            <a:chOff x="3543300" y="1591943"/>
            <a:chExt cx="2057400" cy="2708434"/>
          </a:xfrm>
        </p:grpSpPr>
        <p:sp>
          <p:nvSpPr>
            <p:cNvPr id="4" name="Oval 3"/>
            <p:cNvSpPr/>
            <p:nvPr/>
          </p:nvSpPr>
          <p:spPr>
            <a:xfrm>
              <a:off x="3543300" y="1946209"/>
              <a:ext cx="2057400" cy="2057400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50000">
                  <a:srgbClr val="399ECB"/>
                </a:gs>
                <a:gs pos="100000">
                  <a:srgbClr val="0077D0"/>
                </a:gs>
              </a:gsLst>
              <a:path path="circle">
                <a:fillToRect l="50000" t="50000" r="50000" b="50000"/>
              </a:path>
            </a:gradFill>
            <a:ln w="82550">
              <a:noFill/>
            </a:ln>
            <a:effectLst>
              <a:outerShdw blurRad="1270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/>
                <a:t>            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33968" y="1591943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7000" b="1">
                  <a:solidFill>
                    <a:srgbClr val="2A7A9E">
                      <a:alpha val="40000"/>
                    </a:srgbClr>
                  </a:solidFill>
                  <a:latin typeface="+mj-lt"/>
                  <a:cs typeface="Arial" pitchFamily="34" charset="0"/>
                </a:rPr>
                <a:t>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01872" y="2701385"/>
              <a:ext cx="1931160" cy="665695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ctr">
                <a:lnSpc>
                  <a:spcPct val="80000"/>
                </a:lnSpc>
              </a:pPr>
              <a:r>
                <a:rPr lang="ru-RU" sz="2300" b="1" spc="6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Улучшение</a:t>
              </a:r>
            </a:p>
            <a:p>
              <a:pPr algn="ctr">
                <a:lnSpc>
                  <a:spcPct val="80000"/>
                </a:lnSpc>
              </a:pPr>
              <a:r>
                <a:rPr lang="ru-RU" sz="2300" b="1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презентации</a:t>
              </a:r>
            </a:p>
          </p:txBody>
        </p:sp>
        <p:sp>
          <p:nvSpPr>
            <p:cNvPr id="20" name="Oval 19"/>
            <p:cNvSpPr/>
            <p:nvPr/>
          </p:nvSpPr>
          <p:spPr>
            <a:xfrm>
              <a:off x="3782124" y="1988634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/>
                <a:t>       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324600" y="1587511"/>
            <a:ext cx="2057400" cy="2708434"/>
            <a:chOff x="6324600" y="1587511"/>
            <a:chExt cx="2057400" cy="2708434"/>
          </a:xfrm>
        </p:grpSpPr>
        <p:sp>
          <p:nvSpPr>
            <p:cNvPr id="5" name="Oval 4"/>
            <p:cNvSpPr/>
            <p:nvPr/>
          </p:nvSpPr>
          <p:spPr>
            <a:xfrm>
              <a:off x="6324600" y="1953643"/>
              <a:ext cx="2057400" cy="2057400"/>
            </a:xfrm>
            <a:prstGeom prst="ellipse">
              <a:avLst/>
            </a:prstGeom>
            <a:gradFill flip="none" rotWithShape="1">
              <a:gsLst>
                <a:gs pos="5000">
                  <a:srgbClr val="84D830"/>
                </a:gs>
                <a:gs pos="48000">
                  <a:srgbClr val="7BCF27"/>
                </a:gs>
                <a:gs pos="100000">
                  <a:srgbClr val="56901C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</a:ln>
            <a:effectLst>
              <a:outerShdw blurRad="1524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/>
                <a:t>            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21604" y="1587511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7000" b="1">
                  <a:solidFill>
                    <a:srgbClr val="65B131">
                      <a:alpha val="64000"/>
                    </a:srgbClr>
                  </a:solidFill>
                  <a:latin typeface="+mj-lt"/>
                  <a:cs typeface="Arial" pitchFamily="34" charset="0"/>
                </a:rPr>
                <a:t>3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11810" y="2674651"/>
              <a:ext cx="1931160" cy="665695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ctr">
                <a:lnSpc>
                  <a:spcPct val="80000"/>
                </a:lnSpc>
              </a:pPr>
              <a:r>
                <a:rPr lang="ru-RU" sz="2300" b="1" spc="6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Доставка</a:t>
              </a:r>
            </a:p>
            <a:p>
              <a:pPr algn="ctr">
                <a:lnSpc>
                  <a:spcPct val="80000"/>
                </a:lnSpc>
              </a:pPr>
              <a:r>
                <a:rPr lang="ru-RU" sz="2300" b="1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презентации</a:t>
              </a:r>
            </a:p>
          </p:txBody>
        </p:sp>
        <p:sp>
          <p:nvSpPr>
            <p:cNvPr id="21" name="Oval 20"/>
            <p:cNvSpPr/>
            <p:nvPr/>
          </p:nvSpPr>
          <p:spPr>
            <a:xfrm>
              <a:off x="6569928" y="2005362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/>
                <a:t>       </a:t>
              </a:r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9573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97" y="3654378"/>
            <a:ext cx="2803899" cy="3103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3090" y="3689481"/>
            <a:ext cx="2784432" cy="3068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99024" y="3700427"/>
            <a:ext cx="2727099" cy="304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272" y="524339"/>
            <a:ext cx="3160786" cy="3075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TextBox 24"/>
          <p:cNvSpPr txBox="1"/>
          <p:nvPr/>
        </p:nvSpPr>
        <p:spPr>
          <a:xfrm>
            <a:off x="395536" y="524339"/>
            <a:ext cx="47576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anose="03010101010201010101" pitchFamily="66" charset="0"/>
              </a:rPr>
              <a:t>Весной прилетают птицы, просыпаются насекомые, появляются первые цветы, на веточках набухают почки и появляются нежные листочки</a:t>
            </a:r>
            <a:endParaRPr lang="ru-RU" sz="3200" b="1" dirty="0">
              <a:latin typeface="Monotype Corsiva" panose="03010101010201010101" pitchFamily="66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4000" cap="none" dirty="0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>Разработка </a:t>
            </a:r>
            <a:r>
              <a:rPr lang="ru-RU" sz="4000" b="0" cap="none" dirty="0">
                <a:solidFill>
                  <a:prstClr val="black">
                    <a:lumMod val="50000"/>
                    <a:lumOff val="50000"/>
                  </a:prstClr>
                </a:solidFill>
                <a:ea typeface="+mn-ea"/>
                <a:cs typeface="+mn-cs"/>
              </a:rPr>
              <a:t>презентации</a:t>
            </a:r>
            <a:endParaRPr lang="ru-RU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ru-RU" sz="1700" b="1">
                <a:solidFill>
                  <a:prstClr val="black">
                    <a:lumMod val="75000"/>
                    <a:lumOff val="25000"/>
                  </a:prstClr>
                </a:solidFill>
              </a:rPr>
              <a:t>Разработка, организация и совместная работа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1392" y="155745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0" b="1">
                <a:solidFill>
                  <a:srgbClr val="F26200">
                    <a:alpha val="40000"/>
                  </a:srgbClr>
                </a:solidFill>
                <a:cs typeface="Arial" pitchFamily="34" charset="0"/>
              </a:rPr>
              <a:t>1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61021" y="2846664"/>
            <a:ext cx="3163307" cy="4063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512" y="180643"/>
            <a:ext cx="3312368" cy="3384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632474" y="183712"/>
            <a:ext cx="49872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anose="03010101010201010101" pitchFamily="66" charset="0"/>
              </a:rPr>
              <a:t>Светит солнышко, тают сосульки, у животных и птиц появляются детёныши, люди надевают лёгкую одежду и резиновую обувь</a:t>
            </a:r>
            <a:endParaRPr lang="ru-RU" sz="3200" b="1" dirty="0">
              <a:latin typeface="Monotype Corsiva" panose="03010101010201010101" pitchFamily="66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512" y="3693547"/>
            <a:ext cx="4125272" cy="3056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389864" y="3962400"/>
            <a:ext cx="3946416" cy="233737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14000"/>
              </a:lnSpc>
            </a:pPr>
            <a:r>
              <a:rPr lang="ru-RU" sz="2000">
                <a:solidFill>
                  <a:prstClr val="black">
                    <a:lumMod val="85000"/>
                    <a:lumOff val="15000"/>
                  </a:prstClr>
                </a:solidFill>
              </a:rPr>
              <a:t>Используйте </a:t>
            </a:r>
            <a:r>
              <a:rPr lang="ru-RU" sz="2000" b="1">
                <a:solidFill>
                  <a:srgbClr val="F48914"/>
                </a:solidFill>
              </a:rPr>
              <a:t>образцы шаблонов</a:t>
            </a:r>
            <a:r>
              <a:rPr lang="ru-RU" sz="2000" b="1">
                <a:solidFill>
                  <a:prstClr val="black">
                    <a:lumMod val="85000"/>
                    <a:lumOff val="15000"/>
                  </a:prstClr>
                </a:solidFill>
              </a:rPr>
              <a:t> </a:t>
            </a:r>
            <a:r>
              <a:rPr lang="ru-RU" sz="2000">
                <a:solidFill>
                  <a:prstClr val="black">
                    <a:lumMod val="85000"/>
                    <a:lumOff val="15000"/>
                  </a:prstClr>
                </a:solidFill>
              </a:rPr>
              <a:t>для быстрого создания презентаций и концентрации на содержимом (один из них вы просматриваете прямо сейчас!)</a:t>
            </a:r>
          </a:p>
          <a:p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73880" y="1219200"/>
            <a:ext cx="3962400" cy="247452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14000"/>
              </a:lnSpc>
            </a:pPr>
            <a:r>
              <a:rPr lang="ru-RU" sz="2000">
                <a:solidFill>
                  <a:prstClr val="black">
                    <a:lumMod val="85000"/>
                    <a:lumOff val="15000"/>
                  </a:prstClr>
                </a:solidFill>
              </a:rPr>
              <a:t>Вам не придется начинать с нуля.</a:t>
            </a:r>
          </a:p>
          <a:p>
            <a:pPr>
              <a:lnSpc>
                <a:spcPct val="114000"/>
              </a:lnSpc>
            </a:pPr>
            <a:endParaRPr lang="ru-RU" sz="200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>
              <a:lnSpc>
                <a:spcPct val="114000"/>
              </a:lnSpc>
            </a:pPr>
            <a:r>
              <a:rPr lang="ru-RU" sz="2000">
                <a:solidFill>
                  <a:prstClr val="black">
                    <a:lumMod val="85000"/>
                    <a:lumOff val="15000"/>
                  </a:prstClr>
                </a:solidFill>
              </a:rPr>
              <a:t>Если вам нужна помощь с отчетом о состоянии или идеями для фотоальбома, то вам сюда.</a:t>
            </a: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ru-RU" sz="2800" b="1">
                <a:solidFill>
                  <a:prstClr val="black">
                    <a:lumMod val="85000"/>
                    <a:lumOff val="15000"/>
                  </a:prstClr>
                </a:solidFill>
                <a:latin typeface="+mn-lt"/>
                <a:ea typeface="+mn-ea"/>
                <a:cs typeface="+mn-cs"/>
              </a:rPr>
              <a:t>Приступая к работе</a:t>
            </a:r>
            <a:r>
              <a:rPr lang="ru-RU" sz="280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>
                <a:solidFill>
                  <a:prstClr val="black">
                    <a:lumMod val="50000"/>
                    <a:lumOff val="50000"/>
                  </a:prstClr>
                </a:solidFill>
                <a:latin typeface="+mn-lt"/>
                <a:ea typeface="+mn-ea"/>
                <a:cs typeface="+mn-cs"/>
              </a:rPr>
              <a:t>с шаблонами</a:t>
            </a:r>
            <a:endParaRPr lang="ru-RU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7552" y="4036468"/>
            <a:ext cx="3108960" cy="2339502"/>
          </a:xfrm>
          <a:prstGeom prst="rect">
            <a:avLst/>
          </a:prstGeom>
          <a:ln w="15875">
            <a:solidFill>
              <a:schemeClr val="bg1"/>
            </a:solidFill>
            <a:miter lim="800000"/>
            <a:headEnd/>
            <a:tailEnd/>
          </a:ln>
          <a:effectLst>
            <a:glow rad="38100">
              <a:schemeClr val="tx1">
                <a:lumMod val="95000"/>
                <a:lumOff val="5000"/>
                <a:alpha val="27000"/>
              </a:schemeClr>
            </a:glow>
            <a:outerShdw dist="35921" dir="2700000" algn="ctr" rotWithShape="0">
              <a:schemeClr val="bg2"/>
            </a:outerShdw>
          </a:effectLst>
        </p:spPr>
      </p:pic>
      <p:pic>
        <p:nvPicPr>
          <p:cNvPr id="2" name="Picture 1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52" y="1299519"/>
            <a:ext cx="3108960" cy="2340864"/>
          </a:xfrm>
          <a:prstGeom prst="rect">
            <a:avLst/>
          </a:prstGeom>
          <a:effectLst>
            <a:outerShdw blurRad="38100" sx="101000" sy="101000" algn="ctr" rotWithShape="0">
              <a:prstClr val="black">
                <a:alpha val="20000"/>
              </a:prst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18576" y="3284984"/>
            <a:ext cx="4176464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899592" y="762000"/>
            <a:ext cx="698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Monotype Corsiva" panose="03010101010201010101" pitchFamily="66" charset="0"/>
              </a:rPr>
              <a:t>Добро пожаловать в весенний лес</a:t>
            </a:r>
            <a:endParaRPr lang="ru-RU" sz="4800" b="1" dirty="0">
              <a:latin typeface="Monotype Corsiva" panose="03010101010201010101" pitchFamily="66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49" y="3356992"/>
            <a:ext cx="4311959" cy="3233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6200000">
            <a:off x="-2146014" y="2450815"/>
            <a:ext cx="5486400" cy="1041969"/>
          </a:xfrm>
          <a:prstGeom prst="rect">
            <a:avLst/>
          </a:prstGeom>
          <a:noFill/>
        </p:spPr>
        <p:txBody>
          <a:bodyPr wrap="square" rtlCol="0" anchor="b" anchorCtr="0">
            <a:normAutofit lnSpcReduction="10000"/>
          </a:bodyPr>
          <a:lstStyle/>
          <a:p>
            <a:r>
              <a:rPr lang="ru-RU" sz="3200" b="1">
                <a:solidFill>
                  <a:prstClr val="white"/>
                </a:solidFill>
              </a:rPr>
              <a:t>Упорядочение с помощью разделов</a:t>
            </a:r>
            <a:endParaRPr lang="ru-RU" sz="320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3999" y="685800"/>
            <a:ext cx="7391401" cy="134982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ru-RU" sz="2800" b="1">
                <a:solidFill>
                  <a:prstClr val="black">
                    <a:lumMod val="50000"/>
                    <a:lumOff val="50000"/>
                  </a:prstClr>
                </a:solidFill>
              </a:rPr>
              <a:t>Слишком много информации?</a:t>
            </a:r>
          </a:p>
          <a:p>
            <a:pPr>
              <a:lnSpc>
                <a:spcPct val="30000"/>
              </a:lnSpc>
            </a:pPr>
            <a:endParaRPr lang="ru-RU">
              <a:solidFill>
                <a:prstClr val="black"/>
              </a:solidFill>
            </a:endParaRPr>
          </a:p>
          <a:p>
            <a:r>
              <a:rPr lang="ru-RU" sz="2200">
                <a:solidFill>
                  <a:prstClr val="black">
                    <a:lumMod val="85000"/>
                    <a:lumOff val="15000"/>
                  </a:prstClr>
                </a:solidFill>
              </a:rPr>
              <a:t>Властвуйте над крупными презентациями, разбивая их на </a:t>
            </a:r>
            <a:r>
              <a:rPr lang="ru-RU" sz="2200" b="1">
                <a:solidFill>
                  <a:srgbClr val="2C99FC"/>
                </a:solidFill>
              </a:rPr>
              <a:t>разделы.</a:t>
            </a:r>
            <a:r>
              <a:rPr lang="ru-RU" sz="2200">
                <a:solidFill>
                  <a:srgbClr val="2C99FC"/>
                </a:solidFill>
              </a:rPr>
              <a:t> </a:t>
            </a:r>
          </a:p>
          <a:p>
            <a:endParaRPr lang="ru-RU" sz="1900">
              <a:solidFill>
                <a:srgbClr val="2C99FC"/>
              </a:solidFill>
            </a:endParaRPr>
          </a:p>
          <a:p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270170" y="3657600"/>
            <a:ext cx="2645231" cy="1600200"/>
            <a:chOff x="6413721" y="3701144"/>
            <a:chExt cx="2645231" cy="1143000"/>
          </a:xfrm>
        </p:grpSpPr>
        <p:sp>
          <p:nvSpPr>
            <p:cNvPr id="15" name="Rectangle 14"/>
            <p:cNvSpPr/>
            <p:nvPr/>
          </p:nvSpPr>
          <p:spPr>
            <a:xfrm>
              <a:off x="6740294" y="3701144"/>
              <a:ext cx="2318658" cy="1143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 cmpd="thinThick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16493" y="3810000"/>
              <a:ext cx="2166258" cy="953814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/>
            <a:p>
              <a:r>
                <a:rPr lang="ru-RU" sz="150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Можно назвать, распечатать и легко применить эффекты ко всему разделу.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6413721" y="4332767"/>
              <a:ext cx="274320" cy="0"/>
            </a:xfrm>
            <a:prstGeom prst="line">
              <a:avLst/>
            </a:prstGeom>
            <a:ln w="25400" cap="rnd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43742" y="2307772"/>
            <a:ext cx="4517572" cy="420860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578428" y="4408716"/>
            <a:ext cx="4648201" cy="293914"/>
          </a:xfrm>
          <a:prstGeom prst="rect">
            <a:avLst/>
          </a:prstGeom>
          <a:solidFill>
            <a:schemeClr val="tx1">
              <a:lumMod val="95000"/>
              <a:lumOff val="5000"/>
              <a:alpha val="22000"/>
            </a:schemeClr>
          </a:solidFill>
          <a:ln w="34925">
            <a:solidFill>
              <a:srgbClr val="F274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95" y="1816357"/>
            <a:ext cx="8964488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1091928" y="177194"/>
            <a:ext cx="74311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anose="03010101010201010101" pitchFamily="66" charset="0"/>
              </a:rPr>
              <a:t>Животные просыпаются, меняют зимние шубки на летние и у них появляются детёныши</a:t>
            </a:r>
            <a:endParaRPr lang="ru-RU" sz="3200" b="1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0030" y="4203427"/>
            <a:ext cx="4953000" cy="2654573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spcBef>
                <a:spcPts val="100"/>
              </a:spcBef>
            </a:pPr>
            <a:r>
              <a:rPr lang="ru-RU" sz="2000">
                <a:solidFill>
                  <a:prstClr val="white"/>
                </a:solidFill>
              </a:rPr>
              <a:t>Одновременное редактирование одного и того же документа. Больше не нужно ждать своей очереди или управлять несколькими версиями. </a:t>
            </a:r>
          </a:p>
          <a:p>
            <a:pPr>
              <a:spcBef>
                <a:spcPts val="100"/>
              </a:spcBef>
            </a:pPr>
            <a:endParaRPr lang="ru-RU" sz="2000">
              <a:solidFill>
                <a:prstClr val="white"/>
              </a:solidFill>
            </a:endParaRPr>
          </a:p>
          <a:p>
            <a:pPr>
              <a:spcBef>
                <a:spcPts val="100"/>
              </a:spcBef>
            </a:pPr>
            <a:r>
              <a:rPr lang="ru-RU" sz="2000">
                <a:solidFill>
                  <a:prstClr val="white"/>
                </a:solidFill>
              </a:rPr>
              <a:t>Это касается командной работы, и здесь поможет</a:t>
            </a:r>
            <a:r>
              <a:rPr lang="ru-RU" sz="2000" b="1">
                <a:solidFill>
                  <a:srgbClr val="68CBFC"/>
                </a:solidFill>
              </a:rPr>
              <a:t>совместное редактирование</a:t>
            </a:r>
            <a:r>
              <a:rPr lang="ru-RU" sz="2000" b="1">
                <a:solidFill>
                  <a:prstClr val="white"/>
                </a:solidFill>
              </a:rPr>
              <a:t> </a:t>
            </a:r>
            <a:r>
              <a:rPr lang="ru-RU" sz="2000">
                <a:solidFill>
                  <a:prstClr val="white"/>
                </a:solidFill>
              </a:rPr>
              <a:t>. </a:t>
            </a:r>
          </a:p>
          <a:p>
            <a:pPr>
              <a:spcBef>
                <a:spcPts val="100"/>
              </a:spcBef>
            </a:pPr>
            <a:endParaRPr lang="ru-RU" sz="2000">
              <a:solidFill>
                <a:prstClr val="white"/>
              </a:solidFill>
            </a:endParaRPr>
          </a:p>
          <a:p>
            <a:endParaRPr lang="ru-RU" sz="240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88" y="1524000"/>
            <a:ext cx="4648200" cy="2369641"/>
          </a:xfrm>
          <a:prstGeom prst="rect">
            <a:avLst/>
          </a:prstGeom>
          <a:noFill/>
        </p:spPr>
        <p:txBody>
          <a:bodyPr wrap="square" rtlCol="0" anchor="b">
            <a:normAutofit/>
          </a:bodyPr>
          <a:lstStyle/>
          <a:p>
            <a:r>
              <a:rPr lang="ru-RU" sz="4400" b="1">
                <a:solidFill>
                  <a:srgbClr val="7BCF27"/>
                </a:solidFill>
              </a:rPr>
              <a:t>Совместная работа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8018">
            <a:off x="7834024" y="2845970"/>
            <a:ext cx="1031813" cy="228336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16882" y="267512"/>
            <a:ext cx="1584446" cy="24384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4776" y="3141342"/>
            <a:ext cx="1247304" cy="16002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10596" y="356541"/>
            <a:ext cx="828109" cy="2133600"/>
          </a:xfrm>
          <a:prstGeom prst="rect">
            <a:avLst/>
          </a:prstGeom>
        </p:spPr>
      </p:pic>
      <p:sp>
        <p:nvSpPr>
          <p:cNvPr id="19" name="Left-Right Arrow 18"/>
          <p:cNvSpPr/>
          <p:nvPr/>
        </p:nvSpPr>
        <p:spPr>
          <a:xfrm rot="5400000">
            <a:off x="6208854" y="2544283"/>
            <a:ext cx="685800" cy="425116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Left-Right Arrow 19"/>
          <p:cNvSpPr/>
          <p:nvPr/>
        </p:nvSpPr>
        <p:spPr>
          <a:xfrm rot="10800000">
            <a:off x="7298752" y="3868422"/>
            <a:ext cx="685800" cy="425116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Left-Right Arrow 20"/>
          <p:cNvSpPr/>
          <p:nvPr/>
        </p:nvSpPr>
        <p:spPr>
          <a:xfrm rot="7846803">
            <a:off x="7097263" y="2788412"/>
            <a:ext cx="819804" cy="425116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6462818" y="2490141"/>
            <a:ext cx="182880" cy="1828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Oval 22"/>
          <p:cNvSpPr/>
          <p:nvPr/>
        </p:nvSpPr>
        <p:spPr>
          <a:xfrm>
            <a:off x="6488050" y="3994685"/>
            <a:ext cx="182880" cy="1828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Oval 23"/>
          <p:cNvSpPr/>
          <p:nvPr/>
        </p:nvSpPr>
        <p:spPr>
          <a:xfrm>
            <a:off x="6488050" y="3993389"/>
            <a:ext cx="182880" cy="1828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Oval 24"/>
          <p:cNvSpPr/>
          <p:nvPr/>
        </p:nvSpPr>
        <p:spPr>
          <a:xfrm>
            <a:off x="7729263" y="3990307"/>
            <a:ext cx="182880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Oval 25"/>
          <p:cNvSpPr/>
          <p:nvPr/>
        </p:nvSpPr>
        <p:spPr>
          <a:xfrm>
            <a:off x="6485609" y="3995654"/>
            <a:ext cx="182880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Oval 26"/>
          <p:cNvSpPr/>
          <p:nvPr/>
        </p:nvSpPr>
        <p:spPr>
          <a:xfrm>
            <a:off x="6483258" y="3993797"/>
            <a:ext cx="182880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975" y="1990606"/>
            <a:ext cx="6920254" cy="4605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971600" y="557873"/>
            <a:ext cx="79591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Среди ещё не растаявшего снега появляются первоцветы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75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37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23 L 0.00278 0.22037 " pathEditMode="relative" rAng="0" ptsTypes="AA">
                                      <p:cBhvr>
                                        <p:cTn id="33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1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13889 -1.11111E-6 " pathEditMode="relative" rAng="0" ptsTypes="AA">
                                      <p:cBhvr>
                                        <p:cTn id="43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11788 -0.18403 " pathEditMode="relative" rAng="0" ptsTypes="AA">
                                      <p:cBhvr>
                                        <p:cTn id="4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750"/>
                            </p:stCondLst>
                            <p:childTnLst>
                              <p:par>
                                <p:cTn id="4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250"/>
                            </p:stCondLst>
                            <p:childTnLst>
                              <p:par>
                                <p:cTn id="5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82786E-6 L -0.13664 0.00046 " pathEditMode="relative" rAng="0" ptsTypes="AA">
                                      <p:cBhvr>
                                        <p:cTn id="58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7"/>
                                            </p:cond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750"/>
                            </p:stCondLst>
                            <p:childTnLst>
                              <p:par>
                                <p:cTn id="60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0093 L -0.00261 -0.21911 " pathEditMode="relative" rAng="0" ptsTypes="AA">
                                      <p:cBhvr>
                                        <p:cTn id="68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1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0046 L 0.11458 -0.18079 " pathEditMode="relative" rAng="0" ptsTypes="AA">
                                      <p:cBhvr>
                                        <p:cTn id="70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-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250"/>
                            </p:stCondLst>
                            <p:childTnLst>
                              <p:par>
                                <p:cTn id="7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2000" y="1946209"/>
            <a:ext cx="2057400" cy="2057400"/>
          </a:xfrm>
          <a:prstGeom prst="ellipse">
            <a:avLst/>
          </a:prstGeom>
          <a:gradFill>
            <a:gsLst>
              <a:gs pos="0">
                <a:srgbClr val="00B0F0"/>
              </a:gs>
              <a:gs pos="50000">
                <a:srgbClr val="399ECB"/>
              </a:gs>
              <a:gs pos="100000">
                <a:srgbClr val="0077D0"/>
              </a:gs>
            </a:gsLst>
            <a:path path="circle">
              <a:fillToRect l="50000" t="50000" r="50000" b="50000"/>
            </a:path>
          </a:gradFill>
          <a:ln w="82550">
            <a:noFill/>
          </a:ln>
          <a:effectLst>
            <a:outerShdw blurRad="1270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prstClr val="white"/>
                </a:solidFill>
              </a:rPr>
              <a:t>             </a:t>
            </a:r>
          </a:p>
        </p:txBody>
      </p:sp>
      <p:sp>
        <p:nvSpPr>
          <p:cNvPr id="8" name="Oval 7"/>
          <p:cNvSpPr/>
          <p:nvPr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>
                <a:solidFill>
                  <a:prstClr val="white"/>
                </a:solidFill>
              </a:rPr>
              <a:t>     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59728" y="1531434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0" b="1">
                <a:solidFill>
                  <a:srgbClr val="2A7A9E">
                    <a:alpha val="40000"/>
                  </a:srgbClr>
                </a:solidFill>
                <a:cs typeface="Arial" pitchFamily="34" charset="0"/>
              </a:rPr>
              <a:t>2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4000" cap="none" dirty="0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>Улучшение </a:t>
            </a:r>
            <a:r>
              <a:rPr lang="ru-RU" sz="4000" b="0" cap="none" dirty="0">
                <a:solidFill>
                  <a:prstClr val="black">
                    <a:lumMod val="50000"/>
                    <a:lumOff val="50000"/>
                  </a:prstClr>
                </a:solidFill>
                <a:ea typeface="+mn-ea"/>
                <a:cs typeface="+mn-cs"/>
              </a:rPr>
              <a:t>презентации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ru-RU" sz="1700" b="1">
                <a:solidFill>
                  <a:prstClr val="black">
                    <a:lumMod val="75000"/>
                    <a:lumOff val="25000"/>
                  </a:prstClr>
                </a:solidFill>
              </a:rPr>
              <a:t>Стилизация, редактирование и анимация мультимедиа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433" y="3546352"/>
            <a:ext cx="4260703" cy="3211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-1012716" y="1421818"/>
            <a:ext cx="6783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Monotype Corsiva" panose="03010101010201010101" pitchFamily="66" charset="0"/>
              </a:rPr>
              <a:t>Весна в городе</a:t>
            </a:r>
            <a:endParaRPr lang="ru-RU" sz="6000" b="1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1703" y="3554410"/>
            <a:ext cx="4176465" cy="3195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508" y="767240"/>
            <a:ext cx="4043980" cy="2661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762000"/>
            <a:ext cx="2445488" cy="228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28724" y="2217355"/>
            <a:ext cx="7229475" cy="461665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r>
              <a:rPr lang="ru-RU" sz="2400">
                <a:solidFill>
                  <a:prstClr val="black">
                    <a:lumMod val="50000"/>
                    <a:lumOff val="50000"/>
                  </a:prstClr>
                </a:solidFill>
              </a:rPr>
              <a:t>Это не просто визуальные элементы, они усиливают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19200" y="2669865"/>
            <a:ext cx="7543800" cy="1200329"/>
          </a:xfrm>
        </p:spPr>
        <p:txBody>
          <a:bodyPr wrap="square" tIns="0" bIns="0" anchor="t" anchorCtr="0">
            <a:normAutofit fontScale="90000"/>
          </a:bodyPr>
          <a:lstStyle/>
          <a:p>
            <a:r>
              <a:rPr lang="ru-RU" sz="7800" b="1" dirty="0">
                <a:solidFill>
                  <a:prstClr val="black">
                    <a:lumMod val="85000"/>
                    <a:lumOff val="15000"/>
                  </a:prstClr>
                </a:solidFill>
                <a:latin typeface="+mn-lt"/>
              </a:rPr>
              <a:t>ВАШЕ СООБЩЕНИЕ.</a:t>
            </a:r>
            <a:endParaRPr lang="ru-RU" sz="7800" dirty="0">
              <a:latin typeface="+mn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31" y="3581421"/>
            <a:ext cx="4698118" cy="3087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31" y="314965"/>
            <a:ext cx="4642714" cy="3017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2080" y="113839"/>
            <a:ext cx="3242679" cy="3420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556" y="3659891"/>
            <a:ext cx="3741635" cy="3128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46394" y="1205500"/>
            <a:ext cx="1676400" cy="2137776"/>
          </a:xfrm>
          <a:prstGeom prst="rect">
            <a:avLst/>
          </a:prstGeom>
          <a:solidFill>
            <a:schemeClr val="bg1">
              <a:lumMod val="85000"/>
            </a:schemeClr>
          </a:solidFill>
          <a:ln w="47625">
            <a:solidFill>
              <a:schemeClr val="bg1"/>
            </a:solidFill>
            <a:miter lim="800000"/>
          </a:ln>
          <a:effectLst>
            <a:outerShdw blurRad="38100" sx="101000" sy="101000" algn="ctr" rotWithShape="0">
              <a:prstClr val="black">
                <a:alpha val="15000"/>
              </a:prstClr>
            </a:outerShdw>
          </a:effectLst>
        </p:spPr>
      </p:pic>
      <p:sp>
        <p:nvSpPr>
          <p:cNvPr id="22" name="TextBox 21"/>
          <p:cNvSpPr txBox="1"/>
          <p:nvPr/>
        </p:nvSpPr>
        <p:spPr>
          <a:xfrm>
            <a:off x="546394" y="5867400"/>
            <a:ext cx="8126784" cy="999530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pPr algn="ctr"/>
            <a:r>
              <a:rPr lang="ru-RU" b="1">
                <a:solidFill>
                  <a:prstClr val="black">
                    <a:lumMod val="85000"/>
                    <a:lumOff val="15000"/>
                  </a:prstClr>
                </a:solidFill>
              </a:rPr>
              <a:t>Цвет рисунка</a:t>
            </a:r>
            <a:r>
              <a:rPr lang="ru-RU">
                <a:solidFill>
                  <a:prstClr val="black">
                    <a:lumMod val="85000"/>
                    <a:lumOff val="15000"/>
                  </a:prstClr>
                </a:solidFill>
              </a:rPr>
              <a:t>, </a:t>
            </a:r>
            <a:r>
              <a:rPr lang="ru-RU" b="1">
                <a:solidFill>
                  <a:prstClr val="black">
                    <a:lumMod val="85000"/>
                    <a:lumOff val="15000"/>
                  </a:prstClr>
                </a:solidFill>
              </a:rPr>
              <a:t>Настройка</a:t>
            </a:r>
            <a:r>
              <a:rPr lang="ru-RU">
                <a:solidFill>
                  <a:prstClr val="black">
                    <a:lumMod val="85000"/>
                    <a:lumOff val="15000"/>
                  </a:prstClr>
                </a:solidFill>
              </a:rPr>
              <a:t>, </a:t>
            </a:r>
            <a:r>
              <a:rPr lang="ru-RU" b="1">
                <a:solidFill>
                  <a:prstClr val="black">
                    <a:lumMod val="85000"/>
                    <a:lumOff val="15000"/>
                  </a:prstClr>
                </a:solidFill>
              </a:rPr>
              <a:t>Художественные эффекты</a:t>
            </a:r>
            <a:r>
              <a:rPr lang="ru-RU">
                <a:solidFill>
                  <a:prstClr val="black">
                    <a:lumMod val="85000"/>
                    <a:lumOff val="15000"/>
                  </a:prstClr>
                </a:solidFill>
              </a:rPr>
              <a:t>, </a:t>
            </a:r>
          </a:p>
          <a:p>
            <a:pPr algn="ctr"/>
            <a:r>
              <a:rPr lang="ru-RU">
                <a:solidFill>
                  <a:prstClr val="black">
                    <a:lumMod val="85000"/>
                    <a:lumOff val="15000"/>
                  </a:prstClr>
                </a:solidFill>
              </a:rPr>
              <a:t>и </a:t>
            </a:r>
            <a:r>
              <a:rPr lang="ru-RU" b="1">
                <a:solidFill>
                  <a:prstClr val="black">
                    <a:lumMod val="85000"/>
                    <a:lumOff val="15000"/>
                  </a:prstClr>
                </a:solidFill>
              </a:rPr>
              <a:t>удаление фона </a:t>
            </a:r>
            <a:r>
              <a:rPr lang="ru-RU">
                <a:solidFill>
                  <a:prstClr val="black">
                    <a:lumMod val="85000"/>
                    <a:lumOff val="15000"/>
                  </a:prstClr>
                </a:solidFill>
              </a:rPr>
              <a:t>позволяют настраивать изображения для своих целей </a:t>
            </a:r>
          </a:p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 cstate="screen">
            <a:lum bright="10000" contrast="30000"/>
          </a:blip>
          <a:stretch>
            <a:fillRect/>
          </a:stretch>
        </p:blipFill>
        <p:spPr>
          <a:xfrm>
            <a:off x="2679994" y="1215024"/>
            <a:ext cx="1676400" cy="2137776"/>
          </a:xfrm>
          <a:prstGeom prst="rect">
            <a:avLst/>
          </a:prstGeom>
          <a:solidFill>
            <a:schemeClr val="bg1">
              <a:lumMod val="85000"/>
            </a:schemeClr>
          </a:solidFill>
          <a:ln w="47625">
            <a:solidFill>
              <a:schemeClr val="bg1"/>
            </a:solidFill>
            <a:miter lim="800000"/>
          </a:ln>
          <a:effectLst>
            <a:outerShdw blurRad="38100" sx="101000" sy="101000" algn="ctr" rotWithShape="0">
              <a:prstClr val="black">
                <a:alpha val="15000"/>
              </a:prstClr>
            </a:outerShdw>
          </a:effec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 cstate="screen">
            <a:lum bright="-20000"/>
          </a:blip>
          <a:stretch>
            <a:fillRect/>
          </a:stretch>
        </p:blipFill>
        <p:spPr>
          <a:xfrm>
            <a:off x="4813594" y="1210848"/>
            <a:ext cx="1676400" cy="2137776"/>
          </a:xfrm>
          <a:prstGeom prst="rect">
            <a:avLst/>
          </a:prstGeom>
          <a:solidFill>
            <a:schemeClr val="bg1">
              <a:lumMod val="85000"/>
            </a:schemeClr>
          </a:solidFill>
          <a:ln w="47625">
            <a:solidFill>
              <a:schemeClr val="bg1"/>
            </a:solidFill>
            <a:miter lim="800000"/>
          </a:ln>
          <a:effectLst>
            <a:outerShdw blurRad="38100" sx="101000" sy="101000" algn="ctr" rotWithShape="0">
              <a:prstClr val="black">
                <a:alpha val="15000"/>
              </a:prstClr>
            </a:outerShdw>
          </a:effectLst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947194" y="1215024"/>
            <a:ext cx="1676400" cy="2137776"/>
          </a:xfrm>
          <a:prstGeom prst="rect">
            <a:avLst/>
          </a:prstGeom>
          <a:solidFill>
            <a:schemeClr val="bg1">
              <a:lumMod val="85000"/>
            </a:schemeClr>
          </a:solidFill>
          <a:ln w="47625">
            <a:solidFill>
              <a:schemeClr val="bg1"/>
            </a:solidFill>
            <a:miter lim="800000"/>
          </a:ln>
          <a:effectLst>
            <a:outerShdw blurRad="38100" sx="101000" sy="101000" algn="ctr" rotWithShape="0">
              <a:prstClr val="black">
                <a:alpha val="15000"/>
              </a:prst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 cstate="screen"/>
          <a:srcRect l="15024" r="44212" b="14210"/>
          <a:stretch/>
        </p:blipFill>
        <p:spPr>
          <a:xfrm>
            <a:off x="3988905" y="3852613"/>
            <a:ext cx="1019503" cy="1623848"/>
          </a:xfrm>
          <a:prstGeom prst="rect">
            <a:avLst/>
          </a:prstGeom>
          <a:effectLst>
            <a:reflection blurRad="6350" stA="50000" endA="300" endPos="55500" dir="5400000" sy="-100000" algn="bl" rotWithShape="0"/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172200" y="3810000"/>
            <a:ext cx="2500978" cy="189280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 cstate="screen"/>
          <a:srcRect l="15024" r="44212" b="14210"/>
          <a:stretch/>
        </p:blipFill>
        <p:spPr>
          <a:xfrm>
            <a:off x="6543261" y="3810000"/>
            <a:ext cx="1019503" cy="1623848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414867"/>
            <a:ext cx="9144001" cy="457200"/>
          </a:xfrm>
        </p:spPr>
        <p:txBody>
          <a:bodyPr>
            <a:noAutofit/>
          </a:bodyPr>
          <a:lstStyle/>
          <a:p>
            <a:r>
              <a:rPr lang="ru-RU">
                <a:solidFill>
                  <a:prstClr val="white"/>
                </a:solidFill>
              </a:rPr>
              <a:t>     Новые </a:t>
            </a:r>
            <a:r>
              <a:rPr lang="ru-RU" b="0">
                <a:solidFill>
                  <a:prstClr val="white"/>
                </a:solidFill>
              </a:rPr>
              <a:t>эффекты для рисунков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59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37" y="1844824"/>
            <a:ext cx="7162277" cy="4882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-423963" y="720380"/>
            <a:ext cx="69025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Monotype Corsiva" panose="03010101010201010101" pitchFamily="66" charset="0"/>
              </a:rPr>
              <a:t>Весна в деревне</a:t>
            </a:r>
            <a:endParaRPr lang="ru-RU" sz="6000" b="1" dirty="0">
              <a:latin typeface="Monotype Corsiva" panose="03010101010201010101" pitchFamily="66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259E-6 L -0.27968 0.003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09QH3iDYSZce3zG7lU8ci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tb5iYcBF5pNknMcsH5Nw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bkdZuEZ0Onown8fg9IOmK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zR10xIjSp9ydXfZCEUpf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VENTTIMING" val="|m0;0;26;0|m0;8.2;28;0|m1;8.4;26;0|m1;14.9;28;0|m1;15.9;26;0|m1;15.9;28;0"/>
</p:tagLst>
</file>

<file path=ppt/theme/theme1.xml><?xml version="1.0" encoding="utf-8"?>
<a:theme xmlns:a="http://schemas.openxmlformats.org/drawingml/2006/main" name="Introducing PowerPoint 2010">
  <a:themeElements>
    <a:clrScheme name="Fresh">
      <a:dk1>
        <a:srgbClr val="262626"/>
      </a:dk1>
      <a:lt1>
        <a:sysClr val="window" lastClr="FFFFFF"/>
      </a:lt1>
      <a:dk2>
        <a:srgbClr val="595959"/>
      </a:dk2>
      <a:lt2>
        <a:srgbClr val="EEECE1"/>
      </a:lt2>
      <a:accent1>
        <a:srgbClr val="F4891E"/>
      </a:accent1>
      <a:accent2>
        <a:srgbClr val="7BCF27"/>
      </a:accent2>
      <a:accent3>
        <a:srgbClr val="9BBB59"/>
      </a:accent3>
      <a:accent4>
        <a:srgbClr val="00B0F0"/>
      </a:accent4>
      <a:accent5>
        <a:srgbClr val="4BACC6"/>
      </a:accent5>
      <a:accent6>
        <a:srgbClr val="F79646"/>
      </a:accent6>
      <a:hlink>
        <a:srgbClr val="00B0F0"/>
      </a:hlink>
      <a:folHlink>
        <a:srgbClr val="F489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IntroducingPowerPoint2010</Template>
  <TotalTime>0</TotalTime>
  <Words>440</Words>
  <Application>Microsoft Office PowerPoint</Application>
  <PresentationFormat>Экран (4:3)</PresentationFormat>
  <Paragraphs>94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Georgia</vt:lpstr>
      <vt:lpstr>Monotype Corsiva</vt:lpstr>
      <vt:lpstr>Introducing PowerPoint 2010</vt:lpstr>
      <vt:lpstr>знакомство с POWERPOINT 2010</vt:lpstr>
      <vt:lpstr>Презентация PowerPoint</vt:lpstr>
      <vt:lpstr>Разработка презентации</vt:lpstr>
      <vt:lpstr>Приступая к работе с шаблонами</vt:lpstr>
      <vt:lpstr>Презентация PowerPoint</vt:lpstr>
      <vt:lpstr>Презентация PowerPoint</vt:lpstr>
      <vt:lpstr>Улучшение презентации</vt:lpstr>
      <vt:lpstr>ВАШЕ СООБЩЕНИЕ.</vt:lpstr>
      <vt:lpstr>     Новые эффекты для рисунков</vt:lpstr>
      <vt:lpstr>Добавьте анимацию</vt:lpstr>
      <vt:lpstr>Совершенное видео</vt:lpstr>
      <vt:lpstr>Гейзер</vt:lpstr>
      <vt:lpstr>Как насчет красивых переходов, которые вы видели?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2016-04-01T09:07:44Z</dcterms:created>
  <dcterms:modified xsi:type="dcterms:W3CDTF">2020-09-08T16:09:12Z</dcterms:modified>
</cp:coreProperties>
</file>