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sldIdLst>
    <p:sldId id="279" r:id="rId3"/>
    <p:sldId id="296" r:id="rId4"/>
    <p:sldId id="299" r:id="rId5"/>
    <p:sldId id="298" r:id="rId6"/>
    <p:sldId id="281" r:id="rId7"/>
    <p:sldId id="300" r:id="rId8"/>
    <p:sldId id="303" r:id="rId9"/>
    <p:sldId id="302" r:id="rId10"/>
    <p:sldId id="292" r:id="rId11"/>
    <p:sldId id="282" r:id="rId12"/>
    <p:sldId id="297" r:id="rId13"/>
    <p:sldId id="308" r:id="rId14"/>
    <p:sldId id="305" r:id="rId15"/>
    <p:sldId id="293" r:id="rId16"/>
    <p:sldId id="306" r:id="rId17"/>
    <p:sldId id="284" r:id="rId18"/>
    <p:sldId id="307" r:id="rId19"/>
    <p:sldId id="280" r:id="rId20"/>
    <p:sldId id="290" r:id="rId21"/>
    <p:sldId id="344" r:id="rId22"/>
    <p:sldId id="294" r:id="rId23"/>
    <p:sldId id="345" r:id="rId24"/>
    <p:sldId id="346" r:id="rId25"/>
    <p:sldId id="342" r:id="rId26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22E00"/>
    <a:srgbClr val="8E008E"/>
    <a:srgbClr val="2C2C84"/>
    <a:srgbClr val="E1F4FF"/>
    <a:srgbClr val="CCECFF"/>
    <a:srgbClr val="FFCD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93" autoAdjust="0"/>
    <p:restoredTop sz="94660"/>
  </p:normalViewPr>
  <p:slideViewPr>
    <p:cSldViewPr>
      <p:cViewPr varScale="1">
        <p:scale>
          <a:sx n="115" d="100"/>
          <a:sy n="115" d="100"/>
        </p:scale>
        <p:origin x="144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0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D6605-4337-4748-B43A-17F8D234D3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0439308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61533-9733-4D68-AEBF-91D11796321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032618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9B1AA-CFF1-4F9A-BBDB-197E2DE1EA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350839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FDB7A-5945-4A04-A547-2333BCCDB3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26040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4B85F-6572-456C-AAF4-B62FA6837E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571164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49F85-A9A1-4AD9-8DA5-C1BEE2C6694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529693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59269-CC38-4FE8-B343-8E6EA24DCC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5166030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3738A-CA8E-4361-B35B-3438FD12555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974080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C8832-8842-4B63-BC0E-9021DF12CB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7218680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12204-D600-4C7F-91E8-DCA7DEF54E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0907940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75B78-81AD-429B-B358-C94861CE3B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41545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711CC-616B-47FA-87C9-15A5252DBF0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22672377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02038-7368-4F7B-A6E3-9784082A878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1515047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8231F9-1DD5-47EC-8613-C59EAEE2D03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5791568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4E30B-591E-4362-8274-EEB3768051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716631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15733-FBD9-4D1E-AFBC-25B353BD796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5028756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F80A4-CB09-4019-AF95-3F855D2A437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056788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788B98-605C-4B0A-832B-1A67AA9B22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395985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23403-A97D-47ED-BF59-D051AC5017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5893857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D2E8A-9651-4C10-A1A8-FD03163641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86792258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8A309-9ECA-4FEA-8B54-0FAEC01E5A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7404238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2337D-14C6-4BB8-9B29-0B44E13B1B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216765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9EF5ED-3A0A-4DBD-A06A-A77E87A99E9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132573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0F6BD79-449D-4A3E-88C2-FF2DE18FAA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638541C-C320-482E-ADEA-0CFFDA0D02F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9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1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005263"/>
            <a:ext cx="20653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7171" y="1412776"/>
            <a:ext cx="8689687" cy="58169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«АНАТОМИЯ И </a:t>
            </a:r>
          </a:p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ФИЗИОЛОГИЯ СЕРДЦА»</a:t>
            </a:r>
          </a:p>
          <a:p>
            <a:pPr algn="ctr" eaLnBrk="1" hangingPunct="1">
              <a:defRPr/>
            </a:pPr>
            <a:r>
              <a:rPr lang="ru-RU" sz="3200" b="1" i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Презентация  по дисциплине ОП.02.(03)</a:t>
            </a:r>
          </a:p>
          <a:p>
            <a:pPr algn="ctr" eaLnBrk="1" hangingPunct="1">
              <a:defRPr/>
            </a:pPr>
            <a:r>
              <a:rPr lang="ru-RU" sz="3200" b="1" i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«Анатомия и физиология человека»</a:t>
            </a:r>
          </a:p>
          <a:p>
            <a:pPr algn="r" eaLnBrk="1" hangingPunct="1">
              <a:defRPr/>
            </a:pPr>
            <a:r>
              <a:rPr lang="ru-RU" sz="2400" b="1" i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2400" b="1" i="1" dirty="0" err="1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Козлукова</a:t>
            </a:r>
            <a:r>
              <a:rPr lang="ru-RU" sz="2400" b="1" i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Т.В. , </a:t>
            </a:r>
          </a:p>
          <a:p>
            <a:pPr algn="r" eaLnBrk="1" hangingPunct="1">
              <a:defRPr/>
            </a:pPr>
            <a:r>
              <a:rPr lang="ru-RU" sz="2400" b="1" i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преподаватель анатомии и физиологии</a:t>
            </a:r>
          </a:p>
          <a:p>
            <a:pPr algn="r" eaLnBrk="1" hangingPunct="1">
              <a:defRPr/>
            </a:pPr>
            <a:endParaRPr lang="ru-RU" sz="2400" b="1" i="1" dirty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sz="2400" b="1" i="1" dirty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2019г.</a:t>
            </a:r>
          </a:p>
          <a:p>
            <a:pPr algn="ctr" eaLnBrk="1" hangingPunct="1">
              <a:defRPr/>
            </a:pPr>
            <a:endParaRPr lang="ru-RU" sz="4000" b="1" dirty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defRPr/>
            </a:pPr>
            <a:endParaRPr lang="ru-RU" sz="4000" b="1" dirty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TextBox 2"/>
          <p:cNvSpPr txBox="1">
            <a:spLocks noChangeArrowheads="1"/>
          </p:cNvSpPr>
          <p:nvPr/>
        </p:nvSpPr>
        <p:spPr bwMode="auto">
          <a:xfrm>
            <a:off x="1431925" y="0"/>
            <a:ext cx="6481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БПОУ ВО «Борисоглебскмедколледж»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8" descr="Рисунок2 (2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8263" y="3656013"/>
            <a:ext cx="2603500" cy="320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6" descr="сердце (фото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3656013"/>
            <a:ext cx="2627312" cy="320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7463" y="3365500"/>
            <a:ext cx="3860800" cy="6477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Снаружи защищено </a:t>
            </a:r>
            <a:r>
              <a:rPr lang="ru-RU" altLang="ru-RU" sz="3200" b="1" u="sng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перикардом</a:t>
            </a:r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240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-31750" y="801688"/>
            <a:ext cx="33670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4C2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Стенка сердца:</a:t>
            </a:r>
          </a:p>
        </p:txBody>
      </p:sp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-31750" y="1397000"/>
            <a:ext cx="91757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Эпикард-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внутренняя оболочка стенки, покрывающая сердце снаружи.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Миокард-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оболочка.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Эндокард- 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наружная оболочка.</a:t>
            </a:r>
            <a:endParaRPr lang="ru-RU" altLang="ru-RU" sz="28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6750050" y="2657475"/>
            <a:ext cx="2160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Перикард</a:t>
            </a:r>
          </a:p>
        </p:txBody>
      </p:sp>
      <p:sp>
        <p:nvSpPr>
          <p:cNvPr id="12296" name="Line 20"/>
          <p:cNvSpPr>
            <a:spLocks noChangeShapeType="1"/>
          </p:cNvSpPr>
          <p:nvPr/>
        </p:nvSpPr>
        <p:spPr bwMode="auto">
          <a:xfrm>
            <a:off x="7667625" y="3213100"/>
            <a:ext cx="0" cy="122396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Line 20"/>
          <p:cNvSpPr>
            <a:spLocks noChangeShapeType="1"/>
          </p:cNvSpPr>
          <p:nvPr/>
        </p:nvSpPr>
        <p:spPr bwMode="auto">
          <a:xfrm flipV="1">
            <a:off x="2700338" y="5035550"/>
            <a:ext cx="1855787" cy="55403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8" name="Line 20"/>
          <p:cNvSpPr>
            <a:spLocks noChangeShapeType="1"/>
          </p:cNvSpPr>
          <p:nvPr/>
        </p:nvSpPr>
        <p:spPr bwMode="auto">
          <a:xfrm>
            <a:off x="2700338" y="5589588"/>
            <a:ext cx="2006600" cy="3302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Text Box 13"/>
          <p:cNvSpPr txBox="1">
            <a:spLocks noChangeArrowheads="1"/>
          </p:cNvSpPr>
          <p:nvPr/>
        </p:nvSpPr>
        <p:spPr bwMode="auto">
          <a:xfrm>
            <a:off x="250825" y="5229225"/>
            <a:ext cx="22320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Слои миокарда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50052" y="0"/>
            <a:ext cx="54629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Строение сердца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ds05.infourok.ru/uploads/ex/1049/0004b7b0-fa2ea333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923925"/>
            <a:ext cx="5113338" cy="564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79485" y="0"/>
            <a:ext cx="584820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Границы сердца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1763" y="901700"/>
            <a:ext cx="8832850" cy="5694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Различают проекцию верхушки и 4 границы: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Верхушка сердца располагается в пятом левом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межреберье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на 1-1,5см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кнутри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от средней ключичной линии.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Левая граница- проходит дугообразно от верхушки, до третьего рёберного хряща.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Верхняя граница- проходит горизонтально по верхнему краю рёберных хрящей.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Правая граница- проходит от третьего рёберного хряща, до пятого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межреберья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на 2-3 см правее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парастернальной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линии.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Нижняя граница- проходит от  пятого правого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межреберья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к верхушке сердца.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4803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3348038" y="0"/>
            <a:ext cx="5795962" cy="683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Аортальный клапан</a:t>
            </a:r>
            <a:r>
              <a:rPr lang="ru-RU" alt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ru-RU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клапан пропускает кровь из левого желудочка в момент его сокращения и препятствует обратному току крови из аорты в левый желудочек в момент расслабления последнего.</a:t>
            </a:r>
            <a:endParaRPr lang="ru-RU" altLang="ru-RU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GB" altLang="ru-RU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Двустворчатый или митральный клапан </a:t>
            </a:r>
            <a:r>
              <a:rPr lang="en-GB" altLang="ru-RU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регулирует ток крови из левого предсердия в левый желудочек. </a:t>
            </a:r>
            <a:endParaRPr lang="ru-RU" altLang="ru-RU" sz="20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ru-RU" altLang="ru-RU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Трехстворчатый клапан</a:t>
            </a:r>
            <a:r>
              <a:rPr lang="ru-RU" altLang="ru-RU" sz="2000" b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GB" altLang="ru-RU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открытии этого клапана кровь переходит из правого предсердия в правый желудочек. Трехстворчатый клапан предотвращает обратный ток крови в предсердие, закрываясь во время сокращения желудочка. </a:t>
            </a:r>
            <a:endParaRPr lang="ru-RU" altLang="ru-RU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ru-RU" altLang="ru-RU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ru-RU" altLang="ru-RU" sz="20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Легочный клапан</a:t>
            </a:r>
            <a:r>
              <a:rPr lang="ru-RU" alt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пульмональный клапан</a:t>
            </a:r>
            <a:r>
              <a:rPr lang="en-GB" altLang="ru-RU" sz="20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крови попадать из правого желудочка в легочные артерии, но предотвращает обратный ток крови из легочных артерий в правый желудочек.</a:t>
            </a:r>
          </a:p>
          <a:p>
            <a:pPr>
              <a:spcBef>
                <a:spcPct val="0"/>
              </a:spcBef>
              <a:buFont typeface="Times New Roman" panose="02020603050405020304" pitchFamily="18" charset="0"/>
              <a:buNone/>
            </a:pPr>
            <a:endParaRPr lang="en-GB" altLang="ru-RU" sz="180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5888"/>
            <a:ext cx="8723313" cy="653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79388"/>
            <a:ext cx="8556625" cy="6416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832" y="0"/>
            <a:ext cx="859889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Цикл сердечной деятельности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-9525" y="568325"/>
            <a:ext cx="9144000" cy="22463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основе работы сердца лежат два процесса:</a:t>
            </a:r>
          </a:p>
          <a:p>
            <a:pPr marL="342900" indent="-342900" eaLnBrk="1" hangingPunct="1">
              <a:buFontTx/>
              <a:buAutoNum type="arabicParenR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Систола- напряжение миокарда.</a:t>
            </a:r>
          </a:p>
          <a:p>
            <a:pPr marL="342900" indent="-342900" eaLnBrk="1" hangingPunct="1">
              <a:buFontTx/>
              <a:buAutoNum type="arabicParenR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Диастола – расслабление миокарда.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Продолжительность цикла сердечной деятельности составляет 0,8ˮ</a:t>
            </a:r>
          </a:p>
        </p:txBody>
      </p:sp>
      <p:pic>
        <p:nvPicPr>
          <p:cNvPr id="17412" name="Picture 2" descr="https://ds04.infourok.ru/uploads/ex/001b/00048072-c33d6abc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2717800"/>
            <a:ext cx="9144000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789363"/>
            <a:ext cx="2520950" cy="16557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Систола</a:t>
            </a:r>
          </a:p>
          <a:p>
            <a:pPr eaLnBrk="1" hangingPunct="1">
              <a:buFontTx/>
              <a:buNone/>
            </a:pP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предсердий (0,1 с)</a:t>
            </a:r>
          </a:p>
        </p:txBody>
      </p:sp>
      <p:sp>
        <p:nvSpPr>
          <p:cNvPr id="1843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2195513" y="6308725"/>
            <a:ext cx="5689600" cy="5492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32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Систола желудочков (0,3 с)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50" y="296863"/>
            <a:ext cx="2830513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249613"/>
            <a:ext cx="2562225" cy="291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8363" y="296863"/>
            <a:ext cx="2605087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Rectangle 10"/>
          <p:cNvSpPr>
            <a:spLocks noChangeArrowheads="1"/>
          </p:cNvSpPr>
          <p:nvPr/>
        </p:nvSpPr>
        <p:spPr bwMode="auto">
          <a:xfrm>
            <a:off x="6372225" y="3860800"/>
            <a:ext cx="2771775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b="1">
                <a:latin typeface="Times New Roman" panose="02020603050405020304" pitchFamily="18" charset="0"/>
                <a:cs typeface="Times New Roman" panose="02020603050405020304" pitchFamily="18" charset="0"/>
              </a:rPr>
              <a:t>3. Общая пауза (0,4 с)</a:t>
            </a:r>
          </a:p>
        </p:txBody>
      </p:sp>
      <p:sp>
        <p:nvSpPr>
          <p:cNvPr id="18440" name="Line 11"/>
          <p:cNvSpPr>
            <a:spLocks noChangeShapeType="1"/>
          </p:cNvSpPr>
          <p:nvPr/>
        </p:nvSpPr>
        <p:spPr bwMode="auto">
          <a:xfrm>
            <a:off x="2916238" y="3213100"/>
            <a:ext cx="576262" cy="576263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 flipV="1">
            <a:off x="5651500" y="3213100"/>
            <a:ext cx="576263" cy="576263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 flipH="1">
            <a:off x="4140200" y="1773238"/>
            <a:ext cx="1295400" cy="0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-44806"/>
            <a:ext cx="45921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Работа сердца</a:t>
            </a:r>
          </a:p>
        </p:txBody>
      </p:sp>
      <p:pic>
        <p:nvPicPr>
          <p:cNvPr id="1945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692150"/>
            <a:ext cx="6280150" cy="616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6156325" y="725488"/>
            <a:ext cx="2987675" cy="569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перекачки крови через сердце в его камерах происходят чередующиеся </a:t>
            </a:r>
            <a:r>
              <a:rPr lang="ru-RU" altLang="ru-RU" sz="28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диастолы</a:t>
            </a:r>
            <a:r>
              <a:rPr lang="ru-RU" altLang="ru-RU" sz="28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2800" u="sng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систолы</a:t>
            </a:r>
            <a:r>
              <a:rPr lang="ru-RU" altLang="ru-RU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 время которых камеры наполняются кровью и выталкивают ее соответственно. </a:t>
            </a:r>
            <a:endParaRPr lang="ru-RU" altLang="ru-RU" sz="2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005263"/>
            <a:ext cx="20653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02230" y="-8947"/>
            <a:ext cx="6339556" cy="156966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Внешние проявления </a:t>
            </a:r>
          </a:p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работы сердца</a:t>
            </a:r>
          </a:p>
        </p:txBody>
      </p:sp>
      <p:sp>
        <p:nvSpPr>
          <p:cNvPr id="20484" name="TextBox 2"/>
          <p:cNvSpPr txBox="1">
            <a:spLocks noChangeArrowheads="1"/>
          </p:cNvSpPr>
          <p:nvPr/>
        </p:nvSpPr>
        <p:spPr bwMode="auto">
          <a:xfrm>
            <a:off x="227013" y="1560513"/>
            <a:ext cx="8713787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Частота сердечных сокращений (ЧСС) </a:t>
            </a:r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=60-80 ударов в минуту.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Тоны сердца- звуковые явления, возникающие при  закрытии клапанов.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Сердечный толчок- отклонение верхушки сердца вправо, во время систолического выброса крови в аорту.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Пульс- периферическое сердцебиение. </a:t>
            </a:r>
            <a:r>
              <a:rPr lang="en-US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=60-80 ударов в минуту.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Кровяное давление- работа, совершаемая сердцем, по преодолению сопротивления, со стороны аорты.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19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4700" y="4194175"/>
            <a:ext cx="20637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endParaRPr lang="ru-RU" sz="5400" b="1" dirty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-8947"/>
            <a:ext cx="449661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Виды давления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890588"/>
            <a:ext cx="9324975" cy="54784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Систолическое (максимальное) давление – отражает состояние миокарда левого желудочка. Оно составляет 120 мм рт. ст. 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Диастолическое (минимальное) давление – характеризует степень тонуса артериальных стенок. Оно равняется 70 мм рт. ст. 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Пульсовое давление – это разность между величинами систолического и диастолического давления. Пульсовое давление необходимо для открытия клапанов аорты и легочного ствола во время систолы желудочков. В норме оно равно 50 мм рт. ст. 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Средне-динамическое давление, расчет по формуле:</a:t>
            </a:r>
          </a:p>
          <a:p>
            <a:pPr eaLnBrk="1" hangingPunct="1"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(Систолическое давление+ 2 диастолических давления)</a:t>
            </a:r>
          </a:p>
          <a:p>
            <a:pPr eaLnBrk="1" hangingPunct="1"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                                        3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Центральное венозное давление- давление в полых </a:t>
            </a:r>
          </a:p>
          <a:p>
            <a:pPr eaLnBrk="1" hangingPunct="1"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венах и сердце.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23913" y="5157788"/>
            <a:ext cx="63007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66601" y="-7877"/>
            <a:ext cx="419858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Цель занятия:</a:t>
            </a:r>
          </a:p>
        </p:txBody>
      </p:sp>
      <p:sp>
        <p:nvSpPr>
          <p:cNvPr id="4099" name="TextBox 4"/>
          <p:cNvSpPr txBox="1">
            <a:spLocks noChangeArrowheads="1"/>
          </p:cNvSpPr>
          <p:nvPr/>
        </p:nvSpPr>
        <p:spPr bwMode="auto">
          <a:xfrm>
            <a:off x="149225" y="823913"/>
            <a:ext cx="878681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Подробно разобрать и изучить анатомию и физиологию сердца.</a:t>
            </a:r>
          </a:p>
        </p:txBody>
      </p:sp>
      <p:pic>
        <p:nvPicPr>
          <p:cNvPr id="4100" name="Picture 4" descr="1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005263"/>
            <a:ext cx="20653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419872" y="1873277"/>
            <a:ext cx="21122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Уметь:</a:t>
            </a:r>
          </a:p>
        </p:txBody>
      </p:sp>
      <p:sp>
        <p:nvSpPr>
          <p:cNvPr id="4102" name="Прямоугольник 9"/>
          <p:cNvSpPr>
            <a:spLocks noChangeArrowheads="1"/>
          </p:cNvSpPr>
          <p:nvPr/>
        </p:nvSpPr>
        <p:spPr bwMode="auto">
          <a:xfrm>
            <a:off x="149225" y="2619375"/>
            <a:ext cx="88328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полученные знания в практической деятельности.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с таблицами, муляжами, схемами.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7254" y="-8947"/>
            <a:ext cx="483414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Объёмы крови</a:t>
            </a:r>
          </a:p>
        </p:txBody>
      </p:sp>
      <p:sp>
        <p:nvSpPr>
          <p:cNvPr id="22531" name="TextBox 2"/>
          <p:cNvSpPr txBox="1">
            <a:spLocks noChangeArrowheads="1"/>
          </p:cNvSpPr>
          <p:nvPr/>
        </p:nvSpPr>
        <p:spPr bwMode="auto">
          <a:xfrm>
            <a:off x="0" y="914400"/>
            <a:ext cx="9144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Ударный объём крови (УОК) = 60-70мл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Минутный объём крови = УОК х ЧСС= 70 х 70=4,9 л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Резервный объём крови = 10-20мл</a:t>
            </a:r>
          </a:p>
          <a:p>
            <a:pPr eaLnBrk="1" hangingPunct="1">
              <a:spcBef>
                <a:spcPct val="0"/>
              </a:spcBef>
              <a:buFontTx/>
              <a:buAutoNum type="arabicParenR"/>
            </a:pP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Остаточный объём крови – постоянно находится в камерах сердца, поддерживая их физиологическое состояние.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33277" y="-12682"/>
            <a:ext cx="149271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ЭКГ</a:t>
            </a:r>
          </a:p>
        </p:txBody>
      </p:sp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0" y="911225"/>
            <a:ext cx="9144000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Электрокардиография (ЭКГ)- это методика регистрации и исследования электрических полей, образующихся при работе сердца (её интервалы соответствуют фазам работы сердца).</a:t>
            </a:r>
          </a:p>
        </p:txBody>
      </p:sp>
      <p:pic>
        <p:nvPicPr>
          <p:cNvPr id="2355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973388"/>
            <a:ext cx="374967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5"/>
          <p:cNvSpPr txBox="1">
            <a:spLocks noChangeArrowheads="1"/>
          </p:cNvSpPr>
          <p:nvPr/>
        </p:nvSpPr>
        <p:spPr bwMode="auto">
          <a:xfrm>
            <a:off x="4217988" y="2973388"/>
            <a:ext cx="492601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PQ-</a:t>
            </a: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систола предсердий 0,1ˮ</a:t>
            </a:r>
            <a:endParaRPr lang="en-US" altLang="ru-RU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QRST</a:t>
            </a: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систола желудочков 0,3ˮ</a:t>
            </a:r>
            <a:endParaRPr lang="en-US" altLang="ru-RU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TP</a:t>
            </a: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общая пауза 0,4ˮ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7723" y="9056"/>
            <a:ext cx="928478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Коронарное кровообращение</a:t>
            </a:r>
          </a:p>
        </p:txBody>
      </p:sp>
      <p:sp>
        <p:nvSpPr>
          <p:cNvPr id="24579" name="Прямоугольник 2"/>
          <p:cNvSpPr>
            <a:spLocks noChangeArrowheads="1"/>
          </p:cNvSpPr>
          <p:nvPr/>
        </p:nvSpPr>
        <p:spPr bwMode="auto">
          <a:xfrm>
            <a:off x="33338" y="817563"/>
            <a:ext cx="9144000" cy="409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ru-RU" altLang="ru-RU"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покое сердечный кровоток равен примерно 0,8 - 0,9 мл/г в мин, что для сердца весом примерно 300 г составляет около 250 мл/мин. Это 4% общего сердечного выброса. При максимальной нагрузке коронарный кровоток может возрастать в 4 - 5 раз. </a:t>
            </a:r>
          </a:p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ru-RU" altLang="ru-RU" sz="20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снабжают кровью коронарные сосуды, принадлежащие большому кругу кровообращения. У человека, как правило, имеются две коронарные артерии, отходящие от основания аорты.  Правая коронарная артерия снабжает большую часть правого желудочка сердца, некоторые отделы перегородки сердца и заднюю стенку левого желудочка сердца. Остальные отделы сердца снабжаются левой коронарной артерией. Отток крови осуществляется преимущественно в венозный синус, открывающийся в правое предсердие , куда сбрасывается примерно две трети питающей сердце крови, а остальная кровь оттекает по передним сердечным венам  и тебезиевым венам.</a:t>
            </a:r>
          </a:p>
        </p:txBody>
      </p:sp>
      <p:pic>
        <p:nvPicPr>
          <p:cNvPr id="24580" name="Picture 2" descr="https://venaprof.ru/wp-content/uploads/2020/01/podlozhka-800-na-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4833938"/>
            <a:ext cx="2808288" cy="202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1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4700" y="4194175"/>
            <a:ext cx="20637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44725" y="-44806"/>
            <a:ext cx="7319311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Регуляция работы сердца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785813"/>
            <a:ext cx="9144000" cy="5264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eaLnBrk="1" hangingPunct="1">
              <a:buFontTx/>
              <a:buAutoNum type="arabicParenR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Внутрисердечные законы: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Старлинга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 систола- есть результат диастолы.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sz="28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Бейн</a:t>
            </a:r>
            <a:r>
              <a:rPr lang="ru-RU" sz="280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-Бриджа- </a:t>
            </a: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закон растянутого волокна.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 Влияние вегетативной нервной системы: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Симпатическая нервная система вызывает тахикардию.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Парасимпатическая нервная система вызывает брадикардию.</a:t>
            </a:r>
          </a:p>
          <a:p>
            <a:pPr eaLnBrk="1" hangingPunct="1"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3) Гуморальная регуляция: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Адреналин, вазопрессин, ренин, ионы кальция- вызывают тахикардию.</a:t>
            </a:r>
          </a:p>
          <a:p>
            <a:pPr marL="285750" indent="-285750" eaLnBrk="1" hangingPunct="1"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Ацетилхолин, гистамин, ионы калия- вызывают брадикардию.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1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4700" y="4194175"/>
            <a:ext cx="206375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30709" y="2967335"/>
            <a:ext cx="688259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1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005263"/>
            <a:ext cx="20653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63888" y="0"/>
            <a:ext cx="198977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Знать:</a:t>
            </a:r>
          </a:p>
        </p:txBody>
      </p:sp>
      <p:sp>
        <p:nvSpPr>
          <p:cNvPr id="5124" name="Прямоугольник 2"/>
          <p:cNvSpPr>
            <a:spLocks noChangeArrowheads="1"/>
          </p:cNvSpPr>
          <p:nvPr/>
        </p:nvSpPr>
        <p:spPr bwMode="auto">
          <a:xfrm>
            <a:off x="0" y="692150"/>
            <a:ext cx="9144000" cy="639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Характеристику органа;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Поверхности сердца;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Клапаны сердца;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и границы сердца;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Проводящую систему сердца;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Цикл сердечной деятельности;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сердца и её регуляцию;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и внешние проявления сердечной деятельности;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Сердечный цикл;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ЭКГ;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давлений;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Кровеносные сосуды, кровообращение;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ru-RU" altLang="ru-RU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Кровь и её характерискику.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ru-RU" altLang="ru-RU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ru-RU" altLang="ru-RU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52588" y="0"/>
            <a:ext cx="8393516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Формируемые компетенции:</a:t>
            </a:r>
          </a:p>
        </p:txBody>
      </p:sp>
      <p:pic>
        <p:nvPicPr>
          <p:cNvPr id="6147" name="Picture 4" descr="1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5463" y="4005263"/>
            <a:ext cx="20653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07950" y="765175"/>
            <a:ext cx="9251950" cy="51339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55600" indent="-355600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Проводить диагностику острых и хронических заболеваний, неотложных состояний, диагностические исследования.</a:t>
            </a:r>
          </a:p>
          <a:p>
            <a:pPr marL="355600" indent="-355600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Осуществлять контроль состояния пациента, выполнять лечебные вмешательства, проводить контроль эффективности лечения.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Выполнять лечебные вмешательства по оказанию неотложной медицинской помощи на догоспитальном этапе.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Организовывать и проводить диспансеризацию населения.</a:t>
            </a:r>
          </a:p>
          <a:p>
            <a:pPr marL="457200" indent="-457200" eaLnBrk="1" hangingPunct="1">
              <a:lnSpc>
                <a:spcPct val="90000"/>
              </a:lnSpc>
              <a:buFont typeface="Wingdings" pitchFamily="2" charset="2"/>
              <a:buChar char="ü"/>
              <a:defRPr/>
            </a:pPr>
            <a:r>
              <a:rPr lang="ru-RU" sz="2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Осуществлять медицинскую реабилитацию пациента, проводить экспертизу временной нетрудоспособности.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5"/>
          <p:cNvSpPr>
            <a:spLocks noChangeArrowheads="1"/>
          </p:cNvSpPr>
          <p:nvPr/>
        </p:nvSpPr>
        <p:spPr bwMode="auto">
          <a:xfrm>
            <a:off x="0" y="0"/>
            <a:ext cx="9144000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5400" b="1" i="1">
                <a:solidFill>
                  <a:srgbClr val="4C2600"/>
                </a:solidFill>
                <a:latin typeface="Georgia" panose="02040502050405020303" pitchFamily="18" charset="0"/>
              </a:rPr>
              <a:t>Сердечно-сосудистая</a:t>
            </a:r>
            <a:r>
              <a:rPr lang="en-US" altLang="ru-RU" sz="5400" b="1" i="1">
                <a:solidFill>
                  <a:srgbClr val="4C2600"/>
                </a:solidFill>
                <a:latin typeface="Georgia" panose="02040502050405020303" pitchFamily="18" charset="0"/>
              </a:rPr>
              <a:t> </a:t>
            </a:r>
            <a:r>
              <a:rPr lang="ru-RU" altLang="ru-RU" sz="5400" b="1" i="1">
                <a:solidFill>
                  <a:srgbClr val="4C2600"/>
                </a:solidFill>
                <a:latin typeface="Georgia" panose="02040502050405020303" pitchFamily="18" charset="0"/>
              </a:rPr>
              <a:t>система</a:t>
            </a:r>
          </a:p>
        </p:txBody>
      </p:sp>
      <p:sp>
        <p:nvSpPr>
          <p:cNvPr id="7171" name="Text Box 16"/>
          <p:cNvSpPr txBox="1">
            <a:spLocks noChangeArrowheads="1"/>
          </p:cNvSpPr>
          <p:nvPr/>
        </p:nvSpPr>
        <p:spPr bwMode="auto">
          <a:xfrm>
            <a:off x="528638" y="2962275"/>
            <a:ext cx="201612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</a:t>
            </a:r>
          </a:p>
        </p:txBody>
      </p:sp>
      <p:sp>
        <p:nvSpPr>
          <p:cNvPr id="7172" name="Text Box 17"/>
          <p:cNvSpPr txBox="1">
            <a:spLocks noChangeArrowheads="1"/>
          </p:cNvSpPr>
          <p:nvPr/>
        </p:nvSpPr>
        <p:spPr bwMode="auto">
          <a:xfrm>
            <a:off x="3857625" y="2921000"/>
            <a:ext cx="5286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Кровеносные </a:t>
            </a:r>
            <a:r>
              <a:rPr lang="en-US" alt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лимфатические сосуды</a:t>
            </a:r>
          </a:p>
        </p:txBody>
      </p:sp>
      <p:sp>
        <p:nvSpPr>
          <p:cNvPr id="7173" name="Line 18"/>
          <p:cNvSpPr>
            <a:spLocks noChangeShapeType="1"/>
          </p:cNvSpPr>
          <p:nvPr/>
        </p:nvSpPr>
        <p:spPr bwMode="auto">
          <a:xfrm flipH="1">
            <a:off x="1882775" y="2200275"/>
            <a:ext cx="1393825" cy="581025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74" name="Line 19"/>
          <p:cNvSpPr>
            <a:spLocks noChangeShapeType="1"/>
          </p:cNvSpPr>
          <p:nvPr/>
        </p:nvSpPr>
        <p:spPr bwMode="auto">
          <a:xfrm>
            <a:off x="5643563" y="2214563"/>
            <a:ext cx="1520825" cy="566737"/>
          </a:xfrm>
          <a:prstGeom prst="line">
            <a:avLst/>
          </a:prstGeom>
          <a:noFill/>
          <a:ln w="76200">
            <a:solidFill>
              <a:srgbClr val="000000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7175" name="Picture 4" descr="19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8663" y="4186238"/>
            <a:ext cx="2065337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"/>
          <p:cNvSpPr>
            <a:spLocks noChangeArrowheads="1"/>
          </p:cNvSpPr>
          <p:nvPr/>
        </p:nvSpPr>
        <p:spPr bwMode="auto">
          <a:xfrm>
            <a:off x="-22225" y="889000"/>
            <a:ext cx="8928100" cy="138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ru-RU" altLang="ru-RU" sz="28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человека - это полый мышечный орган, массой 250-450г, конусовидной формы. Располагается в грудной полости, в переднем нижнем средостении. </a:t>
            </a:r>
            <a:endParaRPr lang="en-GB" altLang="ru-RU" sz="280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79925" y="2967038"/>
            <a:ext cx="18415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endParaRPr lang="ru-RU" sz="5400" b="1" dirty="0">
              <a:ln w="1905"/>
              <a:solidFill>
                <a:srgbClr val="CC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51585" y="-8044"/>
            <a:ext cx="3240832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Сердце</a:t>
            </a:r>
          </a:p>
        </p:txBody>
      </p:sp>
      <p:pic>
        <p:nvPicPr>
          <p:cNvPr id="8197" name="Picture 6" descr="https://brendoptom.ru/public/8btransn1ca6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938" y="2276475"/>
            <a:ext cx="4546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7" descr="Рисунок1"/>
          <p:cNvPicPr>
            <a:picLocks noChangeAspect="1" noChangeArrowheads="1"/>
          </p:cNvPicPr>
          <p:nvPr/>
        </p:nvPicPr>
        <p:blipFill>
          <a:blip r:embed="rId3">
            <a:lum bright="-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9925" y="2278063"/>
            <a:ext cx="4032250" cy="3529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4979" y="-7877"/>
            <a:ext cx="75095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54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Поверхности сердца</a:t>
            </a:r>
          </a:p>
        </p:txBody>
      </p:sp>
      <p:pic>
        <p:nvPicPr>
          <p:cNvPr id="9219" name="Picture 6" descr="https://myslide.ru/documents_3/01b4a25cb28893a7e1b29998485b91b1/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49300"/>
            <a:ext cx="9144000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1"/>
          <p:cNvSpPr>
            <a:spLocks noChangeArrowheads="1"/>
          </p:cNvSpPr>
          <p:nvPr/>
        </p:nvSpPr>
        <p:spPr bwMode="auto">
          <a:xfrm>
            <a:off x="0" y="6350"/>
            <a:ext cx="9144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Times New Roman" panose="02020603050405020304" pitchFamily="18" charset="0"/>
              <a:buNone/>
            </a:pPr>
            <a:r>
              <a:rPr lang="en-GB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 состоит из четырех камер: двух верхних - тонкостенных предсердий</a:t>
            </a:r>
            <a:r>
              <a:rPr lang="ru-RU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ru-RU" sz="28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двух нижних - толстостенных желудочков сердца. </a:t>
            </a:r>
          </a:p>
        </p:txBody>
      </p:sp>
      <p:pic>
        <p:nvPicPr>
          <p:cNvPr id="1024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8" y="1390650"/>
            <a:ext cx="8531225" cy="550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1" descr="Рисуно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4292600"/>
            <a:ext cx="1857375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16" descr="створчатый клапан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241800"/>
            <a:ext cx="16129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10" descr="сердце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981075"/>
            <a:ext cx="3551237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Text Box 11"/>
          <p:cNvSpPr txBox="1">
            <a:spLocks noChangeArrowheads="1"/>
          </p:cNvSpPr>
          <p:nvPr/>
        </p:nvSpPr>
        <p:spPr bwMode="auto">
          <a:xfrm>
            <a:off x="77788" y="742950"/>
            <a:ext cx="44783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Клапан легочного ствола</a:t>
            </a:r>
          </a:p>
        </p:txBody>
      </p:sp>
      <p:sp>
        <p:nvSpPr>
          <p:cNvPr id="11270" name="Text Box 12"/>
          <p:cNvSpPr txBox="1">
            <a:spLocks noChangeArrowheads="1"/>
          </p:cNvSpPr>
          <p:nvPr/>
        </p:nvSpPr>
        <p:spPr bwMode="auto">
          <a:xfrm>
            <a:off x="6084888" y="742950"/>
            <a:ext cx="27352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Клапан аорты</a:t>
            </a:r>
          </a:p>
        </p:txBody>
      </p:sp>
      <p:sp>
        <p:nvSpPr>
          <p:cNvPr id="11271" name="Text Box 13"/>
          <p:cNvSpPr txBox="1">
            <a:spLocks noChangeArrowheads="1"/>
          </p:cNvSpPr>
          <p:nvPr/>
        </p:nvSpPr>
        <p:spPr bwMode="auto">
          <a:xfrm>
            <a:off x="323850" y="3643313"/>
            <a:ext cx="19923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Створчатый клапан</a:t>
            </a:r>
          </a:p>
        </p:txBody>
      </p:sp>
      <p:sp>
        <p:nvSpPr>
          <p:cNvPr id="11272" name="Text Box 15"/>
          <p:cNvSpPr txBox="1">
            <a:spLocks noChangeArrowheads="1"/>
          </p:cNvSpPr>
          <p:nvPr/>
        </p:nvSpPr>
        <p:spPr bwMode="auto">
          <a:xfrm>
            <a:off x="11113" y="1412875"/>
            <a:ext cx="2905125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Правый предсердно-желудочковый клапан (трехстворчатый)</a:t>
            </a:r>
          </a:p>
        </p:txBody>
      </p:sp>
      <p:sp>
        <p:nvSpPr>
          <p:cNvPr id="11273" name="Text Box 16"/>
          <p:cNvSpPr txBox="1">
            <a:spLocks noChangeArrowheads="1"/>
          </p:cNvSpPr>
          <p:nvPr/>
        </p:nvSpPr>
        <p:spPr bwMode="auto">
          <a:xfrm>
            <a:off x="6467475" y="1265238"/>
            <a:ext cx="2676525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Левый предсердно-желудочковый клапан (двустворчатый)</a:t>
            </a:r>
          </a:p>
        </p:txBody>
      </p:sp>
      <p:sp>
        <p:nvSpPr>
          <p:cNvPr id="11274" name="Line 17"/>
          <p:cNvSpPr>
            <a:spLocks noChangeShapeType="1"/>
          </p:cNvSpPr>
          <p:nvPr/>
        </p:nvSpPr>
        <p:spPr bwMode="auto">
          <a:xfrm>
            <a:off x="2268538" y="1412875"/>
            <a:ext cx="2016125" cy="129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5" name="Line 18"/>
          <p:cNvSpPr>
            <a:spLocks noChangeShapeType="1"/>
          </p:cNvSpPr>
          <p:nvPr/>
        </p:nvSpPr>
        <p:spPr bwMode="auto">
          <a:xfrm>
            <a:off x="2268538" y="2420938"/>
            <a:ext cx="1727200" cy="10810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6" name="Line 19"/>
          <p:cNvSpPr>
            <a:spLocks noChangeShapeType="1"/>
          </p:cNvSpPr>
          <p:nvPr/>
        </p:nvSpPr>
        <p:spPr bwMode="auto">
          <a:xfrm flipH="1" flipV="1">
            <a:off x="1366838" y="5300663"/>
            <a:ext cx="1223962" cy="5762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7" name="Line 20"/>
          <p:cNvSpPr>
            <a:spLocks noChangeShapeType="1"/>
          </p:cNvSpPr>
          <p:nvPr/>
        </p:nvSpPr>
        <p:spPr bwMode="auto">
          <a:xfrm flipH="1">
            <a:off x="4932363" y="1266825"/>
            <a:ext cx="1727200" cy="15859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8" name="Line 21"/>
          <p:cNvSpPr>
            <a:spLocks noChangeShapeType="1"/>
          </p:cNvSpPr>
          <p:nvPr/>
        </p:nvSpPr>
        <p:spPr bwMode="auto">
          <a:xfrm flipH="1">
            <a:off x="5292725" y="2603500"/>
            <a:ext cx="1174750" cy="68103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9" name="Text Box 13"/>
          <p:cNvSpPr txBox="1">
            <a:spLocks noChangeArrowheads="1"/>
          </p:cNvSpPr>
          <p:nvPr/>
        </p:nvSpPr>
        <p:spPr bwMode="auto">
          <a:xfrm>
            <a:off x="2663825" y="5805488"/>
            <a:ext cx="3276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Сухожильные нити</a:t>
            </a:r>
          </a:p>
        </p:txBody>
      </p:sp>
      <p:sp>
        <p:nvSpPr>
          <p:cNvPr id="11280" name="Line 19"/>
          <p:cNvSpPr>
            <a:spLocks noChangeShapeType="1"/>
          </p:cNvSpPr>
          <p:nvPr/>
        </p:nvSpPr>
        <p:spPr bwMode="auto">
          <a:xfrm flipH="1" flipV="1">
            <a:off x="1366838" y="5805488"/>
            <a:ext cx="1223962" cy="7191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1" name="Text Box 13"/>
          <p:cNvSpPr txBox="1">
            <a:spLocks noChangeArrowheads="1"/>
          </p:cNvSpPr>
          <p:nvPr/>
        </p:nvSpPr>
        <p:spPr bwMode="auto">
          <a:xfrm>
            <a:off x="2590800" y="6381750"/>
            <a:ext cx="3349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Сосочковые мышцы</a:t>
            </a:r>
          </a:p>
        </p:txBody>
      </p:sp>
      <p:sp>
        <p:nvSpPr>
          <p:cNvPr id="11282" name="Text Box 13"/>
          <p:cNvSpPr txBox="1">
            <a:spLocks noChangeArrowheads="1"/>
          </p:cNvSpPr>
          <p:nvPr/>
        </p:nvSpPr>
        <p:spPr bwMode="auto">
          <a:xfrm>
            <a:off x="6708775" y="3498850"/>
            <a:ext cx="21939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2400" b="1" i="1"/>
              <a:t>Полулунные клапаны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62370" y="-26877"/>
            <a:ext cx="478611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ru-RU" sz="4800" b="1" dirty="0">
                <a:ln w="1905"/>
                <a:solidFill>
                  <a:srgbClr val="CC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Клапаны сердца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3">
      <a:dk1>
        <a:srgbClr val="808080"/>
      </a:dk1>
      <a:lt1>
        <a:srgbClr val="FFFFCC"/>
      </a:lt1>
      <a:dk2>
        <a:srgbClr val="CA945E"/>
      </a:dk2>
      <a:lt2>
        <a:srgbClr val="30250E"/>
      </a:lt2>
      <a:accent1>
        <a:srgbClr val="542A00"/>
      </a:accent1>
      <a:accent2>
        <a:srgbClr val="333399"/>
      </a:accent2>
      <a:accent3>
        <a:srgbClr val="E1C8B6"/>
      </a:accent3>
      <a:accent4>
        <a:srgbClr val="DADAAE"/>
      </a:accent4>
      <a:accent5>
        <a:srgbClr val="B3ACAA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808080"/>
        </a:dk1>
        <a:lt1>
          <a:srgbClr val="FFFFCC"/>
        </a:lt1>
        <a:dk2>
          <a:srgbClr val="CA945E"/>
        </a:dk2>
        <a:lt2>
          <a:srgbClr val="30250E"/>
        </a:lt2>
        <a:accent1>
          <a:srgbClr val="542A00"/>
        </a:accent1>
        <a:accent2>
          <a:srgbClr val="333399"/>
        </a:accent2>
        <a:accent3>
          <a:srgbClr val="E1C8B6"/>
        </a:accent3>
        <a:accent4>
          <a:srgbClr val="DADAAE"/>
        </a:accent4>
        <a:accent5>
          <a:srgbClr val="B3AC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1_Оформление по умолчанию 13">
      <a:dk1>
        <a:srgbClr val="808080"/>
      </a:dk1>
      <a:lt1>
        <a:srgbClr val="FFFFCC"/>
      </a:lt1>
      <a:dk2>
        <a:srgbClr val="CA945E"/>
      </a:dk2>
      <a:lt2>
        <a:srgbClr val="30250E"/>
      </a:lt2>
      <a:accent1>
        <a:srgbClr val="542A00"/>
      </a:accent1>
      <a:accent2>
        <a:srgbClr val="333399"/>
      </a:accent2>
      <a:accent3>
        <a:srgbClr val="E1C8B6"/>
      </a:accent3>
      <a:accent4>
        <a:srgbClr val="DADAAE"/>
      </a:accent4>
      <a:accent5>
        <a:srgbClr val="B3ACAA"/>
      </a:accent5>
      <a:accent6>
        <a:srgbClr val="2D2D8A"/>
      </a:accent6>
      <a:hlink>
        <a:srgbClr val="009999"/>
      </a:hlink>
      <a:folHlink>
        <a:srgbClr val="99CC00"/>
      </a:folHlink>
    </a:clrScheme>
    <a:fontScheme name="1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13">
        <a:dk1>
          <a:srgbClr val="808080"/>
        </a:dk1>
        <a:lt1>
          <a:srgbClr val="FFFFCC"/>
        </a:lt1>
        <a:dk2>
          <a:srgbClr val="CA945E"/>
        </a:dk2>
        <a:lt2>
          <a:srgbClr val="30250E"/>
        </a:lt2>
        <a:accent1>
          <a:srgbClr val="542A00"/>
        </a:accent1>
        <a:accent2>
          <a:srgbClr val="333399"/>
        </a:accent2>
        <a:accent3>
          <a:srgbClr val="E1C8B6"/>
        </a:accent3>
        <a:accent4>
          <a:srgbClr val="DADAAE"/>
        </a:accent4>
        <a:accent5>
          <a:srgbClr val="B3AC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1_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3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4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5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6.xml><?xml version="1.0" encoding="utf-8"?>
<a:themeOverride xmlns:a="http://schemas.openxmlformats.org/drawingml/2006/main">
  <a:clrScheme name="Оформление по умолчанию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8894</TotalTime>
  <Words>1005</Words>
  <Application>Microsoft Office PowerPoint</Application>
  <PresentationFormat>Экран (4:3)</PresentationFormat>
  <Paragraphs>125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Times New Roman</vt:lpstr>
      <vt:lpstr>Wingdings</vt:lpstr>
      <vt:lpstr>Georgia</vt:lpstr>
      <vt:lpstr>Оформление по умолчанию</vt:lpstr>
      <vt:lpstr>1_Оформление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Внутренняя среда организма</dc:title>
  <dc:creator>Васильев П.А.</dc:creator>
  <cp:lastModifiedBy>Пользователь Windows</cp:lastModifiedBy>
  <cp:revision>91</cp:revision>
  <dcterms:created xsi:type="dcterms:W3CDTF">2009-03-08T19:49:25Z</dcterms:created>
  <dcterms:modified xsi:type="dcterms:W3CDTF">2020-09-09T13:28:27Z</dcterms:modified>
</cp:coreProperties>
</file>