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5" r:id="rId3"/>
    <p:sldId id="27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8" r:id="rId12"/>
    <p:sldId id="265" r:id="rId13"/>
    <p:sldId id="266" r:id="rId14"/>
    <p:sldId id="267" r:id="rId15"/>
    <p:sldId id="272" r:id="rId16"/>
    <p:sldId id="269" r:id="rId17"/>
    <p:sldId id="270" r:id="rId18"/>
    <p:sldId id="273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4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539905-2468-4500-9CE5-0BC607FABC8A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D312F1-CE9F-45A2-9780-147AD1DD84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D312F1-CE9F-45A2-9780-147AD1DD849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audio" Target="../media/audio2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2.wav"/><Relationship Id="rId5" Type="http://schemas.openxmlformats.org/officeDocument/2006/relationships/audio" Target="../media/audio1.wav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06996"/>
            <a:ext cx="7560840" cy="9144000"/>
          </a:xfrm>
          <a:prstGeom prst="rect">
            <a:avLst/>
          </a:prstGeom>
          <a:noFill/>
        </p:spPr>
      </p:pic>
      <p:pic>
        <p:nvPicPr>
          <p:cNvPr id="4" name="Picture 2" descr="C:\Documents and Settings\Олечка\Мои документы\Мои рисунки\Изображение\Копия (2) Изображение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547664" y="476672"/>
            <a:ext cx="6761359" cy="22322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2051" name="Picture 3" descr="E:\МОИ ПРеЗЕНТАЦИИИ\Картинки\images-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2636912"/>
            <a:ext cx="2639938" cy="352445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2" descr="C:\Documents and Settings\Олечка\Мои документы\Мои рисунки\Изображение\Изображение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2276871"/>
            <a:ext cx="2018061" cy="252028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TextBox 7"/>
          <p:cNvSpPr txBox="1"/>
          <p:nvPr/>
        </p:nvSpPr>
        <p:spPr>
          <a:xfrm>
            <a:off x="2627784" y="48691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79004"/>
            <a:ext cx="7560840" cy="9144000"/>
          </a:xfrm>
          <a:prstGeom prst="rect">
            <a:avLst/>
          </a:prstGeom>
          <a:noFill/>
        </p:spPr>
      </p:pic>
      <p:pic>
        <p:nvPicPr>
          <p:cNvPr id="9218" name="Picture 2" descr="C:\Documents and Settings\Олечка\Мои документы\Мои рисунки\Изображение\Копия (3) Изображен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764704"/>
            <a:ext cx="648072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E:\МОИ ПРеЗЕНТАЦИИИ\Картинки\komputeri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212976"/>
            <a:ext cx="2252067" cy="2722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7" name="Rectangle 35"/>
          <p:cNvSpPr>
            <a:spLocks noGrp="1" noChangeArrowheads="1"/>
          </p:cNvSpPr>
          <p:nvPr>
            <p:ph type="subTitle" idx="1"/>
          </p:nvPr>
        </p:nvSpPr>
        <p:spPr>
          <a:xfrm>
            <a:off x="250825" y="3886200"/>
            <a:ext cx="8569325" cy="249555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/>
              <a:t>Почему букв больше, чем звуков?</a:t>
            </a:r>
          </a:p>
          <a:p>
            <a:pPr algn="l">
              <a:lnSpc>
                <a:spcPct val="90000"/>
              </a:lnSpc>
            </a:pPr>
            <a:endParaRPr lang="ru-RU" sz="2400" b="1" dirty="0"/>
          </a:p>
          <a:p>
            <a:pPr algn="l">
              <a:lnSpc>
                <a:spcPct val="90000"/>
              </a:lnSpc>
            </a:pPr>
            <a:r>
              <a:rPr lang="ru-RU" sz="2400" b="1" dirty="0"/>
              <a:t>Буквы е, ё, </a:t>
            </a:r>
            <a:r>
              <a:rPr lang="ru-RU" sz="2400" b="1" dirty="0" err="1"/>
              <a:t>ю</a:t>
            </a:r>
            <a:r>
              <a:rPr lang="ru-RU" sz="2400" b="1" dirty="0"/>
              <a:t>, я после согласных обозначают те же звуки, что и буквы э, о, у, а, только они имеют ещё одну функцию – указывают на мягкость предыдущего согласного.</a:t>
            </a:r>
          </a:p>
          <a:p>
            <a:pPr algn="l">
              <a:lnSpc>
                <a:spcPct val="90000"/>
              </a:lnSpc>
            </a:pPr>
            <a:endParaRPr lang="ru-RU" sz="2800" b="1" dirty="0"/>
          </a:p>
        </p:txBody>
      </p:sp>
      <p:graphicFrame>
        <p:nvGraphicFramePr>
          <p:cNvPr id="3109" name="Group 37"/>
          <p:cNvGraphicFramePr>
            <a:graphicFrameLocks noGrp="1"/>
          </p:cNvGraphicFramePr>
          <p:nvPr>
            <p:ph idx="4294967295"/>
          </p:nvPr>
        </p:nvGraphicFramePr>
        <p:xfrm>
          <a:off x="323850" y="274638"/>
          <a:ext cx="8424863" cy="2938463"/>
        </p:xfrm>
        <a:graphic>
          <a:graphicData uri="http://schemas.openxmlformats.org/drawingml/2006/table">
            <a:tbl>
              <a:tblPr/>
              <a:tblGrid>
                <a:gridCol w="912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53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766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5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glow rad="1397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звуки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буквы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43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Г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Л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С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Ы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[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и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]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[</a:t>
                      </a:r>
                      <a:r>
                        <a:rPr kumimoji="0" lang="ru-RU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ы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]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  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[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у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]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 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glow rad="1397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[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э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]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  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[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о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]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  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glow rad="1397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[</a:t>
                      </a:r>
                      <a:r>
                        <a:rPr kumimoji="0" 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а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]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glow rad="139700">
                            <a:schemeClr val="accent4">
                              <a:satMod val="175000"/>
                              <a:alpha val="40000"/>
                            </a:schemeClr>
                          </a:glo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а   о   </a:t>
                      </a: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ы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  э  у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я  ё  и  е  </a:t>
                      </a:r>
                      <a:r>
                        <a:rPr kumimoji="0" lang="ru-RU" sz="2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ю</a:t>
                      </a: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glow rad="139700">
                              <a:schemeClr val="accent4">
                                <a:satMod val="175000"/>
                                <a:alpha val="40000"/>
                              </a:schemeClr>
                            </a:glow>
                          </a:effectLst>
                          <a:latin typeface="Arial" charset="0"/>
                        </a:rPr>
                        <a:t>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110" name="Rectangle 38"/>
          <p:cNvSpPr>
            <a:spLocks noChangeArrowheads="1"/>
          </p:cNvSpPr>
          <p:nvPr/>
        </p:nvSpPr>
        <p:spPr bwMode="auto">
          <a:xfrm>
            <a:off x="0" y="4725144"/>
            <a:ext cx="8785225" cy="1439862"/>
          </a:xfrm>
          <a:prstGeom prst="rect">
            <a:avLst/>
          </a:prstGeom>
          <a:solidFill>
            <a:srgbClr val="CC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1000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06996"/>
            <a:ext cx="7560840" cy="9144000"/>
          </a:xfrm>
          <a:prstGeom prst="rect">
            <a:avLst/>
          </a:prstGeom>
          <a:noFill/>
        </p:spPr>
      </p:pic>
      <p:pic>
        <p:nvPicPr>
          <p:cNvPr id="10242" name="Picture 2" descr="C:\Documents and Settings\Олечка\Мои документы\Мои рисунки\Изображение\Изображение.jp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67744" y="260648"/>
            <a:ext cx="6120680" cy="5904656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  <a:softEdge rad="63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508104" y="5013176"/>
            <a:ext cx="80342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19872" y="5373216"/>
            <a:ext cx="7889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вёз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64288" y="5301208"/>
            <a:ext cx="9361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нёс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32240" y="5661248"/>
            <a:ext cx="9361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нос.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11760" y="3140968"/>
            <a:ext cx="6048672" cy="201622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6660232" y="404664"/>
            <a:ext cx="1272216" cy="923330"/>
            <a:chOff x="6660232" y="404664"/>
            <a:chExt cx="1272216" cy="923330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6660232" y="692696"/>
              <a:ext cx="432048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7164288" y="404664"/>
              <a:ext cx="76816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-о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30" name="Группа 29"/>
          <p:cNvGrpSpPr/>
          <p:nvPr/>
        </p:nvGrpSpPr>
        <p:grpSpPr>
          <a:xfrm>
            <a:off x="6660232" y="1052736"/>
            <a:ext cx="1176162" cy="923330"/>
            <a:chOff x="6660232" y="1052736"/>
            <a:chExt cx="1176162" cy="92333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6660232" y="1340768"/>
              <a:ext cx="432048" cy="43204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7092280" y="1052736"/>
              <a:ext cx="74411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-ё</a:t>
              </a:r>
              <a:endParaRPr lang="ru-RU" sz="54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24" name="Прямоугольник 23"/>
          <p:cNvSpPr/>
          <p:nvPr/>
        </p:nvSpPr>
        <p:spPr>
          <a:xfrm>
            <a:off x="2699792" y="3212976"/>
            <a:ext cx="20319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гласные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796136" y="3212976"/>
            <a:ext cx="247753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согласные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779912" y="3789040"/>
            <a:ext cx="296196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одинаковые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355976" y="4365104"/>
            <a:ext cx="183736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разные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2604 0 " pathEditMode="relative" ptsTypes="AA">
                                      <p:cBhvr>
                                        <p:cTn id="3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15607E-6 L 0.21458 -0.09364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1" grpId="0" animBg="1"/>
      <p:bldP spid="24" grpId="0"/>
      <p:bldP spid="25" grpId="0"/>
      <p:bldP spid="26" grpId="0"/>
      <p:bldP spid="26" grpId="1"/>
      <p:bldP spid="28" grpId="0"/>
      <p:bldP spid="2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79004"/>
            <a:ext cx="7560840" cy="9144000"/>
          </a:xfrm>
          <a:prstGeom prst="rect">
            <a:avLst/>
          </a:prstGeom>
          <a:noFill/>
        </p:spPr>
      </p:pic>
      <p:pic>
        <p:nvPicPr>
          <p:cNvPr id="4" name="Picture 2" descr="C:\Documents and Settings\Олечка\Мои документы\Мои рисунки\Изображение\Копия (2) Изображение 003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1979712" y="692696"/>
            <a:ext cx="6336704" cy="2232248"/>
          </a:xfrm>
          <a:prstGeom prst="rect">
            <a:avLst/>
          </a:prstGeom>
          <a:solidFill>
            <a:schemeClr val="accent3"/>
          </a:solidFill>
          <a:ln>
            <a:solidFill>
              <a:srgbClr val="FF99FF"/>
            </a:solidFill>
          </a:ln>
          <a:effectLst>
            <a:softEdge rad="3175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3517063" y="2967335"/>
            <a:ext cx="2109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[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 с </a:t>
            </a:r>
            <a:r>
              <a:rPr lang="en-US" sz="5400" b="1" cap="none" spc="0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]</a:t>
            </a:r>
            <a:endParaRPr lang="ru-RU" sz="5400" b="1" cap="none" spc="0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99792" y="4149080"/>
            <a:ext cx="13019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[</a:t>
            </a:r>
            <a:r>
              <a:rPr lang="ru-RU" sz="6000" b="1" dirty="0" err="1" smtClean="0">
                <a:solidFill>
                  <a:srgbClr val="00B050"/>
                </a:solidFill>
              </a:rPr>
              <a:t>д</a:t>
            </a:r>
            <a:r>
              <a:rPr lang="en-US" sz="6000" b="1" dirty="0" smtClean="0">
                <a:solidFill>
                  <a:srgbClr val="00B050"/>
                </a:solidFill>
              </a:rPr>
              <a:t>’</a:t>
            </a:r>
            <a:r>
              <a:rPr lang="en-US" sz="6000" dirty="0" smtClean="0"/>
              <a:t>]</a:t>
            </a:r>
            <a:endParaRPr lang="ru-RU" sz="6000" dirty="0"/>
          </a:p>
        </p:txBody>
      </p:sp>
      <p:sp>
        <p:nvSpPr>
          <p:cNvPr id="16" name="TextBox 15"/>
          <p:cNvSpPr txBox="1"/>
          <p:nvPr/>
        </p:nvSpPr>
        <p:spPr>
          <a:xfrm>
            <a:off x="4427984" y="4149080"/>
            <a:ext cx="11031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[</a:t>
            </a:r>
            <a:r>
              <a:rPr lang="ru-RU" sz="6000" b="1" dirty="0" err="1" smtClean="0">
                <a:solidFill>
                  <a:srgbClr val="0070C0"/>
                </a:solidFill>
              </a:rPr>
              <a:t>д</a:t>
            </a:r>
            <a:r>
              <a:rPr lang="en-US" sz="6000" dirty="0" smtClean="0"/>
              <a:t>]</a:t>
            </a:r>
            <a:endParaRPr lang="ru-RU" sz="6000" dirty="0"/>
          </a:p>
        </p:txBody>
      </p:sp>
      <p:sp>
        <p:nvSpPr>
          <p:cNvPr id="17" name="Выгнутая влево стрелка 16"/>
          <p:cNvSpPr/>
          <p:nvPr/>
        </p:nvSpPr>
        <p:spPr>
          <a:xfrm>
            <a:off x="1979712" y="2564904"/>
            <a:ext cx="731520" cy="222426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>
            <a:off x="5436096" y="2564904"/>
            <a:ext cx="731520" cy="216024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 rot="1461906">
            <a:off x="4614637" y="2583613"/>
            <a:ext cx="220990" cy="6034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 animBg="1"/>
      <p:bldP spid="18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06996"/>
            <a:ext cx="7560840" cy="91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87824" y="836712"/>
            <a:ext cx="4504759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Проверь себя!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34544" y="1916832"/>
            <a:ext cx="4073231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Гласные  буквы:</a:t>
            </a:r>
            <a:endParaRPr lang="ru-RU" sz="4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16004" y="2924944"/>
            <a:ext cx="34034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4" name="applause.wav"/>
                </a:hlinkClick>
              </a:rPr>
              <a:t>1.  а  о  у  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3789040"/>
            <a:ext cx="3760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drumroll.wav"/>
                </a:hlinkClick>
              </a:rPr>
              <a:t>2.  а  о 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drumroll.wav"/>
                </a:hlinkClick>
              </a:rPr>
              <a:t>ш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drumroll.wav"/>
                </a:hlinkClick>
              </a:rPr>
              <a:t>  и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4653136"/>
            <a:ext cx="34179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drumroll.wav"/>
                </a:hlinkClick>
              </a:rPr>
              <a:t>3.  а 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drumroll.wav"/>
                </a:hlinkClick>
              </a:rPr>
              <a:t>ь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drumroll.wav"/>
                </a:hlinkClick>
              </a:rPr>
              <a:t>  и  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06996"/>
            <a:ext cx="7560840" cy="9144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87824" y="836712"/>
            <a:ext cx="4504759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Проверь себя!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1697" y="1916832"/>
            <a:ext cx="4038926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Гласных звуков:</a:t>
            </a:r>
            <a:endParaRPr lang="ru-RU" sz="4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11960" y="2852936"/>
            <a:ext cx="17363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4" name="drumroll.wav"/>
                </a:hlinkClick>
              </a:rPr>
              <a:t>1.  10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3861048"/>
            <a:ext cx="17363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4" name="drumroll.wav"/>
                </a:hlinkClick>
              </a:rPr>
              <a:t>2.  33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4941168"/>
            <a:ext cx="13853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applause.wav"/>
                </a:hlinkClick>
              </a:rPr>
              <a:t>3.  6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06996"/>
            <a:ext cx="756084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87824" y="836712"/>
            <a:ext cx="4504759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Проверь себя!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99041" y="1916832"/>
            <a:ext cx="354424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Гласных букв:</a:t>
            </a:r>
            <a:endParaRPr lang="ru-RU" sz="4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5976" y="2852936"/>
            <a:ext cx="1228221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4" name="drumroll.wav"/>
                </a:hlinkClick>
              </a:rPr>
              <a:t>1. 6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4077072"/>
            <a:ext cx="157927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applause.wav"/>
                </a:hlinkClick>
              </a:rPr>
              <a:t>2. 10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211960" y="5229200"/>
            <a:ext cx="1579278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4" name="drumroll.wav"/>
                </a:hlinkClick>
              </a:rPr>
              <a:t>3. 33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06996"/>
            <a:ext cx="7560840" cy="9144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15816" y="692696"/>
            <a:ext cx="4504759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Проверь себя!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1700808"/>
            <a:ext cx="6002885" cy="169277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 </a:t>
            </a:r>
            <a:r>
              <a:rPr lang="ru-RU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В какой строке указаны все  буквы  для обозначения   мягких  согласных :</a:t>
            </a:r>
            <a:endParaRPr lang="ru-RU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3501008"/>
            <a:ext cx="3552576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4" name="drumroll.wav"/>
                </a:hlinkClick>
              </a:rPr>
              <a:t>1. я  ё  и  а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4437112"/>
            <a:ext cx="3544561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4" name="drumroll.wav"/>
                </a:hlinkClick>
              </a:rPr>
              <a:t>2. б 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4" name="drumroll.wav"/>
                </a:hlinkClick>
              </a:rPr>
              <a:t>п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4" name="drumroll.wav"/>
                </a:hlinkClick>
              </a:rPr>
              <a:t> 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4" name="drumroll.wav"/>
                </a:hlinkClick>
              </a:rPr>
              <a:t>д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4" name="drumroll.wav"/>
                </a:hlinkClick>
              </a:rPr>
              <a:t>  т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6530" y="5445224"/>
            <a:ext cx="3695243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applause.wav"/>
                </a:hlinkClick>
              </a:rPr>
              <a:t>3. я  ё 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applause.wav"/>
                </a:hlinkClick>
              </a:rPr>
              <a:t>е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applause.wav"/>
                </a:hlinkClick>
              </a:rPr>
              <a:t> 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applause.wav"/>
                </a:hlinkClick>
              </a:rPr>
              <a:t>ю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applause.wav"/>
                </a:hlinkClick>
              </a:rPr>
              <a:t> 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06996"/>
            <a:ext cx="7560840" cy="9144000"/>
          </a:xfrm>
          <a:prstGeom prst="rect">
            <a:avLst/>
          </a:prstGeom>
          <a:noFill/>
        </p:spPr>
      </p:pic>
      <p:pic>
        <p:nvPicPr>
          <p:cNvPr id="4" name="Picture 2" descr="E:\МОИ ПРеЗЕНТАЦИИИ\ДЛЯ ТЕбЯ\5302421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2564904"/>
            <a:ext cx="4619625" cy="29908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83768" y="1052736"/>
            <a:ext cx="5595634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Отличная работа!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06996"/>
            <a:ext cx="7560840" cy="914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791580" y="-1106996"/>
            <a:ext cx="7560840" cy="9144000"/>
          </a:xfrm>
          <a:prstGeom prst="rect">
            <a:avLst/>
          </a:prstGeom>
          <a:noFill/>
        </p:spPr>
      </p:pic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914400" y="548680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Чистописание ( и </a:t>
            </a:r>
            <a:r>
              <a:rPr lang="ru-RU" sz="4800" b="1" i="1" dirty="0" err="1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48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835696" y="1916832"/>
            <a:ext cx="6696744" cy="3600400"/>
          </a:xfrm>
        </p:spPr>
      </p:pic>
      <p:pic>
        <p:nvPicPr>
          <p:cNvPr id="5124" name="Picture 4" descr="D:\презентации\Азбука здоровья 2\Картинки\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2138" y="6215063"/>
            <a:ext cx="931862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63688" y="3140968"/>
            <a:ext cx="6768752" cy="23762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1 Сентября На диетах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3212976"/>
            <a:ext cx="2376264" cy="22322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 descr="Симпатичные карандаш, ручка и ластик Векторный клипарт CLIPART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339753" y="3284984"/>
            <a:ext cx="2376263" cy="21602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06996"/>
            <a:ext cx="7560840" cy="9144000"/>
          </a:xfrm>
          <a:prstGeom prst="rect">
            <a:avLst/>
          </a:prstGeom>
          <a:noFill/>
        </p:spPr>
      </p:pic>
      <p:pic>
        <p:nvPicPr>
          <p:cNvPr id="2050" name="Picture 2" descr="C:\Documents and Settings\Олечка\Мои документы\Мои рисунки\Изображение\Копия (3) Изображен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620688"/>
            <a:ext cx="7524328" cy="129614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TextBox 6"/>
          <p:cNvSpPr txBox="1"/>
          <p:nvPr/>
        </p:nvSpPr>
        <p:spPr>
          <a:xfrm>
            <a:off x="1835696" y="2132856"/>
            <a:ext cx="6467412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При произношении гласных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3728" y="3140968"/>
            <a:ext cx="624459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5" name="applause.wav"/>
                </a:hlinkClick>
              </a:rPr>
              <a:t>а)  воздух проходит  свободно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23728" y="4149080"/>
            <a:ext cx="6111417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" action="ppaction://noaction">
                  <a:snd r:embed="rId6" name="drumroll.wav"/>
                </a:hlinkClick>
              </a:rPr>
              <a:t>б)  встречает во рту преграды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19672" y="2060848"/>
            <a:ext cx="6768752" cy="295232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06996"/>
            <a:ext cx="7560840" cy="9144000"/>
          </a:xfrm>
          <a:prstGeom prst="rect">
            <a:avLst/>
          </a:prstGeom>
          <a:noFill/>
        </p:spPr>
      </p:pic>
      <p:pic>
        <p:nvPicPr>
          <p:cNvPr id="3074" name="Picture 2" descr="C:\Documents and Settings\Олечка\Мои документы\Мои рисунки\Изображение\Изображение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699792" y="692696"/>
            <a:ext cx="5976664" cy="525658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Скругленный прямоугольник 5"/>
          <p:cNvSpPr/>
          <p:nvPr/>
        </p:nvSpPr>
        <p:spPr>
          <a:xfrm rot="456505">
            <a:off x="2671928" y="825853"/>
            <a:ext cx="2474388" cy="233163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 rot="456505">
            <a:off x="5292560" y="1046749"/>
            <a:ext cx="2240028" cy="2331638"/>
          </a:xfrm>
          <a:prstGeom prst="round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06996"/>
            <a:ext cx="7560840" cy="9144000"/>
          </a:xfrm>
          <a:prstGeom prst="rect">
            <a:avLst/>
          </a:prstGeom>
          <a:noFill/>
        </p:spPr>
      </p:pic>
      <p:pic>
        <p:nvPicPr>
          <p:cNvPr id="4098" name="Picture 2" descr="C:\Documents and Settings\Олечка\Мои документы\Мои рисунки\Изображение\Копия Изображение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2">
                <a:lumMod val="40000"/>
                <a:lumOff val="6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95736" y="836712"/>
            <a:ext cx="5976664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 descr="E:\МОИ ПРеЗЕНТАЦИИИ\Картинки\knigi-12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276872"/>
            <a:ext cx="3194494" cy="353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79004"/>
            <a:ext cx="7560840" cy="9144000"/>
          </a:xfrm>
          <a:prstGeom prst="rect">
            <a:avLst/>
          </a:prstGeom>
          <a:noFill/>
        </p:spPr>
      </p:pic>
      <p:pic>
        <p:nvPicPr>
          <p:cNvPr id="5122" name="Picture 2" descr="C:\Documents and Settings\Олечка\Мои документы\Мои рисунки\Изображение\Копия (4) Изображение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123728" y="548680"/>
            <a:ext cx="6048672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2" descr="E:\МОИ ПРеЗЕНТАЦИИИ\Картинки\polka_s_knigami.jpg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3356992"/>
            <a:ext cx="2803748" cy="28037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034988"/>
            <a:ext cx="7560840" cy="9144000"/>
          </a:xfrm>
          <a:prstGeom prst="rect">
            <a:avLst/>
          </a:prstGeom>
          <a:noFill/>
        </p:spPr>
      </p:pic>
      <p:pic>
        <p:nvPicPr>
          <p:cNvPr id="6146" name="Picture 2" descr="C:\Documents and Settings\Олечка\Мои документы\Мои рисунки\Изображение\Изображение.jpg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lumMod val="20000"/>
                <a:lumOff val="8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051720" y="764704"/>
            <a:ext cx="6120680" cy="2448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339752" y="3573016"/>
            <a:ext cx="1620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круг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3212976"/>
            <a:ext cx="761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[</a:t>
            </a:r>
            <a:r>
              <a:rPr lang="ru-RU" sz="4000" b="1" dirty="0" smtClean="0"/>
              <a:t>у</a:t>
            </a:r>
            <a:r>
              <a:rPr lang="en-US" sz="4000" b="1" dirty="0" smtClean="0"/>
              <a:t>]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932041" y="3573016"/>
            <a:ext cx="1763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крюк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24128" y="3140968"/>
            <a:ext cx="7617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[</a:t>
            </a:r>
            <a:r>
              <a:rPr lang="ru-RU" sz="4000" b="1" dirty="0" smtClean="0"/>
              <a:t>у</a:t>
            </a:r>
            <a:r>
              <a:rPr lang="en-US" sz="4000" b="1" dirty="0" smtClean="0"/>
              <a:t>]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251012"/>
            <a:ext cx="7560840" cy="9144000"/>
          </a:xfrm>
          <a:prstGeom prst="rect">
            <a:avLst/>
          </a:prstGeom>
          <a:noFill/>
        </p:spPr>
      </p:pic>
      <p:pic>
        <p:nvPicPr>
          <p:cNvPr id="7170" name="Picture 2" descr="C:\Documents and Settings\Олечка\Мои документы\Мои рисунки\Изображение\Копия (3) Изображен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620688"/>
            <a:ext cx="6120680" cy="3528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 rot="8250266">
            <a:off x="4073496" y="39456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48064" y="4581128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5400" b="1" dirty="0" smtClean="0">
                <a:ln/>
                <a:solidFill>
                  <a:schemeClr val="accent3"/>
                </a:solidFill>
              </a:rPr>
              <a:t> </a:t>
            </a:r>
            <a:r>
              <a:rPr lang="en-US" sz="5400" b="1" dirty="0" smtClean="0">
                <a:ln/>
              </a:rPr>
              <a:t>[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К  Л</a:t>
            </a:r>
            <a:r>
              <a:rPr lang="ru-RU" sz="8000" b="1" baseline="58000" dirty="0" smtClean="0">
                <a:ln/>
                <a:solidFill>
                  <a:schemeClr val="accent3"/>
                </a:solidFill>
              </a:rPr>
              <a:t>,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 О</a:t>
            </a:r>
            <a:r>
              <a:rPr lang="en-US" sz="4400" b="1" baseline="100000" dirty="0" smtClean="0">
                <a:ln/>
              </a:rPr>
              <a:t>/</a:t>
            </a:r>
            <a:r>
              <a:rPr lang="ru-RU" sz="5400" b="1" dirty="0" smtClean="0">
                <a:ln/>
                <a:solidFill>
                  <a:schemeClr val="accent3"/>
                </a:solidFill>
              </a:rPr>
              <a:t> Н</a:t>
            </a:r>
            <a:r>
              <a:rPr lang="en-US" sz="5400" b="1" dirty="0" smtClean="0">
                <a:ln/>
              </a:rPr>
              <a:t>]</a:t>
            </a:r>
            <a:endParaRPr lang="ru-RU" sz="5400" b="1" dirty="0">
              <a:ln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63688" y="4581128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sz="5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[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  Л О</a:t>
            </a:r>
            <a:r>
              <a:rPr lang="en-US" sz="4400" b="1" cap="all" baseline="100000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/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Н </a:t>
            </a:r>
            <a:r>
              <a:rPr lang="en-US" sz="5400" b="1" cap="all" dirty="0" smtClean="0">
                <a:ln w="0"/>
                <a:effectLst>
                  <a:reflection blurRad="12700" stA="50000" endPos="50000" dist="5000" dir="5400000" sy="-100000" rotWithShape="0"/>
                </a:effectLst>
              </a:rPr>
              <a:t>]</a:t>
            </a:r>
            <a:endParaRPr lang="ru-RU" sz="5400" b="1" cap="all" dirty="0">
              <a:ln w="0"/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Admin\Рабочий стол\fon_s_risu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791580" y="-1179004"/>
            <a:ext cx="7560840" cy="9144000"/>
          </a:xfrm>
          <a:prstGeom prst="rect">
            <a:avLst/>
          </a:prstGeom>
          <a:noFill/>
        </p:spPr>
      </p:pic>
      <p:grpSp>
        <p:nvGrpSpPr>
          <p:cNvPr id="15" name="Группа 14"/>
          <p:cNvGrpSpPr/>
          <p:nvPr/>
        </p:nvGrpSpPr>
        <p:grpSpPr>
          <a:xfrm>
            <a:off x="2195736" y="692696"/>
            <a:ext cx="5976664" cy="3888432"/>
            <a:chOff x="2195736" y="692696"/>
            <a:chExt cx="5976664" cy="3888432"/>
          </a:xfrm>
        </p:grpSpPr>
        <p:pic>
          <p:nvPicPr>
            <p:cNvPr id="8194" name="Picture 2" descr="C:\Documents and Settings\Олечка\Мои документы\Мои рисунки\Изображение\Копия (5) Изображение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5736" y="692696"/>
              <a:ext cx="5904656" cy="2736304"/>
            </a:xfrm>
            <a:prstGeom prst="rect">
              <a:avLst/>
            </a:prstGeom>
            <a:noFill/>
          </p:spPr>
        </p:pic>
        <p:pic>
          <p:nvPicPr>
            <p:cNvPr id="8195" name="Picture 3" descr="C:\Documents and Settings\Олечка\Мои документы\Мои рисунки\Изображение\Копия (6) Изображение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67744" y="3356992"/>
              <a:ext cx="5904656" cy="1224136"/>
            </a:xfrm>
            <a:prstGeom prst="rect">
              <a:avLst/>
            </a:prstGeom>
            <a:noFill/>
          </p:spPr>
        </p:pic>
      </p:grpSp>
      <p:sp>
        <p:nvSpPr>
          <p:cNvPr id="7" name="TextBox 6"/>
          <p:cNvSpPr txBox="1"/>
          <p:nvPr/>
        </p:nvSpPr>
        <p:spPr>
          <a:xfrm>
            <a:off x="2771800" y="4149080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</a:t>
            </a:r>
          </a:p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мал - мял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99792" y="4509120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</a:t>
            </a:r>
            <a:r>
              <a:rPr lang="en-US" sz="2800" b="1" dirty="0" smtClean="0"/>
              <a:t>[</a:t>
            </a:r>
            <a:r>
              <a:rPr lang="ru-RU" sz="2800" b="1" dirty="0" smtClean="0"/>
              <a:t>а</a:t>
            </a:r>
            <a:r>
              <a:rPr lang="en-US" sz="2800" b="1" dirty="0" smtClean="0"/>
              <a:t>]</a:t>
            </a:r>
            <a:r>
              <a:rPr lang="ru-RU" sz="2800" b="1" dirty="0" smtClean="0"/>
              <a:t>          </a:t>
            </a:r>
            <a:r>
              <a:rPr lang="en-US" sz="2800" b="1" dirty="0" smtClean="0"/>
              <a:t> [</a:t>
            </a:r>
            <a:r>
              <a:rPr lang="ru-RU" sz="2800" b="1" dirty="0" smtClean="0"/>
              <a:t>а</a:t>
            </a:r>
            <a:r>
              <a:rPr lang="en-US" sz="2800" b="1" dirty="0" smtClean="0"/>
              <a:t>]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71800" y="5589240"/>
            <a:ext cx="230425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сэр - сер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816" y="5373216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[</a:t>
            </a:r>
            <a:r>
              <a:rPr lang="ru-RU" sz="2800" b="1" dirty="0" smtClean="0"/>
              <a:t>э</a:t>
            </a:r>
            <a:r>
              <a:rPr lang="en-US" sz="2800" b="1" dirty="0" smtClean="0"/>
              <a:t>]</a:t>
            </a:r>
            <a:r>
              <a:rPr lang="ru-RU" sz="2800" b="1" dirty="0" smtClean="0"/>
              <a:t>         </a:t>
            </a:r>
            <a:r>
              <a:rPr lang="en-US" sz="2800" b="1" dirty="0" smtClean="0"/>
              <a:t>[</a:t>
            </a:r>
            <a:r>
              <a:rPr lang="ru-RU" sz="2800" b="1" dirty="0" smtClean="0"/>
              <a:t>э</a:t>
            </a:r>
            <a:r>
              <a:rPr lang="en-US" sz="2800" b="1" dirty="0" smtClean="0"/>
              <a:t>]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580112" y="4077072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</a:t>
            </a:r>
          </a:p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лук - люк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80112" y="5013176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</a:t>
            </a:r>
          </a:p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нос - нёс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8104" y="4437112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</a:t>
            </a:r>
            <a:r>
              <a:rPr lang="en-US" sz="2800" b="1" dirty="0" smtClean="0"/>
              <a:t>[</a:t>
            </a:r>
            <a:r>
              <a:rPr lang="ru-RU" sz="2800" b="1" dirty="0" smtClean="0"/>
              <a:t>у</a:t>
            </a:r>
            <a:r>
              <a:rPr lang="en-US" sz="2800" b="1" dirty="0" smtClean="0"/>
              <a:t>]</a:t>
            </a:r>
            <a:r>
              <a:rPr lang="ru-RU" sz="2800" b="1" dirty="0" smtClean="0"/>
              <a:t>         </a:t>
            </a:r>
            <a:r>
              <a:rPr lang="en-US" sz="2800" b="1" dirty="0" smtClean="0"/>
              <a:t> [</a:t>
            </a:r>
            <a:r>
              <a:rPr lang="ru-RU" sz="2800" b="1" dirty="0" smtClean="0"/>
              <a:t>у</a:t>
            </a:r>
            <a:r>
              <a:rPr lang="en-US" sz="2800" b="1" dirty="0" smtClean="0"/>
              <a:t>]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36096" y="530120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</a:t>
            </a:r>
            <a:r>
              <a:rPr lang="en-US" sz="2800" b="1" dirty="0" smtClean="0"/>
              <a:t>[</a:t>
            </a:r>
            <a:r>
              <a:rPr lang="ru-RU" sz="2800" b="1" dirty="0" smtClean="0"/>
              <a:t>о</a:t>
            </a:r>
            <a:r>
              <a:rPr lang="en-US" sz="2800" b="1" dirty="0" smtClean="0"/>
              <a:t>]</a:t>
            </a:r>
            <a:r>
              <a:rPr lang="ru-RU" sz="2800" b="1" dirty="0" smtClean="0"/>
              <a:t>        </a:t>
            </a:r>
            <a:r>
              <a:rPr lang="en-US" sz="2800" b="1" dirty="0" smtClean="0"/>
              <a:t> [</a:t>
            </a:r>
            <a:r>
              <a:rPr lang="ru-RU" sz="2800" b="1" dirty="0" smtClean="0"/>
              <a:t>о</a:t>
            </a:r>
            <a:r>
              <a:rPr lang="en-US" sz="2800" b="1" dirty="0" smtClean="0"/>
              <a:t>]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-540568" y="1412776"/>
            <a:ext cx="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2267744" y="548680"/>
            <a:ext cx="5529142" cy="3310627"/>
            <a:chOff x="2267744" y="548680"/>
            <a:chExt cx="5529142" cy="3310627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2267744" y="548680"/>
              <a:ext cx="5529142" cy="1200329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36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Гласные звуки в словах</a:t>
              </a:r>
            </a:p>
            <a:p>
              <a:pPr algn="ctr"/>
              <a:r>
                <a:rPr lang="ru-RU" sz="36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Каждой пары</a:t>
              </a:r>
              <a:endParaRPr lang="ru-RU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254748" y="2132856"/>
              <a:ext cx="3263907" cy="64633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ru-RU" sz="36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hlinkClick r:id="" action="ppaction://noaction">
                    <a:snd r:embed="rId6" name="applause.wav"/>
                  </a:hlinkClick>
                </a:rPr>
                <a:t>а)  одинаковые</a:t>
              </a:r>
              <a:endParaRPr lang="ru-RU" sz="36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752415" y="3212976"/>
              <a:ext cx="2268570" cy="646331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ru-RU" sz="36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  <a:hlinkClick r:id="" action="ppaction://noaction">
                    <a:snd r:embed="rId7" name="drumroll.wav"/>
                  </a:hlinkClick>
                </a:rPr>
                <a:t>б)  разные</a:t>
              </a:r>
              <a:endParaRPr lang="ru-RU" sz="36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2195736" y="476672"/>
            <a:ext cx="6264696" cy="4255988"/>
            <a:chOff x="2195736" y="548680"/>
            <a:chExt cx="6264696" cy="3906144"/>
          </a:xfrm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2267744" y="548680"/>
              <a:ext cx="6192688" cy="3672408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endParaRPr lang="ru-RU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195736" y="1407836"/>
              <a:ext cx="6230424" cy="304698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glow" dir="tl">
                  <a:rot lat="0" lon="0" rev="5400000"/>
                </a:lightRig>
              </a:scene3d>
              <a:sp3d contourW="12700">
                <a:bevelT w="25400" h="25400"/>
                <a:contourClr>
                  <a:schemeClr val="accent6">
                    <a:shade val="73000"/>
                  </a:schemeClr>
                </a:contourClr>
              </a:sp3d>
            </a:bodyPr>
            <a:lstStyle/>
            <a:p>
              <a:pPr algn="ctr"/>
              <a:r>
                <a:rPr lang="ru-RU" sz="32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Буквы е, ё, </a:t>
              </a:r>
              <a:r>
                <a:rPr lang="ru-RU" sz="3200" b="1" dirty="0" err="1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ю</a:t>
              </a:r>
              <a:r>
                <a:rPr lang="ru-RU" sz="32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, я  после согласных</a:t>
              </a:r>
            </a:p>
            <a:p>
              <a:pPr algn="ctr"/>
              <a:r>
                <a:rPr lang="ru-RU" sz="32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о</a:t>
              </a:r>
              <a:r>
                <a:rPr lang="ru-RU" sz="3200" b="1" cap="none" spc="0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бозначают  те же  звуки, что</a:t>
              </a:r>
            </a:p>
            <a:p>
              <a:pPr algn="ctr"/>
              <a:r>
                <a:rPr lang="ru-RU" sz="32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буквы э, о, у, а, только они имеют</a:t>
              </a:r>
            </a:p>
            <a:p>
              <a:pPr algn="ctr"/>
              <a:r>
                <a:rPr lang="ru-RU" sz="32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е</a:t>
              </a:r>
              <a:r>
                <a:rPr lang="ru-RU" sz="3200" b="1" cap="none" spc="0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щё одну функцию-</a:t>
              </a:r>
            </a:p>
            <a:p>
              <a:pPr algn="ctr"/>
              <a:r>
                <a:rPr lang="ru-RU" sz="32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указывают на мягкость</a:t>
              </a:r>
            </a:p>
            <a:p>
              <a:pPr algn="ctr"/>
              <a:r>
                <a:rPr lang="ru-RU" sz="3200" b="1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п</a:t>
              </a:r>
              <a:r>
                <a:rPr lang="ru-RU" sz="3200" b="1" cap="none" spc="0" dirty="0" smtClean="0">
                  <a:ln w="11430"/>
                  <a:gradFill>
                    <a:gsLst>
                      <a:gs pos="0">
                        <a:schemeClr val="accent6">
                          <a:tint val="90000"/>
                          <a:satMod val="120000"/>
                        </a:schemeClr>
                      </a:gs>
                      <a:gs pos="25000">
                        <a:schemeClr val="accent6">
                          <a:tint val="93000"/>
                          <a:satMod val="120000"/>
                        </a:schemeClr>
                      </a:gs>
                      <a:gs pos="50000">
                        <a:schemeClr val="accent6">
                          <a:shade val="89000"/>
                          <a:satMod val="110000"/>
                        </a:schemeClr>
                      </a:gs>
                      <a:gs pos="75000">
                        <a:schemeClr val="accent6">
                          <a:tint val="93000"/>
                          <a:satMod val="120000"/>
                        </a:schemeClr>
                      </a:gs>
                      <a:gs pos="100000">
                        <a:schemeClr val="accent6">
                          <a:tint val="90000"/>
                          <a:satMod val="120000"/>
                        </a:schemeClr>
                      </a:gs>
                    </a:gsLst>
                    <a:lin ang="5400000"/>
                  </a:gradFill>
                  <a:effectLst>
                    <a:outerShdw blurRad="80000" dist="40000" dir="5040000" algn="tl">
                      <a:srgbClr val="000000">
                        <a:alpha val="30000"/>
                      </a:srgbClr>
                    </a:outerShdw>
                  </a:effectLst>
                </a:rPr>
                <a:t>редыдущего согласного.</a:t>
              </a:r>
              <a:endParaRPr lang="ru-RU" sz="3200" b="1" cap="none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195736" y="1052736"/>
            <a:ext cx="6120680" cy="347787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Почему один и тот же гласный</a:t>
            </a:r>
          </a:p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Звук обозначается разными</a:t>
            </a:r>
          </a:p>
          <a:p>
            <a:pPr algn="ctr"/>
            <a:r>
              <a:rPr lang="ru-RU" sz="4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Буквами?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4" grpId="0"/>
      <p:bldP spid="26" grpId="0" animBg="1"/>
      <p:bldP spid="2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</TotalTime>
  <Words>364</Words>
  <Application>Microsoft Office PowerPoint</Application>
  <PresentationFormat>Экран (4:3)</PresentationFormat>
  <Paragraphs>103</Paragraphs>
  <Slides>19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Презентация PowerPoint</vt:lpstr>
      <vt:lpstr>Чистописание ( и ш)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</dc:creator>
  <cp:lastModifiedBy>77</cp:lastModifiedBy>
  <cp:revision>85</cp:revision>
  <dcterms:modified xsi:type="dcterms:W3CDTF">2020-09-08T19:16:36Z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1082738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