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5" r:id="rId6"/>
    <p:sldId id="264" r:id="rId7"/>
    <p:sldId id="266" r:id="rId8"/>
    <p:sldId id="267" r:id="rId9"/>
    <p:sldId id="268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FB3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45" autoAdjust="0"/>
    <p:restoredTop sz="94660"/>
  </p:normalViewPr>
  <p:slideViewPr>
    <p:cSldViewPr>
      <p:cViewPr>
        <p:scale>
          <a:sx n="55" d="100"/>
          <a:sy n="55" d="100"/>
        </p:scale>
        <p:origin x="-1770" y="-3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09.09.2020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AsuZ\Desktop\эксперимент для пед года\iO3VF9CH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763"/>
            <a:ext cx="9144000" cy="6848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0"/>
            <a:ext cx="7772400" cy="4104455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Мастер-класс по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экспериментированию </a:t>
            </a:r>
            <a:r>
              <a:rPr lang="ru-RU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Весёлая наука для детей»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20072" y="5373216"/>
            <a:ext cx="3923928" cy="936104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Воспитатель 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Теткина Наталья Петровна</a:t>
            </a: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70376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0" name="Picture 2" descr="C:\Users\AsuZ\Desktop\эксперимент для пед года\iPJJ4IU1B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4509120"/>
            <a:ext cx="2808312" cy="207382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ru-RU" b="1" dirty="0" smtClean="0">
                <a:solidFill>
                  <a:srgbClr val="C00000"/>
                </a:solidFill>
              </a:rPr>
              <a:t/>
            </a:r>
            <a:br>
              <a:rPr lang="ru-RU" b="1" dirty="0" smtClean="0">
                <a:solidFill>
                  <a:srgbClr val="C0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«Золотая </a:t>
            </a: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рыбка»</a:t>
            </a: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1216" y="1783502"/>
            <a:ext cx="3898776" cy="4525963"/>
          </a:xfrm>
        </p:spPr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</a:t>
            </a:r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Оборудование</a:t>
            </a:r>
            <a:r>
              <a:rPr lang="ru-RU" sz="4000" b="1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40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4000" dirty="0" smtClean="0">
              <a:solidFill>
                <a:schemeClr val="tx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4000" dirty="0" smtClean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вода</a:t>
            </a:r>
            <a:r>
              <a:rPr lang="ru-RU" sz="40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кубики льда, </a:t>
            </a:r>
            <a:r>
              <a:rPr lang="ru-RU" sz="4000" dirty="0" err="1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ворсинистая</a:t>
            </a:r>
            <a:r>
              <a:rPr lang="ru-RU" sz="4000" dirty="0">
                <a:solidFill>
                  <a:schemeClr val="tx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нить, соль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11607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эксперимента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5894" y="1196752"/>
            <a:ext cx="8229600" cy="51845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Наберём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таз воды, бросим в него кубики льда, это и будут наши «золотые рыбки». Поверх ёмкости положим нитку, так чтобы она прикасалась хотя бы к одной льдинке. Затем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насыпаем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 на лёд немного соли и подождём 5 минут.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9" name="Picture 3" descr="C:\Users\AsuZ\Desktop\мастер класс наташа\lyubov-anatol-evna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4581128"/>
            <a:ext cx="2592288" cy="20882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AsuZ\Desktop\мастер класс наташа\hello_html_m66a14d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0012" y="4171966"/>
            <a:ext cx="2412268" cy="2307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003310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 эксперимента</a:t>
            </a: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628800"/>
            <a:ext cx="6062852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Теперь потянем за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нитку,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другой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край,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вытащим нашу «золотую рыбку» (лёд) и загадаем желание.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Надеюсь, </a:t>
            </a:r>
            <a:r>
              <a:rPr lang="ru-RU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желание 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обязательно сбудется. 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Вывод: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От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соли поверхность льдинки немного тает, а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вода,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которая образовалась, вскоре примораживает верёвку к кубику льда.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  <p:pic>
        <p:nvPicPr>
          <p:cNvPr id="6" name="Рисунок 5" descr="http://makataka.ru/uploads/posts/2016-11/1478295673_6169260-650-1454311983-18151255-650-1453916148-_th7_eisberge-angeln-titel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152" y="1804895"/>
            <a:ext cx="2931160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 descr="C:\Users\AsuZ\Desktop\мастер класс наташа\iT5H6YRJY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18984" y="4005064"/>
            <a:ext cx="2952328" cy="2393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3768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suZ\Desktop\эксперимент для пед года\iM2O183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22444" y="0"/>
            <a:ext cx="9744076" cy="708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</a:rPr>
              <a:t/>
            </a:r>
            <a:br>
              <a:rPr lang="ru-RU" dirty="0" smtClean="0">
                <a:solidFill>
                  <a:srgbClr val="FFFF00"/>
                </a:solidFill>
              </a:rPr>
            </a:br>
            <a:r>
              <a:rPr lang="ru-RU" dirty="0">
                <a:solidFill>
                  <a:srgbClr val="FFFF00"/>
                </a:solidFill>
              </a:rPr>
              <a:t/>
            </a:r>
            <a:br>
              <a:rPr lang="ru-RU" dirty="0">
                <a:solidFill>
                  <a:srgbClr val="FFFF00"/>
                </a:solidFill>
              </a:rPr>
            </a:br>
            <a:r>
              <a:rPr lang="ru-RU" dirty="0" smtClean="0">
                <a:solidFill>
                  <a:srgbClr val="002060"/>
                </a:solidFill>
              </a:rPr>
              <a:t>Отгадайте ЗАГАДКУ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209331"/>
          </a:xfrm>
        </p:spPr>
        <p:txBody>
          <a:bodyPr/>
          <a:lstStyle/>
          <a:p>
            <a:endParaRPr lang="ru-RU" dirty="0" smtClean="0"/>
          </a:p>
          <a:p>
            <a:pPr marL="0" indent="0" algn="ctr">
              <a:buNone/>
            </a:pPr>
            <a:r>
              <a:rPr lang="ru-RU" dirty="0">
                <a:solidFill>
                  <a:srgbClr val="FF0000"/>
                </a:solidFill>
              </a:rPr>
              <a:t>Без меня нельзя </a:t>
            </a:r>
            <a:r>
              <a:rPr lang="ru-RU" dirty="0" smtClean="0">
                <a:solidFill>
                  <a:srgbClr val="FF0000"/>
                </a:solidFill>
              </a:rPr>
              <a:t>поджарить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>И салат нельзя </a:t>
            </a:r>
            <a:r>
              <a:rPr lang="ru-RU" dirty="0" smtClean="0">
                <a:solidFill>
                  <a:srgbClr val="FF0000"/>
                </a:solidFill>
              </a:rPr>
              <a:t>заправить.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>Да и вкусная стряпня</a:t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>Вряд ли выйдет без меня. </a:t>
            </a:r>
            <a:r>
              <a:rPr lang="ru-RU" dirty="0">
                <a:solidFill>
                  <a:srgbClr val="FFC000"/>
                </a:solidFill>
              </a:rPr>
              <a:t/>
            </a:r>
            <a:br>
              <a:rPr lang="ru-RU" dirty="0">
                <a:solidFill>
                  <a:srgbClr val="FFC000"/>
                </a:solidFill>
              </a:rPr>
            </a:br>
            <a:endParaRPr lang="ru-RU" dirty="0">
              <a:solidFill>
                <a:srgbClr val="FFC000"/>
              </a:solidFill>
            </a:endParaRPr>
          </a:p>
          <a:p>
            <a:pPr marL="0" indent="0" algn="ctr">
              <a:buNone/>
            </a:pPr>
            <a:r>
              <a:rPr lang="ru-RU" dirty="0" smtClean="0">
                <a:solidFill>
                  <a:srgbClr val="C00000"/>
                </a:solidFill>
              </a:rPr>
              <a:t>Растительное масло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9692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suZ\Desktop\эксперимент для пед года\все воде\э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1906"/>
            <a:ext cx="9144000" cy="688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solidFill>
                  <a:srgbClr val="C00000"/>
                </a:solidFill>
              </a:rPr>
              <a:t>Эксперимент </a:t>
            </a:r>
            <a:r>
              <a:rPr lang="ru-RU" b="1" dirty="0" smtClean="0">
                <a:solidFill>
                  <a:srgbClr val="C00000"/>
                </a:solidFill>
              </a:rPr>
              <a:t>«</a:t>
            </a:r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Красочная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лампа</a:t>
            </a:r>
            <a:r>
              <a:rPr lang="ru-RU" b="1" dirty="0" smtClean="0">
                <a:solidFill>
                  <a:srgbClr val="C00000"/>
                </a:solidFill>
              </a:rPr>
              <a:t>»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3898776" cy="4525963"/>
          </a:xfrm>
        </p:spPr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Для проведения опыта нам понадобится:</a:t>
            </a:r>
          </a:p>
          <a:p>
            <a:r>
              <a:rPr lang="ru-RU" sz="30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Вода</a:t>
            </a:r>
          </a:p>
          <a:p>
            <a:r>
              <a:rPr lang="ru-RU" sz="30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Масло растительное</a:t>
            </a:r>
          </a:p>
          <a:p>
            <a:r>
              <a:rPr lang="ru-RU" sz="30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Соль</a:t>
            </a:r>
          </a:p>
          <a:p>
            <a:r>
              <a:rPr lang="ru-RU" sz="30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Красители</a:t>
            </a:r>
          </a:p>
          <a:p>
            <a:r>
              <a:rPr lang="ru-RU" sz="30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Аспирин</a:t>
            </a:r>
          </a:p>
          <a:p>
            <a:r>
              <a:rPr lang="ru-RU" sz="30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Соломинка </a:t>
            </a:r>
          </a:p>
          <a:p>
            <a:r>
              <a:rPr lang="ru-RU" sz="3000" b="1" dirty="0" smtClean="0">
                <a:solidFill>
                  <a:schemeClr val="accent6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Бутылка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1026" name="Picture 2" descr="C:\Users\AsuZ\Desktop\мастер класс наташа\iSDRX4N3I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60032" y="2060848"/>
            <a:ext cx="3384376" cy="39668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361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AsuZ\Desktop\эксперимент для пед года\все воде\э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1906"/>
            <a:ext cx="9144000" cy="688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 эксперимента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57200" y="1600200"/>
            <a:ext cx="4330824" cy="4525963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Опыт № 1: 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стеклянную или пластиковую бутылку заливается в равных частях вода и подсолнечное масло, засыпается краситель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Запускает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процесс,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-щенная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воду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таблетка шипучего аспирина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Вывод:</a:t>
            </a: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пузырьки газа от </a:t>
            </a:r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таблетки </a:t>
            </a: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силой </a:t>
            </a:r>
            <a:r>
              <a:rPr lang="ru-RU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подни</a:t>
            </a:r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-маются вверх, </a:t>
            </a: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пробивая масленую прослойку.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C:\Users\AsuZ\Desktop\мастер класс наташа\maxresdefaultльт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95454" y="1484784"/>
            <a:ext cx="2895601" cy="21825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AsuZ\Desktop\мастер класс наташа\eksperimenti_s_vodoj_dlya_detej-0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95454" y="4149080"/>
            <a:ext cx="2722383" cy="22322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867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AsuZ\Desktop\эксперимент для пед года\все воде\э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1906"/>
            <a:ext cx="9144000" cy="68818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 эксперимента</a:t>
            </a: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4546848" cy="4525963"/>
          </a:xfrm>
        </p:spPr>
        <p:txBody>
          <a:bodyPr>
            <a:normAutofit fontScale="77500" lnSpcReduction="20000"/>
          </a:bodyPr>
          <a:lstStyle/>
          <a:p>
            <a:pPr algn="just"/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8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Опыт№ 2: 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стеклянную или пластиковую бутылку заливается в равных частях вода 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подсол-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нечное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масло. Затем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засыпается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краситель, и медленно 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необхо-димо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всыпать соль.</a:t>
            </a:r>
          </a:p>
          <a:p>
            <a:pPr marL="0" indent="0" algn="just">
              <a:buNone/>
            </a:pP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Вывод: 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Масло легче воды, поэтому плавает на поверхности, но соль тяжелее масла, поэтому, когда добавляем соль в стакан,  масло  вместе с солью начинает опускаться на дно. Когда соль распадается, она отпускает масло, и масло под-</a:t>
            </a:r>
            <a:r>
              <a:rPr lang="ru-RU" sz="2800" dirty="0" err="1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нимается</a:t>
            </a:r>
            <a:r>
              <a:rPr lang="ru-RU" sz="28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поверхность.</a:t>
            </a:r>
            <a:endParaRPr lang="ru-RU" sz="2800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074" name="Picture 2" descr="C:\Users\AsuZ\Desktop\мастер класс наташа\s1200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92080" y="1302326"/>
            <a:ext cx="3505200" cy="45960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40576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suZ\Desktop\эксперимент для пед года\iM2O183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22444" y="0"/>
            <a:ext cx="9744076" cy="708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</a:t>
            </a:r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пасибо </a:t>
            </a:r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 внимание, дорогие </a:t>
            </a:r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коллеги! </a:t>
            </a:r>
          </a:p>
          <a:p>
            <a:pPr marL="0" indent="0" algn="ctr">
              <a:buNone/>
            </a:pPr>
            <a:r>
              <a:rPr lang="ru-RU" sz="40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Творческих </a:t>
            </a:r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вам успехов!</a:t>
            </a:r>
          </a:p>
          <a:p>
            <a:pPr marL="0" indent="0" algn="ctr">
              <a:buNone/>
            </a:pPr>
            <a:r>
              <a:rPr lang="ru-RU" sz="40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  <a:p>
            <a:endParaRPr lang="ru-RU" dirty="0"/>
          </a:p>
        </p:txBody>
      </p:sp>
      <p:pic>
        <p:nvPicPr>
          <p:cNvPr id="11" name="Picture 3" descr="C:\Users\AsuZ\Desktop\эксперимент для пед года\unnamed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195736" y="3355493"/>
            <a:ext cx="4355976" cy="35025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5376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suZ\Desktop\эксперимент для пед года\бюь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4800" y="-214313"/>
            <a:ext cx="9753600" cy="7286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C00000"/>
                </a:solidFill>
              </a:rPr>
              <a:t>Цель:</a:t>
            </a:r>
            <a:r>
              <a:rPr lang="ru-RU" dirty="0">
                <a:solidFill>
                  <a:srgbClr val="C00000"/>
                </a:solidFill>
              </a:rPr>
              <a:t> 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4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повысить </a:t>
            </a:r>
            <a:r>
              <a:rPr lang="ru-RU" sz="4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уровень профессиональной компетентности у педагогов по экспериментально-исследовательской деятельности.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0072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suZ\Desktop\эксперимент для пед года\толд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C:\Users\AsuZ\Desktop\эксперимент для пед года\ugolokeksperementirovaniya10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44008" y="260648"/>
            <a:ext cx="4276796" cy="3380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3528" y="2274838"/>
            <a:ext cx="8424936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    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Познакомить с понятием, </a:t>
            </a:r>
            <a:endParaRPr lang="ru-RU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такое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«эксперимент».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     Познакомить слушателей, как можно использовать опыт в экспериментальной деятельности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детей.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3.     Раскрыть особенности проведения детского экспериментирования.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4402832" cy="142617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03569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suZ\Desktop\эксперимент для пед года\iKD67OECY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343936" cy="6932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908721"/>
            <a:ext cx="7772400" cy="1008111"/>
          </a:xfrm>
        </p:spPr>
        <p:txBody>
          <a:bodyPr/>
          <a:lstStyle/>
          <a:p>
            <a:r>
              <a:rPr lang="ru-RU" b="1" dirty="0"/>
              <a:t>     </a:t>
            </a:r>
            <a:r>
              <a:rPr lang="ru-RU" b="1" dirty="0" smtClean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Эксперимент-</a:t>
            </a:r>
            <a:r>
              <a:rPr lang="ru-RU" b="1" dirty="0">
                <a:solidFill>
                  <a:srgbClr val="00B05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dirty="0">
              <a:solidFill>
                <a:srgbClr val="00B05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type="subTitle" idx="1"/>
          </p:nvPr>
        </p:nvSpPr>
        <p:spPr>
          <a:xfrm>
            <a:off x="1371600" y="1988840"/>
            <a:ext cx="6400800" cy="2664296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научно поставленный опыт или наблюдение исследуемого явления в учитываемых условиях, которые позволяют следить за ходом явления и воспроизводить его многократно при повторении этих условий.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5282945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suZ\Desktop\эксперимент для пед года\iM2O183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567965" y="-7105"/>
            <a:ext cx="9744076" cy="708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>Отгадайте 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ЗАГАДКУ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FF0000"/>
                </a:solidFill>
              </a:rPr>
              <a:t>Круглый, гладкий, как арбуз…</a:t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>Цвет </a:t>
            </a:r>
            <a:r>
              <a:rPr lang="ru-RU" dirty="0" smtClean="0">
                <a:solidFill>
                  <a:srgbClr val="FF0000"/>
                </a:solidFill>
              </a:rPr>
              <a:t>любой </a:t>
            </a:r>
            <a:r>
              <a:rPr lang="ru-RU" dirty="0">
                <a:solidFill>
                  <a:srgbClr val="FF0000"/>
                </a:solidFill>
              </a:rPr>
              <a:t>на разный </a:t>
            </a:r>
            <a:r>
              <a:rPr lang="ru-RU" dirty="0" smtClean="0">
                <a:solidFill>
                  <a:srgbClr val="FF0000"/>
                </a:solidFill>
              </a:rPr>
              <a:t>вкус.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>Коль отпустишь с поводка,</a:t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>
                <a:solidFill>
                  <a:srgbClr val="FF0000"/>
                </a:solidFill>
              </a:rPr>
              <a:t>Улетит за облака.</a:t>
            </a:r>
            <a:br>
              <a:rPr lang="ru-RU" dirty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lumMod val="50000"/>
                  </a:schemeClr>
                </a:solidFill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endParaRPr lang="ru-RU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endParaRPr lang="ru-RU" dirty="0" smtClean="0">
              <a:solidFill>
                <a:srgbClr val="FF0000"/>
              </a:solidFill>
            </a:endParaRPr>
          </a:p>
          <a:p>
            <a:pPr marL="0" indent="0" algn="ctr">
              <a:buNone/>
            </a:pPr>
            <a:r>
              <a:rPr lang="ru-RU" b="1" dirty="0" smtClean="0">
                <a:solidFill>
                  <a:srgbClr val="002060"/>
                </a:solidFill>
              </a:rPr>
              <a:t>(</a:t>
            </a:r>
            <a:r>
              <a:rPr lang="ru-RU" b="1" dirty="0">
                <a:solidFill>
                  <a:srgbClr val="002060"/>
                </a:solidFill>
              </a:rPr>
              <a:t>Воздушный шар)</a:t>
            </a:r>
            <a:endParaRPr lang="ru-RU" dirty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3225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AsuZ\Desktop\эксперимент для пед года\depositphotos_19943665-stock-illustration-test-tubes-in-scienc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0038" y="-219075"/>
            <a:ext cx="9744076" cy="7296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 </a:t>
            </a:r>
            <a:r>
              <a:rPr lang="ru-RU" b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называется </a:t>
            </a:r>
            <a:r>
              <a:rPr lang="ru-RU" b="1" dirty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«Лимон надувает воздушный шар</a:t>
            </a:r>
            <a:r>
              <a:rPr lang="ru-RU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600200"/>
            <a:ext cx="3960440" cy="4525963"/>
          </a:xfrm>
        </p:spPr>
        <p:txBody>
          <a:bodyPr>
            <a:normAutofit fontScale="85000" lnSpcReduction="20000"/>
          </a:bodyPr>
          <a:lstStyle/>
          <a:p>
            <a:r>
              <a:rPr lang="ru-RU" dirty="0"/>
              <a:t> </a:t>
            </a:r>
          </a:p>
          <a:p>
            <a:pPr marL="0" indent="0">
              <a:buNone/>
            </a:pPr>
            <a:r>
              <a:rPr lang="ru-RU" sz="33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Нам понадобятся:</a:t>
            </a:r>
          </a:p>
          <a:p>
            <a:r>
              <a:rPr lang="ru-RU" sz="33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 чайная ложка пищевой соды, </a:t>
            </a:r>
            <a:endParaRPr lang="ru-RU" sz="33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3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сок </a:t>
            </a:r>
            <a:r>
              <a:rPr lang="ru-RU" sz="3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лимона, </a:t>
            </a:r>
            <a:endParaRPr lang="ru-RU" sz="33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3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 </a:t>
            </a:r>
            <a:r>
              <a:rPr lang="ru-RU" sz="3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столовые ложки уксуса, </a:t>
            </a:r>
            <a:endParaRPr lang="ru-RU" sz="33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3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воздушный шарик,</a:t>
            </a:r>
          </a:p>
          <a:p>
            <a:r>
              <a:rPr lang="ru-RU" sz="33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изолента</a:t>
            </a:r>
            <a:r>
              <a:rPr lang="ru-RU" sz="3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endParaRPr lang="ru-RU" sz="3300" dirty="0" smtClean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33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стакан </a:t>
            </a:r>
            <a:r>
              <a:rPr lang="ru-RU" sz="3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</a:t>
            </a:r>
            <a:r>
              <a:rPr lang="ru-RU" sz="33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бутылка,</a:t>
            </a:r>
          </a:p>
          <a:p>
            <a:r>
              <a:rPr lang="ru-RU" sz="33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воронка</a:t>
            </a:r>
            <a:r>
              <a:rPr lang="ru-RU" sz="33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9219" name="Picture 3" descr="C:\Users\AsuZ\Desktop\мастер класс наташа\limon02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72000" y="2492896"/>
            <a:ext cx="4752528" cy="4248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6996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suZ\Desktop\эксперимент для пед года\depositphotos_19943665-stock-illustration-test-tubes-in-scienc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0038" y="-219075"/>
            <a:ext cx="9744076" cy="7296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Проведение эксперимента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algn="just"/>
            <a:r>
              <a:rPr lang="ru-RU" dirty="0" smtClean="0"/>
              <a:t>1</a:t>
            </a:r>
            <a:r>
              <a:rPr lang="ru-RU" dirty="0"/>
              <a:t>)    </a:t>
            </a: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Наливаем воду в бутылку и растворяем в ней чайную ложку пищевой соды.</a:t>
            </a:r>
          </a:p>
          <a:p>
            <a:pPr algn="just"/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    В отдельной посуде смешаем сок лимона и 3 столовые ложки уксуса и вливаем в бутылку через воронку</a:t>
            </a: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algn="just"/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    Быстро надеваем шарик на горлышко бутылки и плотно закрепляем его </a:t>
            </a:r>
            <a:r>
              <a:rPr lang="ru-RU" sz="3600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изо-лентой</a:t>
            </a:r>
            <a:r>
              <a:rPr lang="ru-RU" sz="3600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endParaRPr lang="ru-RU" sz="3600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85858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AsuZ\Desktop\эксперимент для пед года\depositphotos_19943665-stock-illustration-test-tubes-in-scienc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0038" y="-219075"/>
            <a:ext cx="9744076" cy="7296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Итог эксперимента</a:t>
            </a:r>
            <a:endParaRPr lang="ru-RU" dirty="0">
              <a:solidFill>
                <a:srgbClr val="FF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199" y="1600200"/>
            <a:ext cx="4564151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002060"/>
                </a:solidFill>
              </a:rPr>
              <a:t>Вывод: </a:t>
            </a:r>
            <a:r>
              <a:rPr lang="ru-RU" dirty="0" smtClean="0">
                <a:solidFill>
                  <a:srgbClr val="C00000"/>
                </a:solidFill>
              </a:rPr>
              <a:t>Пищевая сода и лимонный сок, смешанный с уксусом,  начали взаимодействовать: вступили в химическую реакцию, выделили углекислый газ и создали давление, которое и надувает шарик.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10242" name="Picture 2" descr="C:\Users\AsuZ\Desktop\мастер класс наташа\i3J4DPXIY.jpg"/>
          <p:cNvPicPr>
            <a:picLocks noChangeAspect="1" noChangeArrowheads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021350" y="2132856"/>
            <a:ext cx="4122649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9814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AsuZ\Desktop\эксперимент для пед года\iM2O1832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266858" y="0"/>
            <a:ext cx="9744076" cy="7086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тгадываем </a:t>
            </a: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следующую </a:t>
            </a: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загадку</a:t>
            </a:r>
            <a:r>
              <a:rPr lang="ru-RU" dirty="0">
                <a:solidFill>
                  <a:srgbClr val="C00000"/>
                </a:solidFill>
              </a:rPr>
              <a:t/>
            </a:r>
            <a:br>
              <a:rPr lang="ru-RU" dirty="0">
                <a:solidFill>
                  <a:srgbClr val="C00000"/>
                </a:solidFill>
              </a:rPr>
            </a:b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Сначала рыбку половили,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Потом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ушицу сотворили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 вплоть до самого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утра </a:t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Мы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просидели у костра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Хлебая вкусную уху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Болтая чушь и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чепуху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Мы уезжаем с речки, жалко.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Эх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хороша была …</a:t>
            </a:r>
            <a:r>
              <a:rPr lang="ru-RU" dirty="0"/>
              <a:t/>
            </a:r>
            <a:br>
              <a:rPr lang="ru-RU" dirty="0"/>
            </a:br>
            <a: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type="subTitle" idx="1"/>
          </p:nvPr>
        </p:nvSpPr>
        <p:spPr>
          <a:xfrm>
            <a:off x="1371600" y="5733256"/>
            <a:ext cx="6400800" cy="72008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РЫБАЛКА</a:t>
            </a:r>
          </a:p>
          <a:p>
            <a:pPr marL="0" indent="0" algn="ctr"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endParaRPr lang="ru-RU" dirty="0" smtClean="0">
              <a:solidFill>
                <a:srgbClr val="002060"/>
              </a:solidFill>
            </a:endParaRPr>
          </a:p>
          <a:p>
            <a:pPr marL="0" indent="0" algn="ctr">
              <a:buNone/>
            </a:pPr>
            <a:endParaRPr lang="ru-RU" dirty="0">
              <a:solidFill>
                <a:srgbClr val="002060"/>
              </a:solidFill>
            </a:endParaRPr>
          </a:p>
          <a:p>
            <a:pPr marL="0" indent="0" algn="ctr">
              <a:buNone/>
            </a:pPr>
            <a:endParaRPr lang="ru-RU" dirty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19458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398</TotalTime>
  <Words>345</Words>
  <Application>Microsoft Office PowerPoint</Application>
  <PresentationFormat>Экран (4:3)</PresentationFormat>
  <Paragraphs>70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   Мастер-класс по экспериментированию   «Весёлая наука для детей» </vt:lpstr>
      <vt:lpstr>Цель: </vt:lpstr>
      <vt:lpstr>ЗАДАЧИ:</vt:lpstr>
      <vt:lpstr>     Эксперимент- </vt:lpstr>
      <vt:lpstr>    Отгадайте ЗАГАДКУ Круглый, гладкий, как арбуз… Цвет любой на разный вкус. Коль отпустишь с поводка, Улетит за облака.   </vt:lpstr>
      <vt:lpstr> Эксперимент называется «Лимон надувает воздушный шар»</vt:lpstr>
      <vt:lpstr>Проведение эксперимента  </vt:lpstr>
      <vt:lpstr>Итог эксперимента</vt:lpstr>
      <vt:lpstr>      Отгадываем следующую загадку Сначала рыбку половили,  Потом ушицу сотворили,  И вплоть до самого утра  Мы просидели у костра.  Хлебая вкусную уху,  Болтая чушь и чепуху,  Мы уезжаем с речки, жалко.  Эх, хороша была …     </vt:lpstr>
      <vt:lpstr> Эксперимент «Золотая рыбка» </vt:lpstr>
      <vt:lpstr>Проведение эксперимента </vt:lpstr>
      <vt:lpstr>Итог эксперимента</vt:lpstr>
      <vt:lpstr>  Отгадайте ЗАГАДКУ</vt:lpstr>
      <vt:lpstr>Эксперимент «Красочная лампа»</vt:lpstr>
      <vt:lpstr>Проведение  эксперимента  </vt:lpstr>
      <vt:lpstr>Итог эксперимента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AsuZ</dc:creator>
  <cp:lastModifiedBy>AsuS</cp:lastModifiedBy>
  <cp:revision>39</cp:revision>
  <dcterms:created xsi:type="dcterms:W3CDTF">2020-02-10T09:44:47Z</dcterms:created>
  <dcterms:modified xsi:type="dcterms:W3CDTF">2020-09-09T11:20:35Z</dcterms:modified>
</cp:coreProperties>
</file>