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8" r:id="rId4"/>
    <p:sldId id="259" r:id="rId5"/>
    <p:sldId id="261" r:id="rId6"/>
    <p:sldId id="262" r:id="rId7"/>
    <p:sldId id="263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5E9A3"/>
    <a:srgbClr val="FFFF99"/>
    <a:srgbClr val="FF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2">
                <a:tint val="80000"/>
                <a:satMod val="300000"/>
              </a:schemeClr>
            </a:gs>
            <a:gs pos="100000">
              <a:srgbClr val="F5E9A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3DCE7A-F298-46C5-BBFF-C417B7E03A15}" type="datetimeFigureOut">
              <a:rPr lang="ru-RU" smtClean="0"/>
              <a:pPr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99855-ACE7-4E1B-BB55-150EC2C9B9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1604" y="1071546"/>
            <a:ext cx="6143668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Закрепление темы: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«Овощи» в </a:t>
            </a:r>
            <a:r>
              <a:rPr lang="ru-RU" sz="2400" dirty="0" smtClean="0"/>
              <a:t>физических </a:t>
            </a:r>
            <a:r>
              <a:rPr lang="ru-RU" sz="2400" dirty="0" smtClean="0"/>
              <a:t>упражнениях и подвижных </a:t>
            </a:r>
            <a:r>
              <a:rPr lang="ru-RU" sz="2400" dirty="0" smtClean="0"/>
              <a:t>играх» </a:t>
            </a:r>
          </a:p>
          <a:p>
            <a:pPr algn="ctr"/>
            <a:r>
              <a:rPr lang="ru-RU" sz="2400" dirty="0" smtClean="0"/>
              <a:t>средняя группа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57290" y="5143512"/>
            <a:ext cx="58721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Составила: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Бабенко Татьяна Николаевна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6" name="AutoShape 2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https://www.pngkey.com/png/full/626-6261984_-vector-school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2" name="Picture 8" descr="https://ds04.infourok.ru/uploads/ex/0320/00126627-e0ef754e/hello_html_m77285ca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857496"/>
            <a:ext cx="3142757" cy="18478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857232"/>
            <a:ext cx="74295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33CC"/>
                </a:solidFill>
              </a:rPr>
              <a:t>Задачи:</a:t>
            </a:r>
            <a:endParaRPr lang="ru-RU" dirty="0" smtClean="0">
              <a:solidFill>
                <a:srgbClr val="0033CC"/>
              </a:solidFill>
            </a:endParaRPr>
          </a:p>
          <a:p>
            <a:r>
              <a:rPr lang="ru-RU" dirty="0" smtClean="0">
                <a:solidFill>
                  <a:srgbClr val="0033CC"/>
                </a:solidFill>
              </a:rPr>
              <a:t>1. </a:t>
            </a:r>
            <a:r>
              <a:rPr lang="ru-RU" dirty="0" smtClean="0">
                <a:solidFill>
                  <a:srgbClr val="0033CC"/>
                </a:solidFill>
              </a:rPr>
              <a:t>Формировать </a:t>
            </a:r>
            <a:r>
              <a:rPr lang="ru-RU" dirty="0" smtClean="0">
                <a:solidFill>
                  <a:srgbClr val="0033CC"/>
                </a:solidFill>
              </a:rPr>
              <a:t>умения ходить по кругу друг за другом «змейкой» без ориентиров;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2. </a:t>
            </a:r>
            <a:r>
              <a:rPr lang="ru-RU" dirty="0" smtClean="0">
                <a:solidFill>
                  <a:srgbClr val="0033CC"/>
                </a:solidFill>
              </a:rPr>
              <a:t>Упражнять </a:t>
            </a:r>
            <a:r>
              <a:rPr lang="ru-RU" dirty="0" smtClean="0">
                <a:solidFill>
                  <a:srgbClr val="0033CC"/>
                </a:solidFill>
              </a:rPr>
              <a:t>в </a:t>
            </a:r>
            <a:r>
              <a:rPr lang="ru-RU" dirty="0" smtClean="0">
                <a:solidFill>
                  <a:srgbClr val="0033CC"/>
                </a:solidFill>
              </a:rPr>
              <a:t>прыжках и приседании под счет;</a:t>
            </a:r>
            <a:endParaRPr lang="ru-RU" dirty="0" smtClean="0">
              <a:solidFill>
                <a:srgbClr val="0033CC"/>
              </a:solidFill>
            </a:endParaRPr>
          </a:p>
          <a:p>
            <a:r>
              <a:rPr lang="ru-RU" dirty="0" smtClean="0">
                <a:solidFill>
                  <a:srgbClr val="0033CC"/>
                </a:solidFill>
              </a:rPr>
              <a:t>3. </a:t>
            </a:r>
            <a:r>
              <a:rPr lang="ru-RU" dirty="0" smtClean="0">
                <a:solidFill>
                  <a:srgbClr val="0033CC"/>
                </a:solidFill>
              </a:rPr>
              <a:t>Обучать </a:t>
            </a:r>
            <a:r>
              <a:rPr lang="ru-RU" dirty="0" smtClean="0">
                <a:solidFill>
                  <a:srgbClr val="0033CC"/>
                </a:solidFill>
              </a:rPr>
              <a:t>прыжкам через короткую скакалку;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>4. Продолжать </a:t>
            </a:r>
            <a:r>
              <a:rPr lang="ru-RU" dirty="0" smtClean="0">
                <a:solidFill>
                  <a:srgbClr val="0033CC"/>
                </a:solidFill>
              </a:rPr>
              <a:t>формировать у детей умения действовать в командах, развивать согласованность действий детей, воспитывать дружеские взаимоотношения в подвижной игре «Посади овощи и собери урожай».</a:t>
            </a:r>
          </a:p>
          <a:p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 smtClean="0">
              <a:solidFill>
                <a:srgbClr val="0033CC"/>
              </a:solidFill>
            </a:endParaRPr>
          </a:p>
          <a:p>
            <a:r>
              <a:rPr lang="ru-RU" b="1" i="1" dirty="0" smtClean="0">
                <a:solidFill>
                  <a:srgbClr val="0033CC"/>
                </a:solidFill>
              </a:rPr>
              <a:t>Оборудование: </a:t>
            </a:r>
            <a:r>
              <a:rPr lang="ru-RU" i="1" dirty="0" smtClean="0">
                <a:solidFill>
                  <a:srgbClr val="0033CC"/>
                </a:solidFill>
              </a:rPr>
              <a:t>скамья, мячи по количеству детей (подгруппа), обручи 2 </a:t>
            </a:r>
            <a:r>
              <a:rPr lang="ru-RU" i="1" dirty="0" err="1" smtClean="0">
                <a:solidFill>
                  <a:srgbClr val="0033CC"/>
                </a:solidFill>
              </a:rPr>
              <a:t>шт</a:t>
            </a:r>
            <a:r>
              <a:rPr lang="ru-RU" i="1" dirty="0" smtClean="0">
                <a:solidFill>
                  <a:srgbClr val="0033CC"/>
                </a:solidFill>
              </a:rPr>
              <a:t>, макеты овощей и фруктов, корзины 2 </a:t>
            </a:r>
            <a:r>
              <a:rPr lang="ru-RU" i="1" dirty="0" err="1" smtClean="0">
                <a:solidFill>
                  <a:srgbClr val="0033CC"/>
                </a:solidFill>
              </a:rPr>
              <a:t>шт</a:t>
            </a:r>
            <a:r>
              <a:rPr lang="ru-RU" i="1" dirty="0" smtClean="0">
                <a:solidFill>
                  <a:srgbClr val="0033CC"/>
                </a:solidFill>
              </a:rPr>
              <a:t>, мяч массажный большой, музыкальный </a:t>
            </a:r>
            <a:r>
              <a:rPr lang="ru-RU" i="1" dirty="0" smtClean="0">
                <a:solidFill>
                  <a:srgbClr val="0033CC"/>
                </a:solidFill>
              </a:rPr>
              <a:t>центр, проектор, экран</a:t>
            </a:r>
            <a:endParaRPr lang="ru-RU" dirty="0" smtClean="0">
              <a:solidFill>
                <a:srgbClr val="0033CC"/>
              </a:solidFill>
            </a:endParaRPr>
          </a:p>
          <a:p>
            <a:r>
              <a:rPr lang="ru-RU" dirty="0" smtClean="0">
                <a:solidFill>
                  <a:srgbClr val="0033CC"/>
                </a:solidFill>
              </a:rPr>
              <a:t/>
            </a:r>
            <a:br>
              <a:rPr lang="ru-RU" dirty="0" smtClean="0">
                <a:solidFill>
                  <a:srgbClr val="0033CC"/>
                </a:solidFill>
              </a:rPr>
            </a:br>
            <a:endParaRPr lang="ru-RU" dirty="0">
              <a:solidFill>
                <a:srgbClr val="0033CC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071538" y="2285992"/>
            <a:ext cx="685804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огород пойдем,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шаги на месте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Урожай соберем.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Мы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моркови натаскаем                              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( 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«таскают»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картошки накопаем.                                  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«копают»)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Срежем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мы кочан капусты,                            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(«срезают»)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Круглый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сочный, очень вкусный,                  </a:t>
            </a:r>
          </a:p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показывают круг руками три раза)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Щавеля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нарвем немножко                            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«рвут»)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И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вернемся по дорожке.                                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 (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шаги на месте)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1585598397_27-p-foni-s-ogorodami-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285728"/>
            <a:ext cx="5189232" cy="14971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785918" y="5214950"/>
            <a:ext cx="4882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CC"/>
                </a:solidFill>
              </a:rPr>
              <a:t>Посчитай капусту и прыгни столько же раз,</a:t>
            </a:r>
          </a:p>
          <a:p>
            <a:pPr algn="ctr"/>
            <a:r>
              <a:rPr lang="ru-RU" b="1" i="1" dirty="0" smtClean="0">
                <a:solidFill>
                  <a:srgbClr val="0033CC"/>
                </a:solidFill>
              </a:rPr>
              <a:t> посчитай морковки, присядь столько же раз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266768aae54b3c7774e90f6c32502a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714356"/>
            <a:ext cx="1489141" cy="1393161"/>
          </a:xfrm>
          <a:prstGeom prst="rect">
            <a:avLst/>
          </a:prstGeom>
        </p:spPr>
      </p:pic>
      <p:pic>
        <p:nvPicPr>
          <p:cNvPr id="17" name="Рисунок 16" descr="266768aae54b3c7774e90f6c32502a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1643050"/>
            <a:ext cx="1489141" cy="1393161"/>
          </a:xfrm>
          <a:prstGeom prst="rect">
            <a:avLst/>
          </a:prstGeom>
        </p:spPr>
      </p:pic>
      <p:pic>
        <p:nvPicPr>
          <p:cNvPr id="18" name="Рисунок 17" descr="266768aae54b3c7774e90f6c32502a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29388" y="785794"/>
            <a:ext cx="1489141" cy="1393161"/>
          </a:xfrm>
          <a:prstGeom prst="rect">
            <a:avLst/>
          </a:prstGeom>
        </p:spPr>
      </p:pic>
      <p:pic>
        <p:nvPicPr>
          <p:cNvPr id="19" name="Рисунок 18" descr="carrot-clip-art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2857496"/>
            <a:ext cx="2302380" cy="1444648"/>
          </a:xfrm>
          <a:prstGeom prst="rect">
            <a:avLst/>
          </a:prstGeom>
        </p:spPr>
      </p:pic>
      <p:pic>
        <p:nvPicPr>
          <p:cNvPr id="20" name="Рисунок 19" descr="carrot-clip-art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5008" y="3000372"/>
            <a:ext cx="2302380" cy="144464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42910" y="4500570"/>
            <a:ext cx="74322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Посчитай по порядку (первый, второй, трети и т.д.)</a:t>
            </a:r>
          </a:p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На каком по счету месте </a:t>
            </a:r>
            <a:r>
              <a:rPr lang="ru-RU" b="1" i="1" dirty="0" smtClean="0">
                <a:solidFill>
                  <a:srgbClr val="0033CC"/>
                </a:solidFill>
              </a:rPr>
              <a:t>помидор? Морковка? Капуста? </a:t>
            </a:r>
            <a:r>
              <a:rPr lang="ru-RU" b="1" i="1" dirty="0" smtClean="0">
                <a:solidFill>
                  <a:srgbClr val="0033CC"/>
                </a:solidFill>
              </a:rPr>
              <a:t>И т.д.</a:t>
            </a:r>
          </a:p>
          <a:p>
            <a:pPr algn="just"/>
            <a:r>
              <a:rPr lang="ru-RU" b="1" i="1" dirty="0" smtClean="0">
                <a:solidFill>
                  <a:srgbClr val="0033CC"/>
                </a:solidFill>
              </a:rPr>
              <a:t>Какой </a:t>
            </a:r>
            <a:r>
              <a:rPr lang="ru-RU" b="1" i="1" dirty="0" smtClean="0">
                <a:solidFill>
                  <a:srgbClr val="0033CC"/>
                </a:solidFill>
              </a:rPr>
              <a:t>овощ </a:t>
            </a:r>
            <a:r>
              <a:rPr lang="ru-RU" b="1" i="1" dirty="0" smtClean="0">
                <a:solidFill>
                  <a:srgbClr val="0033CC"/>
                </a:solidFill>
              </a:rPr>
              <a:t>стоит на втором месте? На шестом? На первом? И </a:t>
            </a:r>
            <a:r>
              <a:rPr lang="ru-RU" b="1" i="1" dirty="0" err="1" smtClean="0">
                <a:solidFill>
                  <a:srgbClr val="0033CC"/>
                </a:solidFill>
              </a:rPr>
              <a:t>т.д</a:t>
            </a:r>
            <a:r>
              <a:rPr lang="ru-RU" b="1" i="1" dirty="0" smtClean="0">
                <a:solidFill>
                  <a:srgbClr val="0033CC"/>
                </a:solidFill>
              </a:rPr>
              <a:t> </a:t>
            </a:r>
            <a:endParaRPr lang="ru-RU" b="1" i="1" dirty="0">
              <a:solidFill>
                <a:srgbClr val="0033CC"/>
              </a:solidFill>
            </a:endParaRPr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266768aae54b3c7774e90f6c32502a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643050"/>
            <a:ext cx="1489141" cy="1393161"/>
          </a:xfrm>
          <a:prstGeom prst="rect">
            <a:avLst/>
          </a:prstGeom>
        </p:spPr>
      </p:pic>
      <p:pic>
        <p:nvPicPr>
          <p:cNvPr id="16" name="Рисунок 15" descr="carrot-clip-art-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1357298"/>
            <a:ext cx="2302380" cy="1444648"/>
          </a:xfrm>
          <a:prstGeom prst="rect">
            <a:avLst/>
          </a:prstGeom>
        </p:spPr>
      </p:pic>
      <p:pic>
        <p:nvPicPr>
          <p:cNvPr id="17" name="Рисунок 16" descr="tomato-clip-art-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1428736"/>
            <a:ext cx="1528679" cy="1478238"/>
          </a:xfrm>
          <a:prstGeom prst="rect">
            <a:avLst/>
          </a:prstGeom>
        </p:spPr>
      </p:pic>
      <p:pic>
        <p:nvPicPr>
          <p:cNvPr id="18" name="Рисунок 17" descr="010837_138368931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8765201">
            <a:off x="5810747" y="1704098"/>
            <a:ext cx="1414302" cy="1073927"/>
          </a:xfrm>
          <a:prstGeom prst="rect">
            <a:avLst/>
          </a:prstGeom>
        </p:spPr>
      </p:pic>
      <p:pic>
        <p:nvPicPr>
          <p:cNvPr id="19" name="Рисунок 18" descr="43-437656_potato-clipart-png-image-01-transparent-background-potato-clipart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222849">
            <a:off x="7186642" y="1543911"/>
            <a:ext cx="1582060" cy="127382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 descr="https://www.clipartmax.com/png/full/148-1482326_album-transpo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86" name="AutoShape 2" descr="https://www.pngkey.com/png/full/254-2544695_graphic-free-download-alarm-clipart-cloc-alarm-clock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www.xing.com/image/4_7_0_19bfab124_22761263_1/nathan-perry-foto.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8" name="AutoShape 14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00" name="AutoShape 16" descr="https://www.pngarts.com/files/4/Flashlight-PNG-Image-Transparen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412" name="AutoShape 28" descr="https://www.pngkey.com/png/full/64-642071_gold-clipart-teapot-teapot-clip-art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2071670" y="2500306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Капуста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Мы капусту рубим-рубим,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(движение прямыми ладонями вверх-вниз)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Мы капусту солим-солим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(поочередное поглаживание подушечек пальцев)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Мы </a:t>
            </a:r>
            <a:r>
              <a:rPr lang="ru-RU" dirty="0" err="1" smtClean="0">
                <a:solidFill>
                  <a:srgbClr val="C00000"/>
                </a:solidFill>
              </a:rPr>
              <a:t>капустку</a:t>
            </a:r>
            <a:r>
              <a:rPr lang="ru-RU" dirty="0" smtClean="0">
                <a:solidFill>
                  <a:srgbClr val="C00000"/>
                </a:solidFill>
              </a:rPr>
              <a:t> трем-трем,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(потирать кулачок о кулачок)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Мы капусту жмем-жмем.</a:t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C00000"/>
                </a:solidFill>
              </a:rPr>
              <a:t>(сжимать и разжимать кулачки)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>Попробовали… Пересолили…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3" name="Рисунок 22" descr="266768aae54b3c7774e90f6c32502a7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714356"/>
            <a:ext cx="1489141" cy="1393161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AutoShape 2" descr="https://www.pinclipart.com/picdir/big/0-8734_house-png-clip-art-house-transparent-pn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3786190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33CC"/>
                </a:solidFill>
              </a:rPr>
              <a:t>Все дети делятся на 2-е команды и выстраиваются в две колонны. Напротив команд, на расстоянии 4-5 метров лежат обручи. Возле каждой колонны стоит корзинка с овощами. По команде, первые участники бегут к обручу, кладут овощ, оббегают обруч и возвращаются обратно, передают эстафету. Как только предыдущий игрок положил предмет в обруч и дотронулся до плеча следующего игрока, тот игрок бежит к обручу, кладет овощ и т. д. То же самое, только нужно собрать урожай, обратно в корзины. Побеждает команда которая быстрей всех </a:t>
            </a:r>
            <a:r>
              <a:rPr lang="ru-RU" i="1" dirty="0" smtClean="0">
                <a:solidFill>
                  <a:srgbClr val="0033CC"/>
                </a:solidFill>
              </a:rPr>
              <a:t>«</a:t>
            </a:r>
            <a:r>
              <a:rPr lang="ru-RU" b="1" i="1" dirty="0" smtClean="0">
                <a:solidFill>
                  <a:srgbClr val="0033CC"/>
                </a:solidFill>
              </a:rPr>
              <a:t>соберет урожай</a:t>
            </a:r>
            <a:r>
              <a:rPr lang="ru-RU" i="1" dirty="0" smtClean="0">
                <a:solidFill>
                  <a:srgbClr val="0033CC"/>
                </a:solidFill>
              </a:rPr>
              <a:t>»</a:t>
            </a:r>
            <a:r>
              <a:rPr lang="ru-RU" b="1" dirty="0" smtClean="0">
                <a:solidFill>
                  <a:srgbClr val="0033CC"/>
                </a:solidFill>
              </a:rPr>
              <a:t>.</a:t>
            </a:r>
            <a:endParaRPr lang="ru-RU" dirty="0">
              <a:solidFill>
                <a:srgbClr val="0033CC"/>
              </a:solidFill>
            </a:endParaRPr>
          </a:p>
        </p:txBody>
      </p:sp>
      <p:pic>
        <p:nvPicPr>
          <p:cNvPr id="8" name="Рисунок 7" descr="6c79b4bf54a00d27f23532b6594df4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928670"/>
            <a:ext cx="2357454" cy="2255298"/>
          </a:xfrm>
          <a:prstGeom prst="rect">
            <a:avLst/>
          </a:prstGeom>
        </p:spPr>
      </p:pic>
      <p:pic>
        <p:nvPicPr>
          <p:cNvPr id="11" name="Рисунок 10" descr="27-276867_basket-fruit-vegetable-clip-art-healthy-diet-poster-drawing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1000108"/>
            <a:ext cx="2681607" cy="242012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14480" y="3000372"/>
            <a:ext cx="5642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264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Юлия</cp:lastModifiedBy>
  <cp:revision>24</cp:revision>
  <dcterms:created xsi:type="dcterms:W3CDTF">2019-12-08T18:34:05Z</dcterms:created>
  <dcterms:modified xsi:type="dcterms:W3CDTF">2020-09-09T19:21:41Z</dcterms:modified>
</cp:coreProperties>
</file>