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9" r:id="rId2"/>
    <p:sldId id="260" r:id="rId3"/>
    <p:sldId id="261" r:id="rId4"/>
    <p:sldId id="262" r:id="rId5"/>
    <p:sldId id="272" r:id="rId6"/>
    <p:sldId id="265" r:id="rId7"/>
    <p:sldId id="273" r:id="rId8"/>
    <p:sldId id="266" r:id="rId9"/>
    <p:sldId id="274" r:id="rId10"/>
    <p:sldId id="263" r:id="rId11"/>
    <p:sldId id="264" r:id="rId12"/>
    <p:sldId id="268" r:id="rId13"/>
    <p:sldId id="270" r:id="rId14"/>
    <p:sldId id="271"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7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86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09.09.2020</a:t>
            </a:fld>
            <a:endParaRPr lang="ru-RU"/>
          </a:p>
        </p:txBody>
      </p:sp>
      <p:sp>
        <p:nvSpPr>
          <p:cNvPr id="20" name="Нижний колонтитул 19"/>
          <p:cNvSpPr>
            <a:spLocks noGrp="1"/>
          </p:cNvSpPr>
          <p:nvPr>
            <p:ph type="ftr" sz="quarter" idx="11"/>
          </p:nvPr>
        </p:nvSpPr>
        <p:spPr/>
        <p:txBody>
          <a:bodyPr/>
          <a:lstStyle/>
          <a:p>
            <a:endParaRPr lang="ru-RU"/>
          </a:p>
        </p:txBody>
      </p:sp>
      <p:sp>
        <p:nvSpPr>
          <p:cNvPr id="10" name="Номер слайда 9"/>
          <p:cNvSpPr>
            <a:spLocks noGrp="1"/>
          </p:cNvSpPr>
          <p:nvPr>
            <p:ph type="sldNum" sz="quarter" idx="12"/>
          </p:nvPr>
        </p:nvSpPr>
        <p:spPr/>
        <p:txBody>
          <a:bodyPr/>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09.09.2020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09.09.2020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09.09.2020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09.09.2020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Дата 1"/>
          <p:cNvSpPr>
            <a:spLocks noGrp="1"/>
          </p:cNvSpPr>
          <p:nvPr>
            <p:ph type="dt" sz="half" idx="10"/>
          </p:nvPr>
        </p:nvSpPr>
        <p:spPr/>
        <p:txBody>
          <a:bodyPr/>
          <a:lstStyle/>
          <a:p>
            <a:fld id="{5B106E36-FD25-4E2D-B0AA-010F637433A0}" type="datetimeFigureOut">
              <a:rPr lang="ru-RU" smtClean="0"/>
              <a:pPr/>
              <a:t>09.09.2020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09.09.2020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09.09.2020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09.09.2020</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43608" y="260648"/>
            <a:ext cx="7412360" cy="1440160"/>
          </a:xfrm>
        </p:spPr>
        <p:txBody>
          <a:bodyPr>
            <a:normAutofit fontScale="90000"/>
          </a:bodyPr>
          <a:lstStyle/>
          <a:p>
            <a:pPr algn="ctr"/>
            <a:r>
              <a:rPr lang="ru-RU" sz="2000" dirty="0" smtClean="0">
                <a:solidFill>
                  <a:schemeClr val="accent2">
                    <a:lumMod val="50000"/>
                  </a:schemeClr>
                </a:solidFill>
                <a:latin typeface="Verdana" pitchFamily="34" charset="0"/>
                <a:ea typeface="Verdana" pitchFamily="34" charset="0"/>
                <a:cs typeface="Verdana" pitchFamily="34" charset="0"/>
              </a:rPr>
              <a:t>Комитет по образованию </a:t>
            </a:r>
            <a:br>
              <a:rPr lang="ru-RU" sz="2000" dirty="0" smtClean="0">
                <a:solidFill>
                  <a:schemeClr val="accent2">
                    <a:lumMod val="50000"/>
                  </a:schemeClr>
                </a:solidFill>
                <a:latin typeface="Verdana" pitchFamily="34" charset="0"/>
                <a:ea typeface="Verdana" pitchFamily="34" charset="0"/>
                <a:cs typeface="Verdana" pitchFamily="34" charset="0"/>
              </a:rPr>
            </a:br>
            <a:r>
              <a:rPr lang="ru-RU" sz="2000" dirty="0" smtClean="0">
                <a:solidFill>
                  <a:schemeClr val="accent2">
                    <a:lumMod val="50000"/>
                  </a:schemeClr>
                </a:solidFill>
                <a:latin typeface="Verdana" pitchFamily="34" charset="0"/>
                <a:ea typeface="Verdana" pitchFamily="34" charset="0"/>
                <a:cs typeface="Verdana" pitchFamily="34" charset="0"/>
              </a:rPr>
              <a:t>администрации городского округа «Город Калининград» </a:t>
            </a:r>
            <a:br>
              <a:rPr lang="ru-RU" sz="2000" dirty="0" smtClean="0">
                <a:solidFill>
                  <a:schemeClr val="accent2">
                    <a:lumMod val="50000"/>
                  </a:schemeClr>
                </a:solidFill>
                <a:latin typeface="Verdana" pitchFamily="34" charset="0"/>
                <a:ea typeface="Verdana" pitchFamily="34" charset="0"/>
                <a:cs typeface="Verdana" pitchFamily="34" charset="0"/>
              </a:rPr>
            </a:br>
            <a:r>
              <a:rPr lang="ru-RU" sz="2000" dirty="0" smtClean="0">
                <a:solidFill>
                  <a:schemeClr val="accent2">
                    <a:lumMod val="50000"/>
                  </a:schemeClr>
                </a:solidFill>
                <a:latin typeface="Verdana" pitchFamily="34" charset="0"/>
                <a:ea typeface="Verdana" pitchFamily="34" charset="0"/>
                <a:cs typeface="Verdana" pitchFamily="34" charset="0"/>
              </a:rPr>
              <a:t>муниципальное автономное общеобразовательное учреждение </a:t>
            </a:r>
            <a:br>
              <a:rPr lang="ru-RU" sz="2000" dirty="0" smtClean="0">
                <a:solidFill>
                  <a:schemeClr val="accent2">
                    <a:lumMod val="50000"/>
                  </a:schemeClr>
                </a:solidFill>
                <a:latin typeface="Verdana" pitchFamily="34" charset="0"/>
                <a:ea typeface="Verdana" pitchFamily="34" charset="0"/>
                <a:cs typeface="Verdana" pitchFamily="34" charset="0"/>
              </a:rPr>
            </a:br>
            <a:r>
              <a:rPr lang="ru-RU" sz="2000" dirty="0" smtClean="0">
                <a:solidFill>
                  <a:schemeClr val="accent2">
                    <a:lumMod val="50000"/>
                  </a:schemeClr>
                </a:solidFill>
                <a:latin typeface="Verdana" pitchFamily="34" charset="0"/>
                <a:ea typeface="Verdana" pitchFamily="34" charset="0"/>
                <a:cs typeface="Verdana" pitchFamily="34" charset="0"/>
              </a:rPr>
              <a:t>гимназия № 40 имени Ю.А.Гагарина   города Калининграда</a:t>
            </a:r>
            <a:endParaRPr lang="ru-RU" dirty="0">
              <a:solidFill>
                <a:schemeClr val="accent2">
                  <a:lumMod val="50000"/>
                </a:schemeClr>
              </a:solidFill>
            </a:endParaRPr>
          </a:p>
        </p:txBody>
      </p:sp>
      <p:sp>
        <p:nvSpPr>
          <p:cNvPr id="3" name="Подзаголовок 2"/>
          <p:cNvSpPr>
            <a:spLocks noGrp="1"/>
          </p:cNvSpPr>
          <p:nvPr>
            <p:ph type="subTitle" idx="1"/>
          </p:nvPr>
        </p:nvSpPr>
        <p:spPr>
          <a:xfrm>
            <a:off x="4860032" y="2276872"/>
            <a:ext cx="3384376" cy="2592288"/>
          </a:xfrm>
        </p:spPr>
        <p:txBody>
          <a:bodyPr>
            <a:normAutofit/>
          </a:bodyPr>
          <a:lstStyle/>
          <a:p>
            <a:r>
              <a:rPr lang="ru-RU" sz="2000" b="1" dirty="0" smtClean="0">
                <a:solidFill>
                  <a:schemeClr val="accent5">
                    <a:lumMod val="50000"/>
                  </a:schemeClr>
                </a:solidFill>
              </a:rPr>
              <a:t>Васейко </a:t>
            </a:r>
            <a:endParaRPr lang="en-US" sz="2000" b="1" dirty="0" smtClean="0">
              <a:solidFill>
                <a:schemeClr val="accent5">
                  <a:lumMod val="50000"/>
                </a:schemeClr>
              </a:solidFill>
            </a:endParaRPr>
          </a:p>
          <a:p>
            <a:r>
              <a:rPr lang="ru-RU" sz="2000" b="1" dirty="0" smtClean="0">
                <a:solidFill>
                  <a:schemeClr val="accent5">
                    <a:lumMod val="50000"/>
                  </a:schemeClr>
                </a:solidFill>
              </a:rPr>
              <a:t>Диана Борисовна</a:t>
            </a:r>
          </a:p>
          <a:p>
            <a:r>
              <a:rPr lang="ru-RU" sz="2000" dirty="0" smtClean="0">
                <a:solidFill>
                  <a:schemeClr val="accent5">
                    <a:lumMod val="50000"/>
                  </a:schemeClr>
                </a:solidFill>
              </a:rPr>
              <a:t>ЗАМЕСТИТЕЛЬ ДИРЕКТОРА, УЧИТЕЛЬ НЕМЕЦКОГО ЯЗЫКА ГИМНАЗИИ №40</a:t>
            </a:r>
            <a:endParaRPr lang="de-DE" sz="2000" dirty="0" smtClean="0">
              <a:solidFill>
                <a:schemeClr val="accent5">
                  <a:lumMod val="50000"/>
                </a:schemeClr>
              </a:solidFill>
            </a:endParaRPr>
          </a:p>
          <a:p>
            <a:r>
              <a:rPr lang="ru-RU" sz="2000" dirty="0" smtClean="0">
                <a:solidFill>
                  <a:schemeClr val="accent5">
                    <a:lumMod val="50000"/>
                  </a:schemeClr>
                </a:solidFill>
              </a:rPr>
              <a:t>Им. Ю.а. Гагарина</a:t>
            </a:r>
          </a:p>
          <a:p>
            <a:endParaRPr lang="ru-RU" dirty="0"/>
          </a:p>
        </p:txBody>
      </p:sp>
      <p:sp>
        <p:nvSpPr>
          <p:cNvPr id="4" name="TextBox 3"/>
          <p:cNvSpPr txBox="1"/>
          <p:nvPr/>
        </p:nvSpPr>
        <p:spPr>
          <a:xfrm>
            <a:off x="4927576" y="4797152"/>
            <a:ext cx="3528392" cy="1200329"/>
          </a:xfrm>
          <a:prstGeom prst="rect">
            <a:avLst/>
          </a:prstGeom>
          <a:noFill/>
        </p:spPr>
        <p:txBody>
          <a:bodyPr wrap="square" rtlCol="0">
            <a:spAutoFit/>
          </a:bodyPr>
          <a:lstStyle/>
          <a:p>
            <a:r>
              <a:rPr lang="ru-RU" dirty="0" smtClean="0">
                <a:solidFill>
                  <a:schemeClr val="accent5">
                    <a:lumMod val="50000"/>
                  </a:schemeClr>
                </a:solidFill>
              </a:rPr>
              <a:t>Образование высшее, Калининградский государственный университет, 1985г.</a:t>
            </a:r>
          </a:p>
        </p:txBody>
      </p:sp>
      <p:sp>
        <p:nvSpPr>
          <p:cNvPr id="5" name="TextBox 4"/>
          <p:cNvSpPr txBox="1"/>
          <p:nvPr/>
        </p:nvSpPr>
        <p:spPr>
          <a:xfrm>
            <a:off x="2915816" y="6309320"/>
            <a:ext cx="4680520" cy="369332"/>
          </a:xfrm>
          <a:prstGeom prst="rect">
            <a:avLst/>
          </a:prstGeom>
          <a:noFill/>
        </p:spPr>
        <p:txBody>
          <a:bodyPr wrap="square" rtlCol="0">
            <a:spAutoFit/>
          </a:bodyPr>
          <a:lstStyle/>
          <a:p>
            <a:r>
              <a:rPr lang="ru-RU" b="1" dirty="0" err="1" smtClean="0">
                <a:solidFill>
                  <a:schemeClr val="accent5">
                    <a:lumMod val="50000"/>
                  </a:schemeClr>
                </a:solidFill>
              </a:rPr>
              <a:t>Мультимедийная</a:t>
            </a:r>
            <a:r>
              <a:rPr lang="ru-RU" b="1" dirty="0" smtClean="0">
                <a:solidFill>
                  <a:schemeClr val="accent5">
                    <a:lumMod val="50000"/>
                  </a:schemeClr>
                </a:solidFill>
              </a:rPr>
              <a:t> разработка урока</a:t>
            </a:r>
            <a:endParaRPr lang="ru-RU" b="1" dirty="0">
              <a:solidFill>
                <a:schemeClr val="accent5">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74638"/>
            <a:ext cx="8388424" cy="1143000"/>
          </a:xfrm>
        </p:spPr>
        <p:txBody>
          <a:bodyPr>
            <a:normAutofit fontScale="90000"/>
          </a:bodyPr>
          <a:lstStyle/>
          <a:p>
            <a:r>
              <a:rPr lang="ru-RU" dirty="0" smtClean="0"/>
              <a:t>4. Подготовка к устному высказыванию (построение диалога).</a:t>
            </a:r>
            <a:endParaRPr lang="ru-RU" dirty="0"/>
          </a:p>
        </p:txBody>
      </p:sp>
      <p:sp>
        <p:nvSpPr>
          <p:cNvPr id="11" name="Содержимое 10"/>
          <p:cNvSpPr>
            <a:spLocks noGrp="1"/>
          </p:cNvSpPr>
          <p:nvPr>
            <p:ph idx="1"/>
          </p:nvPr>
        </p:nvSpPr>
        <p:spPr>
          <a:xfrm>
            <a:off x="1115616" y="4869160"/>
            <a:ext cx="7498080" cy="1595264"/>
          </a:xfrm>
        </p:spPr>
        <p:txBody>
          <a:bodyPr>
            <a:normAutofit fontScale="70000" lnSpcReduction="20000"/>
          </a:bodyPr>
          <a:lstStyle/>
          <a:p>
            <a:r>
              <a:rPr lang="ru-RU" dirty="0" smtClean="0"/>
              <a:t>Учащимся предлагается составить основные пункты плана рассказа. Составляется схема.</a:t>
            </a:r>
          </a:p>
          <a:p>
            <a:r>
              <a:rPr lang="ru-RU" dirty="0" smtClean="0"/>
              <a:t>В качестве релаксационной паузы учащимся предлагается перейти в рекреацию для создания ситуации «Встреча друзей  после каникул»</a:t>
            </a:r>
            <a:endParaRPr lang="ru-RU" dirty="0"/>
          </a:p>
        </p:txBody>
      </p:sp>
      <p:grpSp>
        <p:nvGrpSpPr>
          <p:cNvPr id="2054" name="Group 6"/>
          <p:cNvGrpSpPr>
            <a:grpSpLocks/>
          </p:cNvGrpSpPr>
          <p:nvPr/>
        </p:nvGrpSpPr>
        <p:grpSpPr bwMode="auto">
          <a:xfrm>
            <a:off x="1691680" y="2060848"/>
            <a:ext cx="5610225" cy="2590800"/>
            <a:chOff x="1275" y="6060"/>
            <a:chExt cx="8835" cy="4080"/>
          </a:xfrm>
        </p:grpSpPr>
        <p:sp>
          <p:nvSpPr>
            <p:cNvPr id="2055" name="Oval 7"/>
            <p:cNvSpPr>
              <a:spLocks noChangeArrowheads="1"/>
            </p:cNvSpPr>
            <p:nvPr/>
          </p:nvSpPr>
          <p:spPr bwMode="auto">
            <a:xfrm>
              <a:off x="3285" y="7155"/>
              <a:ext cx="5250" cy="2400"/>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endParaRPr kumimoji="0" lang="de-DE" sz="800" b="0" i="0" u="none" strike="noStrike" cap="none" normalizeH="0" baseline="0" smtClean="0">
                <a:ln>
                  <a:noFill/>
                </a:ln>
                <a:solidFill>
                  <a:schemeClr val="tx1"/>
                </a:solidFill>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de-DE" sz="2600" b="0" i="0" u="none" strike="noStrike" cap="none" normalizeH="0" baseline="0" smtClean="0">
                  <a:ln>
                    <a:noFill/>
                  </a:ln>
                  <a:solidFill>
                    <a:schemeClr val="tx1"/>
                  </a:solidFill>
                  <a:effectLst/>
                  <a:latin typeface="Calibri" pitchFamily="34" charset="0"/>
                  <a:cs typeface="Arial" pitchFamily="34" charset="0"/>
                </a:rPr>
                <a:t>  Sommerferien</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2056" name="AutoShape 8"/>
            <p:cNvCxnSpPr>
              <a:cxnSpLocks noChangeShapeType="1"/>
            </p:cNvCxnSpPr>
            <p:nvPr/>
          </p:nvCxnSpPr>
          <p:spPr bwMode="auto">
            <a:xfrm flipH="1">
              <a:off x="1275" y="8340"/>
              <a:ext cx="2010" cy="195"/>
            </a:xfrm>
            <a:prstGeom prst="straightConnector1">
              <a:avLst/>
            </a:prstGeom>
            <a:noFill/>
            <a:ln w="9525">
              <a:solidFill>
                <a:srgbClr val="000000"/>
              </a:solidFill>
              <a:round/>
              <a:headEnd/>
              <a:tailEnd type="triangle" w="med" len="med"/>
            </a:ln>
          </p:spPr>
        </p:cxnSp>
        <p:cxnSp>
          <p:nvCxnSpPr>
            <p:cNvPr id="2057" name="AutoShape 9"/>
            <p:cNvCxnSpPr>
              <a:cxnSpLocks noChangeShapeType="1"/>
            </p:cNvCxnSpPr>
            <p:nvPr/>
          </p:nvCxnSpPr>
          <p:spPr bwMode="auto">
            <a:xfrm flipV="1">
              <a:off x="8055" y="6765"/>
              <a:ext cx="2055" cy="885"/>
            </a:xfrm>
            <a:prstGeom prst="straightConnector1">
              <a:avLst/>
            </a:prstGeom>
            <a:noFill/>
            <a:ln w="9525">
              <a:solidFill>
                <a:srgbClr val="000000"/>
              </a:solidFill>
              <a:round/>
              <a:headEnd/>
              <a:tailEnd type="triangle" w="med" len="med"/>
            </a:ln>
          </p:spPr>
        </p:cxnSp>
        <p:cxnSp>
          <p:nvCxnSpPr>
            <p:cNvPr id="2058" name="AutoShape 10"/>
            <p:cNvCxnSpPr>
              <a:cxnSpLocks noChangeShapeType="1"/>
            </p:cNvCxnSpPr>
            <p:nvPr/>
          </p:nvCxnSpPr>
          <p:spPr bwMode="auto">
            <a:xfrm>
              <a:off x="7725" y="9225"/>
              <a:ext cx="1830" cy="915"/>
            </a:xfrm>
            <a:prstGeom prst="straightConnector1">
              <a:avLst/>
            </a:prstGeom>
            <a:noFill/>
            <a:ln w="9525">
              <a:solidFill>
                <a:srgbClr val="000000"/>
              </a:solidFill>
              <a:round/>
              <a:headEnd/>
              <a:tailEnd type="triangle" w="med" len="med"/>
            </a:ln>
          </p:spPr>
        </p:cxnSp>
        <p:cxnSp>
          <p:nvCxnSpPr>
            <p:cNvPr id="2059" name="AutoShape 11"/>
            <p:cNvCxnSpPr>
              <a:cxnSpLocks noChangeShapeType="1"/>
            </p:cNvCxnSpPr>
            <p:nvPr/>
          </p:nvCxnSpPr>
          <p:spPr bwMode="auto">
            <a:xfrm flipH="1" flipV="1">
              <a:off x="4860" y="6060"/>
              <a:ext cx="240" cy="1095"/>
            </a:xfrm>
            <a:prstGeom prst="straightConnector1">
              <a:avLst/>
            </a:prstGeom>
            <a:noFill/>
            <a:ln w="9525">
              <a:solidFill>
                <a:srgbClr val="000000"/>
              </a:solidFill>
              <a:round/>
              <a:headEnd/>
              <a:tailEnd type="triangle" w="med" len="med"/>
            </a:ln>
          </p:spPr>
        </p:cxnSp>
      </p:grpSp>
      <p:sp>
        <p:nvSpPr>
          <p:cNvPr id="2060" name="AutoShape 12"/>
          <p:cNvSpPr>
            <a:spLocks noChangeArrowheads="1"/>
          </p:cNvSpPr>
          <p:nvPr/>
        </p:nvSpPr>
        <p:spPr bwMode="auto">
          <a:xfrm>
            <a:off x="0" y="3284984"/>
            <a:ext cx="1691679" cy="1080120"/>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de-DE" sz="2600" b="0" i="0" u="none" strike="noStrike" cap="none" normalizeH="0" baseline="0" dirty="0" smtClean="0">
                <a:ln>
                  <a:noFill/>
                </a:ln>
                <a:solidFill>
                  <a:schemeClr val="tx1"/>
                </a:solidFill>
                <a:effectLst/>
                <a:latin typeface="Calibri" pitchFamily="34" charset="0"/>
                <a:cs typeface="Arial" pitchFamily="34" charset="0"/>
              </a:rPr>
              <a:t>Was </a:t>
            </a:r>
            <a:r>
              <a:rPr lang="de-DE" sz="2600" dirty="0" smtClean="0">
                <a:latin typeface="Calibri" pitchFamily="34" charset="0"/>
                <a:cs typeface="Arial" pitchFamily="34" charset="0"/>
              </a:rPr>
              <a:t>ist passiert</a:t>
            </a:r>
            <a:r>
              <a:rPr kumimoji="0" lang="de-DE" sz="2600" b="0" i="0" u="none" strike="noStrike" cap="none" normalizeH="0" baseline="0" dirty="0" smtClean="0">
                <a:ln>
                  <a:noFill/>
                </a:ln>
                <a:solidFill>
                  <a:schemeClr val="tx1"/>
                </a:solidFill>
                <a:effectLst/>
                <a:latin typeface="Calibri" pitchFamily="34" charset="0"/>
                <a:cs typeface="Arial" pitchFamily="34"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61" name="AutoShape 13"/>
          <p:cNvSpPr>
            <a:spLocks noChangeArrowheads="1"/>
          </p:cNvSpPr>
          <p:nvPr/>
        </p:nvSpPr>
        <p:spPr bwMode="auto">
          <a:xfrm>
            <a:off x="3275856" y="1412776"/>
            <a:ext cx="1438275" cy="561975"/>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de-DE" sz="2800" b="0" i="0" u="none" strike="noStrike" cap="none" normalizeH="0" baseline="0" smtClean="0">
                <a:ln>
                  <a:noFill/>
                </a:ln>
                <a:solidFill>
                  <a:schemeClr val="tx1"/>
                </a:solidFill>
                <a:effectLst/>
                <a:latin typeface="Calibri" pitchFamily="34" charset="0"/>
                <a:cs typeface="Arial" pitchFamily="34" charset="0"/>
              </a:rPr>
              <a:t>Wo?</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62" name="AutoShape 14"/>
          <p:cNvSpPr>
            <a:spLocks noChangeArrowheads="1"/>
          </p:cNvSpPr>
          <p:nvPr/>
        </p:nvSpPr>
        <p:spPr bwMode="auto">
          <a:xfrm>
            <a:off x="6804248" y="1412776"/>
            <a:ext cx="1838325" cy="885825"/>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de-DE" sz="2600" b="0" i="0" u="none" strike="noStrike" cap="none" normalizeH="0" baseline="0" smtClean="0">
                <a:ln>
                  <a:noFill/>
                </a:ln>
                <a:solidFill>
                  <a:schemeClr val="tx1"/>
                </a:solidFill>
                <a:effectLst/>
                <a:latin typeface="Calibri" pitchFamily="34" charset="0"/>
                <a:cs typeface="Arial" pitchFamily="34" charset="0"/>
              </a:rPr>
              <a:t>Mit wem?</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63" name="AutoShape 15"/>
          <p:cNvSpPr>
            <a:spLocks noChangeArrowheads="1"/>
          </p:cNvSpPr>
          <p:nvPr/>
        </p:nvSpPr>
        <p:spPr bwMode="auto">
          <a:xfrm>
            <a:off x="7092280" y="3933056"/>
            <a:ext cx="1405905" cy="792088"/>
          </a:xfrm>
          <a:prstGeom prst="roundRect">
            <a:avLst>
              <a:gd name="adj" fmla="val 1666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de-DE" sz="2600" b="0" i="0" u="none" strike="noStrike" cap="none" normalizeH="0" baseline="0" dirty="0" smtClean="0">
                <a:ln>
                  <a:noFill/>
                </a:ln>
                <a:solidFill>
                  <a:schemeClr val="tx1"/>
                </a:solidFill>
                <a:effectLst/>
                <a:latin typeface="Calibri" pitchFamily="34" charset="0"/>
                <a:cs typeface="Arial" pitchFamily="34" charset="0"/>
              </a:rPr>
              <a:t>Wie?</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5. Предъявление устной речи.  </a:t>
            </a:r>
            <a:endParaRPr lang="ru-RU" dirty="0"/>
          </a:p>
        </p:txBody>
      </p:sp>
      <p:sp>
        <p:nvSpPr>
          <p:cNvPr id="5" name="Содержимое 4"/>
          <p:cNvSpPr>
            <a:spLocks noGrp="1"/>
          </p:cNvSpPr>
          <p:nvPr>
            <p:ph idx="1"/>
          </p:nvPr>
        </p:nvSpPr>
        <p:spPr>
          <a:xfrm>
            <a:off x="1187624" y="1447800"/>
            <a:ext cx="7344816" cy="2701280"/>
          </a:xfrm>
        </p:spPr>
        <p:txBody>
          <a:bodyPr>
            <a:normAutofit fontScale="85000" lnSpcReduction="10000"/>
          </a:bodyPr>
          <a:lstStyle/>
          <a:p>
            <a:pPr algn="just"/>
            <a:r>
              <a:rPr lang="ru-RU" dirty="0" smtClean="0"/>
              <a:t>Учащиеся рассказывают о летних каникулах в парах, где один из собеседников выступает в роли спрашивающего (подсказывая таким образом пункты плана рассказа) и реагирует на сказанное. Использование приема смены помещения помогает создать близкую к реальности ситуацию.</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Примерный диалог</a:t>
            </a:r>
            <a:endParaRPr lang="ru-RU" dirty="0"/>
          </a:p>
        </p:txBody>
      </p:sp>
      <p:sp>
        <p:nvSpPr>
          <p:cNvPr id="9" name="Содержимое 8"/>
          <p:cNvSpPr>
            <a:spLocks noGrp="1"/>
          </p:cNvSpPr>
          <p:nvPr>
            <p:ph idx="1"/>
          </p:nvPr>
        </p:nvSpPr>
        <p:spPr>
          <a:xfrm>
            <a:off x="1403648" y="1844824"/>
            <a:ext cx="7498080" cy="4573488"/>
          </a:xfrm>
        </p:spPr>
        <p:txBody>
          <a:bodyPr>
            <a:normAutofit fontScale="77500" lnSpcReduction="20000"/>
          </a:bodyPr>
          <a:lstStyle/>
          <a:p>
            <a:r>
              <a:rPr lang="ru-RU" dirty="0" smtClean="0"/>
              <a:t>- </a:t>
            </a:r>
            <a:r>
              <a:rPr lang="de-DE" dirty="0" smtClean="0"/>
              <a:t>Hallo! Siehst du gut aus! Wo warst du?</a:t>
            </a:r>
          </a:p>
          <a:p>
            <a:r>
              <a:rPr lang="de-DE" dirty="0" smtClean="0"/>
              <a:t>Hallo! Ich war in einem Sportlager.</a:t>
            </a:r>
          </a:p>
          <a:p>
            <a:r>
              <a:rPr lang="de-DE" dirty="0" smtClean="0"/>
              <a:t>Toll! Mit wem?</a:t>
            </a:r>
          </a:p>
          <a:p>
            <a:r>
              <a:rPr lang="de-DE" dirty="0" smtClean="0"/>
              <a:t>Mit meiner Freundin. </a:t>
            </a:r>
          </a:p>
          <a:p>
            <a:r>
              <a:rPr lang="de-DE" dirty="0" smtClean="0"/>
              <a:t>Und was ist dort passiert?</a:t>
            </a:r>
          </a:p>
          <a:p>
            <a:r>
              <a:rPr lang="de-DE" dirty="0" smtClean="0"/>
              <a:t>Ich habe viel Sport gemacht, ich bin viel geschwommen und  habe Volleyball gespielt.  Einmal haben wir eine Wanderung gemacht und ich bin hinfallen, aber habe nicht gejammert.   Bernd hat mir geholfen. Am Abend haben wir zusammen getanzt.</a:t>
            </a:r>
          </a:p>
          <a:p>
            <a:r>
              <a:rPr lang="de-DE" dirty="0" smtClean="0"/>
              <a:t>Und wie waren deine Ferien?</a:t>
            </a:r>
          </a:p>
          <a:p>
            <a:r>
              <a:rPr lang="de-DE" dirty="0" smtClean="0"/>
              <a:t>Ja, das war super!</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dirty="0" smtClean="0"/>
              <a:t>9</a:t>
            </a:r>
            <a:r>
              <a:rPr lang="en-US" dirty="0" smtClean="0"/>
              <a:t>.</a:t>
            </a:r>
            <a:r>
              <a:rPr lang="ru-RU" dirty="0" smtClean="0"/>
              <a:t> Рефлексия.</a:t>
            </a:r>
            <a:endParaRPr lang="ru-RU" dirty="0"/>
          </a:p>
        </p:txBody>
      </p:sp>
      <p:sp>
        <p:nvSpPr>
          <p:cNvPr id="3" name="Содержимое 2"/>
          <p:cNvSpPr>
            <a:spLocks noGrp="1"/>
          </p:cNvSpPr>
          <p:nvPr>
            <p:ph sz="quarter" idx="1"/>
          </p:nvPr>
        </p:nvSpPr>
        <p:spPr>
          <a:xfrm>
            <a:off x="2051720" y="1484784"/>
            <a:ext cx="4630288" cy="4572000"/>
          </a:xfrm>
        </p:spPr>
        <p:txBody>
          <a:bodyPr>
            <a:normAutofit fontScale="70000" lnSpcReduction="20000"/>
          </a:bodyPr>
          <a:lstStyle/>
          <a:p>
            <a:r>
              <a:rPr lang="ru-RU" dirty="0" smtClean="0"/>
              <a:t>Учащиеся подводят итог: за урок они повторили причастия прошедшего времени, которые помогают рассказывать о прошедших событиях; они составили диалог-рассказ о летних каникулах и инсценировали его в ситуации, приближенной к реальности. </a:t>
            </a:r>
          </a:p>
          <a:p>
            <a:r>
              <a:rPr lang="ru-RU" dirty="0" smtClean="0"/>
              <a:t>10.Домашнее задание:</a:t>
            </a:r>
          </a:p>
          <a:p>
            <a:pPr>
              <a:buNone/>
            </a:pPr>
            <a:r>
              <a:rPr lang="ru-RU" dirty="0" smtClean="0"/>
              <a:t>Повторить грамматический и  лексический материал к проверочному заданию: рубрики </a:t>
            </a:r>
            <a:r>
              <a:rPr lang="ru-RU" i="1" dirty="0" err="1" smtClean="0"/>
              <a:t>Denk</a:t>
            </a:r>
            <a:r>
              <a:rPr lang="ru-RU" i="1" dirty="0" smtClean="0"/>
              <a:t> </a:t>
            </a:r>
            <a:r>
              <a:rPr lang="ru-RU" i="1" dirty="0" err="1" smtClean="0"/>
              <a:t>nach</a:t>
            </a:r>
            <a:r>
              <a:rPr lang="ru-RU" i="1" dirty="0" smtClean="0"/>
              <a:t>, </a:t>
            </a:r>
            <a:r>
              <a:rPr lang="ru-RU" i="1" dirty="0" err="1" smtClean="0"/>
              <a:t>Land</a:t>
            </a:r>
            <a:r>
              <a:rPr lang="ru-RU" i="1" dirty="0" smtClean="0"/>
              <a:t>  </a:t>
            </a:r>
            <a:r>
              <a:rPr lang="ru-RU" i="1" dirty="0" err="1" smtClean="0"/>
              <a:t>und</a:t>
            </a:r>
            <a:r>
              <a:rPr lang="ru-RU" i="1" dirty="0" smtClean="0"/>
              <a:t> </a:t>
            </a:r>
            <a:r>
              <a:rPr lang="ru-RU" i="1" dirty="0" err="1" smtClean="0"/>
              <a:t>Leute</a:t>
            </a:r>
            <a:r>
              <a:rPr lang="ru-RU" i="1" dirty="0" smtClean="0"/>
              <a:t>, </a:t>
            </a:r>
            <a:r>
              <a:rPr lang="ru-RU" i="1" dirty="0" err="1" smtClean="0"/>
              <a:t>Das</a:t>
            </a:r>
            <a:r>
              <a:rPr lang="ru-RU" i="1" dirty="0" smtClean="0"/>
              <a:t> </a:t>
            </a:r>
            <a:r>
              <a:rPr lang="ru-RU" i="1" dirty="0" err="1" smtClean="0"/>
              <a:t>kannst</a:t>
            </a:r>
            <a:r>
              <a:rPr lang="ru-RU" i="1" dirty="0" smtClean="0"/>
              <a:t> </a:t>
            </a:r>
            <a:r>
              <a:rPr lang="ru-RU" i="1" dirty="0" err="1" smtClean="0"/>
              <a:t>du</a:t>
            </a:r>
            <a:r>
              <a:rPr lang="ru-RU" i="1" dirty="0" smtClean="0"/>
              <a:t>, </a:t>
            </a:r>
            <a:r>
              <a:rPr lang="ru-RU" i="1" dirty="0" err="1" smtClean="0"/>
              <a:t>Deine</a:t>
            </a:r>
            <a:r>
              <a:rPr lang="ru-RU" i="1" dirty="0" smtClean="0"/>
              <a:t> </a:t>
            </a:r>
            <a:r>
              <a:rPr lang="ru-RU" i="1" dirty="0" err="1" smtClean="0"/>
              <a:t>Wörter</a:t>
            </a:r>
            <a:r>
              <a:rPr lang="ru-RU" i="1" dirty="0" smtClean="0"/>
              <a:t>. </a:t>
            </a: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Результаты урока</a:t>
            </a:r>
            <a:endParaRPr lang="ru-RU" dirty="0"/>
          </a:p>
        </p:txBody>
      </p:sp>
      <p:sp>
        <p:nvSpPr>
          <p:cNvPr id="3" name="Содержимое 2"/>
          <p:cNvSpPr>
            <a:spLocks noGrp="1"/>
          </p:cNvSpPr>
          <p:nvPr>
            <p:ph sz="quarter" idx="1"/>
          </p:nvPr>
        </p:nvSpPr>
        <p:spPr/>
        <p:txBody>
          <a:bodyPr>
            <a:normAutofit fontScale="55000" lnSpcReduction="20000"/>
          </a:bodyPr>
          <a:lstStyle/>
          <a:p>
            <a:pPr lvl="0" algn="just">
              <a:buNone/>
            </a:pPr>
            <a:endParaRPr lang="ru-RU" b="1" dirty="0" smtClean="0">
              <a:latin typeface="Times New Roman" pitchFamily="18" charset="0"/>
              <a:cs typeface="Times New Roman" pitchFamily="18" charset="0"/>
            </a:endParaRPr>
          </a:p>
          <a:p>
            <a:pPr lvl="0" algn="just"/>
            <a:r>
              <a:rPr lang="ru-RU" b="1" dirty="0" smtClean="0">
                <a:latin typeface="Times New Roman" pitchFamily="18" charset="0"/>
                <a:cs typeface="Times New Roman" pitchFamily="18" charset="0"/>
              </a:rPr>
              <a:t>Личностные: </a:t>
            </a:r>
          </a:p>
          <a:p>
            <a:pPr algn="just">
              <a:buNone/>
            </a:pPr>
            <a:r>
              <a:rPr lang="ru-RU" dirty="0" smtClean="0"/>
              <a:t>развитие этических чувств, доброжелательности и эмоционально-нравственной отзывчивости, понимания и сопереживания  чувствам других людей;</a:t>
            </a:r>
          </a:p>
          <a:p>
            <a:pPr algn="just">
              <a:buNone/>
            </a:pPr>
            <a:r>
              <a:rPr lang="ru-RU" dirty="0" smtClean="0"/>
              <a:t> развитие навыков сотрудничества со взрослыми и сверстниками в разных социальных ситуациях,  умения не создавать конфликтов и находить выходы из спорных ситуаций;</a:t>
            </a:r>
          </a:p>
          <a:p>
            <a:pPr lvl="0" algn="just"/>
            <a:r>
              <a:rPr lang="ru-RU" dirty="0" smtClean="0">
                <a:latin typeface="Times New Roman" pitchFamily="18" charset="0"/>
                <a:ea typeface="Times New Roman" pitchFamily="18" charset="0"/>
                <a:cs typeface="Times New Roman" pitchFamily="18" charset="0"/>
              </a:rPr>
              <a:t>.</a:t>
            </a:r>
            <a:r>
              <a:rPr lang="ru-RU" b="1" dirty="0" err="1" smtClean="0">
                <a:latin typeface="Times New Roman" pitchFamily="18" charset="0"/>
                <a:cs typeface="Times New Roman" pitchFamily="18" charset="0"/>
              </a:rPr>
              <a:t>Метапредметные</a:t>
            </a:r>
            <a:r>
              <a:rPr lang="ru-RU" b="1"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buNone/>
            </a:pPr>
            <a:r>
              <a:rPr lang="ru-RU" dirty="0" smtClean="0"/>
              <a:t>умение организовывать учебное сотрудничество и совместную деятельность с учителем и сверстниками; работать индивидуально и в группе: находить общее решение и разрешать конфликты на основе согласования позиций и учёта интересов; формулировать, аргументировать и отстаивать своё мнение;  умение осознанно использовать речевые средства в соответствии с задачей коммуникации для выражения своих чувств, мыслей и потребностей; </a:t>
            </a:r>
            <a:r>
              <a:rPr lang="ru-RU" b="1" dirty="0" smtClean="0">
                <a:latin typeface="Times New Roman" pitchFamily="18" charset="0"/>
                <a:cs typeface="Times New Roman" pitchFamily="18" charset="0"/>
              </a:rPr>
              <a:t>Предметные: </a:t>
            </a:r>
          </a:p>
          <a:p>
            <a:pPr lvl="0" algn="just" eaLnBrk="0" fontAlgn="base" hangingPunct="0">
              <a:spcBef>
                <a:spcPct val="0"/>
              </a:spcBef>
              <a:spcAft>
                <a:spcPct val="0"/>
              </a:spcAft>
            </a:pPr>
            <a:r>
              <a:rPr lang="ru-RU" dirty="0" smtClean="0">
                <a:latin typeface="Times New Roman" pitchFamily="18" charset="0"/>
                <a:ea typeface="Times New Roman" pitchFamily="18" charset="0"/>
                <a:cs typeface="Times New Roman" pitchFamily="18" charset="0"/>
              </a:rPr>
              <a:t>умения строить диалог на основе изученного материала и инсценировать его в ситуации вне учебного кабинета.</a:t>
            </a: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968152"/>
          </a:xfrm>
        </p:spPr>
        <p:txBody>
          <a:bodyPr>
            <a:normAutofit fontScale="90000"/>
          </a:bodyPr>
          <a:lstStyle/>
          <a:p>
            <a:r>
              <a:rPr lang="ru-RU" dirty="0" smtClean="0"/>
              <a:t>Урок немецкого языка в 7 классе.</a:t>
            </a:r>
            <a:br>
              <a:rPr lang="ru-RU" dirty="0" smtClean="0"/>
            </a:br>
            <a:r>
              <a:rPr lang="ru-RU" dirty="0" smtClean="0"/>
              <a:t>Немецкий как второй иностранный</a:t>
            </a:r>
            <a:endParaRPr lang="ru-RU" dirty="0"/>
          </a:p>
        </p:txBody>
      </p:sp>
      <p:sp>
        <p:nvSpPr>
          <p:cNvPr id="3" name="Содержимое 2"/>
          <p:cNvSpPr>
            <a:spLocks noGrp="1"/>
          </p:cNvSpPr>
          <p:nvPr>
            <p:ph idx="1"/>
          </p:nvPr>
        </p:nvSpPr>
        <p:spPr>
          <a:xfrm>
            <a:off x="1187624" y="1427656"/>
            <a:ext cx="7488832" cy="5430344"/>
          </a:xfrm>
        </p:spPr>
        <p:txBody>
          <a:bodyPr>
            <a:normAutofit fontScale="32500" lnSpcReduction="20000"/>
          </a:bodyPr>
          <a:lstStyle/>
          <a:p>
            <a:r>
              <a:rPr lang="ru-RU" sz="4900" dirty="0" smtClean="0"/>
              <a:t>Тема: </a:t>
            </a:r>
            <a:r>
              <a:rPr lang="de-DE" sz="4900" dirty="0" smtClean="0"/>
              <a:t>Wie war`s in den Ferien?</a:t>
            </a:r>
          </a:p>
          <a:p>
            <a:pPr lvl="0"/>
            <a:r>
              <a:rPr lang="ru-RU" sz="4900" u="sng" dirty="0" smtClean="0">
                <a:latin typeface="Times New Roman" pitchFamily="18" charset="0"/>
                <a:ea typeface="Times New Roman" pitchFamily="18" charset="0"/>
                <a:cs typeface="Times New Roman" pitchFamily="18" charset="0"/>
              </a:rPr>
              <a:t>Оборудование:</a:t>
            </a:r>
            <a:r>
              <a:rPr lang="ru-RU" sz="4900" dirty="0" smtClean="0">
                <a:latin typeface="Times New Roman" pitchFamily="18" charset="0"/>
                <a:ea typeface="Times New Roman" pitchFamily="18" charset="0"/>
                <a:cs typeface="Times New Roman" pitchFamily="18" charset="0"/>
              </a:rPr>
              <a:t> компьютер, проектор, экран, интерактивная доска </a:t>
            </a:r>
            <a:r>
              <a:rPr lang="de-DE" sz="4900" dirty="0" smtClean="0">
                <a:latin typeface="Times New Roman" pitchFamily="18" charset="0"/>
                <a:ea typeface="Times New Roman" pitchFamily="18" charset="0"/>
                <a:cs typeface="Times New Roman" pitchFamily="18" charset="0"/>
              </a:rPr>
              <a:t>Starboard,</a:t>
            </a:r>
            <a:r>
              <a:rPr lang="ru-RU" sz="4900" dirty="0" smtClean="0">
                <a:latin typeface="Times New Roman" pitchFamily="18" charset="0"/>
                <a:ea typeface="Times New Roman" pitchFamily="18" charset="0"/>
                <a:cs typeface="Times New Roman" pitchFamily="18" charset="0"/>
              </a:rPr>
              <a:t> </a:t>
            </a:r>
          </a:p>
          <a:p>
            <a:pPr lvl="0">
              <a:buNone/>
            </a:pPr>
            <a:r>
              <a:rPr lang="ru-RU" sz="4900" dirty="0" smtClean="0">
                <a:latin typeface="Times New Roman" pitchFamily="18" charset="0"/>
                <a:ea typeface="Times New Roman" pitchFamily="18" charset="0"/>
                <a:cs typeface="Times New Roman" pitchFamily="18" charset="0"/>
              </a:rPr>
              <a:t>дидактический материал: презентация для  интерактивной доски «</a:t>
            </a:r>
            <a:r>
              <a:rPr lang="en-US" sz="4900" dirty="0" err="1" smtClean="0">
                <a:latin typeface="Times New Roman" pitchFamily="18" charset="0"/>
                <a:ea typeface="Times New Roman" pitchFamily="18" charset="0"/>
                <a:cs typeface="Times New Roman" pitchFamily="18" charset="0"/>
              </a:rPr>
              <a:t>Partizip</a:t>
            </a:r>
            <a:r>
              <a:rPr lang="en-US" sz="4900" dirty="0" smtClean="0">
                <a:latin typeface="Times New Roman" pitchFamily="18" charset="0"/>
                <a:ea typeface="Times New Roman" pitchFamily="18" charset="0"/>
                <a:cs typeface="Times New Roman" pitchFamily="18" charset="0"/>
              </a:rPr>
              <a:t> II</a:t>
            </a:r>
            <a:r>
              <a:rPr lang="ru-RU" sz="4900" dirty="0" smtClean="0">
                <a:latin typeface="Times New Roman" pitchFamily="18" charset="0"/>
                <a:ea typeface="Times New Roman" pitchFamily="18" charset="0"/>
                <a:cs typeface="Times New Roman" pitchFamily="18" charset="0"/>
              </a:rPr>
              <a:t>».</a:t>
            </a:r>
            <a:r>
              <a:rPr lang="ru-RU" sz="4800" dirty="0" smtClean="0"/>
              <a:t> </a:t>
            </a:r>
          </a:p>
          <a:p>
            <a:pPr lvl="0"/>
            <a:r>
              <a:rPr lang="ru-RU" sz="4800" b="1" u="sng" dirty="0" smtClean="0"/>
              <a:t>Цель урока:</a:t>
            </a:r>
          </a:p>
          <a:p>
            <a:pPr>
              <a:buNone/>
            </a:pPr>
            <a:r>
              <a:rPr lang="ru-RU" sz="4800" dirty="0" smtClean="0"/>
              <a:t>учить учащихся рефлексии и </a:t>
            </a:r>
            <a:r>
              <a:rPr lang="ru-RU" sz="4800" dirty="0" err="1" smtClean="0"/>
              <a:t>саморефлексии</a:t>
            </a:r>
            <a:r>
              <a:rPr lang="ru-RU" sz="4800" dirty="0" smtClean="0"/>
              <a:t> при повторении пройденного материала.</a:t>
            </a:r>
          </a:p>
          <a:p>
            <a:r>
              <a:rPr lang="ru-RU" sz="4800" i="1" dirty="0" smtClean="0"/>
              <a:t>Воспитательные задачи:</a:t>
            </a:r>
          </a:p>
          <a:p>
            <a:pPr>
              <a:buNone/>
            </a:pPr>
            <a:r>
              <a:rPr lang="ru-RU" sz="4800" dirty="0" smtClean="0"/>
              <a:t> воспитывать  чувство ответственности  и личной заинтересованности  в результатах изучения немецкого языка.</a:t>
            </a:r>
          </a:p>
          <a:p>
            <a:r>
              <a:rPr lang="ru-RU" sz="4800" i="1" dirty="0" smtClean="0"/>
              <a:t>Развивающие задачи:</a:t>
            </a:r>
          </a:p>
          <a:p>
            <a:pPr>
              <a:buNone/>
            </a:pPr>
            <a:r>
              <a:rPr lang="ru-RU" sz="4800" dirty="0" smtClean="0"/>
              <a:t> развивать умение систематизировать и обобщать полученные знания и умения,</a:t>
            </a:r>
          </a:p>
          <a:p>
            <a:pPr>
              <a:buNone/>
            </a:pPr>
            <a:r>
              <a:rPr lang="ru-RU" sz="4800" dirty="0" smtClean="0"/>
              <a:t> совершенствовать речевую компетенцию в устной и письменной речи.</a:t>
            </a:r>
            <a:endParaRPr lang="ru-RU" sz="4900" dirty="0" smtClean="0">
              <a:latin typeface="Times New Roman" pitchFamily="18" charset="0"/>
              <a:ea typeface="Times New Roman" pitchFamily="18" charset="0"/>
              <a:cs typeface="Times New Roman" pitchFamily="18" charset="0"/>
            </a:endParaRPr>
          </a:p>
          <a:p>
            <a:r>
              <a:rPr lang="ru-RU" sz="4900" i="1" dirty="0" smtClean="0"/>
              <a:t>Образовательные задачи:</a:t>
            </a:r>
          </a:p>
          <a:p>
            <a:pPr>
              <a:buNone/>
            </a:pPr>
            <a:r>
              <a:rPr lang="ru-RU" sz="4900" dirty="0" smtClean="0"/>
              <a:t>учить реализовывать полученные знания и умения на практике.</a:t>
            </a:r>
          </a:p>
          <a:p>
            <a:r>
              <a:rPr lang="ru-RU" sz="4900" i="1" dirty="0" smtClean="0"/>
              <a:t>Основные учебные практические задачи: Развитие межкультурной, коммуникативной,  языковой, речевой компетенций</a:t>
            </a:r>
          </a:p>
          <a:p>
            <a:pPr>
              <a:buNone/>
            </a:pPr>
            <a:r>
              <a:rPr lang="ru-RU" sz="4900" dirty="0" smtClean="0"/>
              <a:t>1. Систематизация лексико-грамматического  материала</a:t>
            </a:r>
          </a:p>
          <a:p>
            <a:pPr>
              <a:buNone/>
            </a:pPr>
            <a:r>
              <a:rPr lang="ru-RU" sz="4900" dirty="0" smtClean="0"/>
              <a:t>2. Построение диалога о летнем отдыхе.</a:t>
            </a:r>
          </a:p>
          <a:p>
            <a:pPr lvl="0">
              <a:buNone/>
            </a:pPr>
            <a:endParaRPr lang="ru-RU" sz="4800" dirty="0" smtClean="0"/>
          </a:p>
          <a:p>
            <a:pPr lvl="0">
              <a:buNone/>
            </a:pPr>
            <a:endParaRPr lang="en-US" sz="4900" dirty="0" smtClean="0">
              <a:latin typeface="Times New Roman" pitchFamily="18" charset="0"/>
              <a:ea typeface="Times New Roman" pitchFamily="18" charset="0"/>
              <a:cs typeface="Times New Roman" pitchFamily="18" charset="0"/>
            </a:endParaRPr>
          </a:p>
          <a:p>
            <a:pPr lvl="0">
              <a:buNone/>
            </a:pPr>
            <a:endParaRPr lang="en-US" sz="2900" dirty="0" smtClean="0">
              <a:latin typeface="Times New Roman" pitchFamily="18" charset="0"/>
              <a:ea typeface="Times New Roman" pitchFamily="18" charset="0"/>
              <a:cs typeface="Times New Roman" pitchFamily="18" charset="0"/>
            </a:endParaRPr>
          </a:p>
          <a:p>
            <a:pPr marL="0" lvl="0" indent="0" algn="ctr" eaLnBrk="0" fontAlgn="base" hangingPunct="0">
              <a:spcBef>
                <a:spcPct val="0"/>
              </a:spcBef>
              <a:spcAft>
                <a:spcPct val="0"/>
              </a:spcAft>
              <a:buClrTx/>
              <a:buSzTx/>
              <a:buNone/>
            </a:pPr>
            <a:endParaRPr lang="ru-RU" u="sng" dirty="0" smtClean="0">
              <a:latin typeface="Times New Roman" pitchFamily="18" charset="0"/>
              <a:ea typeface="Times New Roman" pitchFamily="18" charset="0"/>
              <a:cs typeface="Times New Roman" pitchFamily="18" charset="0"/>
            </a:endParaRPr>
          </a:p>
          <a:p>
            <a:pPr lvl="0">
              <a:buNone/>
            </a:pPr>
            <a:endParaRPr lang="ru-RU" dirty="0" smtClean="0">
              <a:latin typeface="Times New Roman" pitchFamily="18" charset="0"/>
              <a:ea typeface="Times New Roman" pitchFamily="18" charset="0"/>
              <a:cs typeface="Times New Roman" pitchFamily="18" charset="0"/>
            </a:endParaRPr>
          </a:p>
          <a:p>
            <a:endParaRPr lang="ru-RU" dirty="0"/>
          </a:p>
        </p:txBody>
      </p:sp>
      <p:pic>
        <p:nvPicPr>
          <p:cNvPr id="4" name="Picture 2" descr="D:\Deutsch\7\IMG_8653.JPG"/>
          <p:cNvPicPr>
            <a:picLocks noChangeAspect="1" noChangeArrowheads="1"/>
          </p:cNvPicPr>
          <p:nvPr/>
        </p:nvPicPr>
        <p:blipFill>
          <a:blip r:embed="rId2" cstate="print"/>
          <a:srcRect l="38188" t="30642" r="48523" b="47308"/>
          <a:stretch>
            <a:fillRect/>
          </a:stretch>
        </p:blipFill>
        <p:spPr bwMode="auto">
          <a:xfrm>
            <a:off x="7603688" y="4941168"/>
            <a:ext cx="1540311" cy="191683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Этапы урока</a:t>
            </a:r>
            <a:endParaRPr lang="ru-RU" dirty="0"/>
          </a:p>
        </p:txBody>
      </p:sp>
      <p:sp>
        <p:nvSpPr>
          <p:cNvPr id="3" name="Содержимое 2"/>
          <p:cNvSpPr>
            <a:spLocks noGrp="1"/>
          </p:cNvSpPr>
          <p:nvPr>
            <p:ph idx="1"/>
          </p:nvPr>
        </p:nvSpPr>
        <p:spPr/>
        <p:txBody>
          <a:bodyPr>
            <a:normAutofit fontScale="77500" lnSpcReduction="20000"/>
          </a:bodyPr>
          <a:lstStyle/>
          <a:p>
            <a:pPr>
              <a:buNone/>
            </a:pPr>
            <a:r>
              <a:rPr lang="ru-RU" dirty="0" smtClean="0"/>
              <a:t>1. Организационный момент.</a:t>
            </a:r>
          </a:p>
          <a:p>
            <a:pPr algn="just">
              <a:buNone/>
            </a:pPr>
            <a:r>
              <a:rPr lang="ru-RU" dirty="0" smtClean="0"/>
              <a:t>2. </a:t>
            </a:r>
            <a:r>
              <a:rPr lang="ru-RU" dirty="0" err="1" smtClean="0"/>
              <a:t>Целеполагание</a:t>
            </a:r>
            <a:r>
              <a:rPr lang="ru-RU" dirty="0" smtClean="0"/>
              <a:t>. </a:t>
            </a:r>
            <a:r>
              <a:rPr lang="de-DE" i="1" dirty="0" smtClean="0"/>
              <a:t>Wir  haben einen interessanten Text über die Ferien in der Schweiz gelesen und ich hoffe, dass ihr über eure Ferien auch erzählen möchten. Was brauchen wir, um einen Dialog über die Ferien zu machen?</a:t>
            </a:r>
          </a:p>
          <a:p>
            <a:pPr algn="just">
              <a:buNone/>
            </a:pPr>
            <a:r>
              <a:rPr lang="ru-RU" dirty="0" smtClean="0"/>
              <a:t>Учитель побуждает учащихся проанализировать, </a:t>
            </a:r>
          </a:p>
          <a:p>
            <a:pPr algn="just">
              <a:buFontTx/>
              <a:buChar char="-"/>
            </a:pPr>
            <a:r>
              <a:rPr lang="ru-RU" dirty="0" smtClean="0"/>
              <a:t>что нужную лексику они повторили на предыдущих уроках;</a:t>
            </a:r>
          </a:p>
          <a:p>
            <a:pPr algn="just">
              <a:buFontTx/>
              <a:buChar char="-"/>
            </a:pPr>
            <a:r>
              <a:rPr lang="ru-RU" dirty="0" smtClean="0"/>
              <a:t>что каникулы уже закончились, а значит надо употреблять прошедшее время глаголов.</a:t>
            </a:r>
          </a:p>
          <a:p>
            <a:pPr algn="just">
              <a:buFontTx/>
              <a:buChar char="-"/>
            </a:pPr>
            <a:r>
              <a:rPr lang="ru-RU" dirty="0" smtClean="0"/>
              <a:t>что домашним заданием было выписать причастия прошедшего времени из текста, и с их помощью можно составить диалог</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100" dirty="0" smtClean="0"/>
              <a:t>3. Проверка   домашнего  задания.  Систематизация лексико-грамматических знаний</a:t>
            </a:r>
            <a:endParaRPr lang="ru-RU" dirty="0"/>
          </a:p>
        </p:txBody>
      </p:sp>
      <p:sp>
        <p:nvSpPr>
          <p:cNvPr id="3" name="Содержимое 2"/>
          <p:cNvSpPr>
            <a:spLocks noGrp="1"/>
          </p:cNvSpPr>
          <p:nvPr>
            <p:ph idx="1"/>
          </p:nvPr>
        </p:nvSpPr>
        <p:spPr>
          <a:xfrm>
            <a:off x="2339752" y="1447800"/>
            <a:ext cx="6593936" cy="4800600"/>
          </a:xfrm>
        </p:spPr>
        <p:txBody>
          <a:bodyPr>
            <a:normAutofit fontScale="85000" lnSpcReduction="10000"/>
          </a:bodyPr>
          <a:lstStyle/>
          <a:p>
            <a:r>
              <a:rPr lang="ru-RU" dirty="0" smtClean="0"/>
              <a:t>Учитель проверяет наличие домашнего задания в тетрадях учащихся, а затем предлагает разделить все выписанные причастия на четыре колонки</a:t>
            </a:r>
            <a:r>
              <a:rPr lang="de-DE" dirty="0" smtClean="0"/>
              <a:t> </a:t>
            </a:r>
            <a:r>
              <a:rPr lang="en-US" dirty="0" smtClean="0"/>
              <a:t>(</a:t>
            </a:r>
            <a:r>
              <a:rPr lang="ru-RU" dirty="0" smtClean="0"/>
              <a:t>Задание 1): с отделяемой приставкой, с неотделяемой приставкой, с суффиксом </a:t>
            </a:r>
            <a:r>
              <a:rPr lang="de-DE" dirty="0" smtClean="0"/>
              <a:t>–</a:t>
            </a:r>
            <a:r>
              <a:rPr lang="de-DE" dirty="0" err="1" smtClean="0"/>
              <a:t>iere</a:t>
            </a:r>
            <a:r>
              <a:rPr lang="de-DE" dirty="0" smtClean="0"/>
              <a:t> </a:t>
            </a:r>
            <a:r>
              <a:rPr lang="ru-RU" dirty="0" smtClean="0"/>
              <a:t>и остальные. Используется технология интерактивной доски. Учащиеся подходят к доске и распределяют причастия по группам. Правильность выполнения проверяется фронтально.</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de-DE" sz="3600" i="1" dirty="0" smtClean="0"/>
              <a:t>1.Teilt die Verben in drei Gruppen</a:t>
            </a:r>
            <a:r>
              <a:rPr lang="ru-RU" sz="3600" i="1" dirty="0" smtClean="0"/>
              <a:t> </a:t>
            </a:r>
            <a:endParaRPr lang="ru-RU" sz="3600" i="1" dirty="0"/>
          </a:p>
        </p:txBody>
      </p:sp>
      <p:sp>
        <p:nvSpPr>
          <p:cNvPr id="3" name="Содержимое 2"/>
          <p:cNvSpPr>
            <a:spLocks noGrp="1"/>
          </p:cNvSpPr>
          <p:nvPr>
            <p:ph idx="1"/>
          </p:nvPr>
        </p:nvSpPr>
        <p:spPr/>
        <p:txBody>
          <a:bodyPr/>
          <a:lstStyle/>
          <a:p>
            <a:endParaRPr lang="ru-RU" dirty="0"/>
          </a:p>
        </p:txBody>
      </p:sp>
      <p:graphicFrame>
        <p:nvGraphicFramePr>
          <p:cNvPr id="1027" name="Object 3"/>
          <p:cNvGraphicFramePr>
            <a:graphicFrameLocks noChangeAspect="1"/>
          </p:cNvGraphicFramePr>
          <p:nvPr/>
        </p:nvGraphicFramePr>
        <p:xfrm>
          <a:off x="1285852" y="1383005"/>
          <a:ext cx="7377108" cy="5213040"/>
        </p:xfrm>
        <a:graphic>
          <a:graphicData uri="http://schemas.openxmlformats.org/presentationml/2006/ole">
            <mc:AlternateContent xmlns:mc="http://schemas.openxmlformats.org/markup-compatibility/2006">
              <mc:Choice xmlns:v="urn:schemas-microsoft-com:vml" Requires="v">
                <p:oleObj spid="_x0000_s1028" name="Acrobat Document" r:id="rId3" imgW="8019943" imgH="5667255" progId="AcroExch.Document.7">
                  <p:embed/>
                </p:oleObj>
              </mc:Choice>
              <mc:Fallback>
                <p:oleObj name="Acrobat Document" r:id="rId3" imgW="8019943" imgH="5667255" progId="AcroExch.Document.7">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5852" y="1383005"/>
                        <a:ext cx="7377108" cy="5213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79712" y="274638"/>
            <a:ext cx="6953976" cy="1143000"/>
          </a:xfrm>
        </p:spPr>
        <p:txBody>
          <a:bodyPr>
            <a:normAutofit fontScale="90000"/>
          </a:bodyPr>
          <a:lstStyle/>
          <a:p>
            <a:r>
              <a:rPr lang="ru-RU" sz="3100" dirty="0" smtClean="0"/>
              <a:t>3. Проверка   домашнего  задания.  Систематизация лексико-грамматических знаний</a:t>
            </a:r>
            <a:endParaRPr lang="ru-RU" dirty="0"/>
          </a:p>
        </p:txBody>
      </p:sp>
      <p:sp>
        <p:nvSpPr>
          <p:cNvPr id="3" name="Содержимое 2"/>
          <p:cNvSpPr>
            <a:spLocks noGrp="1"/>
          </p:cNvSpPr>
          <p:nvPr>
            <p:ph idx="1"/>
          </p:nvPr>
        </p:nvSpPr>
        <p:spPr>
          <a:xfrm>
            <a:off x="2339752" y="1447800"/>
            <a:ext cx="6593936" cy="4800600"/>
          </a:xfrm>
        </p:spPr>
        <p:txBody>
          <a:bodyPr>
            <a:normAutofit/>
          </a:bodyPr>
          <a:lstStyle/>
          <a:p>
            <a:r>
              <a:rPr lang="ru-RU" dirty="0" smtClean="0"/>
              <a:t>Задание 2. Учитель предлагает вспомнить, какой вспомогательный глагол требует каждое причастие, и как эти глаголы спрягаются.</a:t>
            </a:r>
          </a:p>
          <a:p>
            <a:r>
              <a:rPr lang="ru-RU" dirty="0" smtClean="0"/>
              <a:t>Задание 3. На доске распределить знакомые уже причастия на две группы по вспомогательному глаголу </a:t>
            </a:r>
            <a:r>
              <a:rPr lang="de-DE" dirty="0" smtClean="0"/>
              <a:t>haben</a:t>
            </a:r>
            <a:r>
              <a:rPr lang="ru-RU" dirty="0" smtClean="0"/>
              <a:t> или </a:t>
            </a:r>
            <a:r>
              <a:rPr lang="de-DE" dirty="0" smtClean="0"/>
              <a:t>sein.</a:t>
            </a:r>
            <a:endParaRPr lang="ru-RU" dirty="0"/>
          </a:p>
        </p:txBody>
      </p:sp>
      <p:pic>
        <p:nvPicPr>
          <p:cNvPr id="6" name="Picture 4" descr="F:\schule\7\IMG_8632.JPG"/>
          <p:cNvPicPr>
            <a:picLocks noChangeAspect="1" noChangeArrowheads="1"/>
          </p:cNvPicPr>
          <p:nvPr/>
        </p:nvPicPr>
        <p:blipFill>
          <a:blip r:embed="rId2" cstate="print"/>
          <a:srcRect l="24677" t="24000" r="47198" b="3231"/>
          <a:stretch>
            <a:fillRect/>
          </a:stretch>
        </p:blipFill>
        <p:spPr bwMode="auto">
          <a:xfrm>
            <a:off x="395536" y="1916832"/>
            <a:ext cx="1872208" cy="3633103"/>
          </a:xfrm>
          <a:prstGeom prst="rect">
            <a:avLst/>
          </a:prstGeom>
          <a:ln>
            <a:noFill/>
          </a:ln>
          <a:effectLst>
            <a:softEdge rad="112500"/>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de-DE" sz="3600" i="1" dirty="0" smtClean="0"/>
              <a:t>II</a:t>
            </a:r>
            <a:r>
              <a:rPr lang="en-US" sz="3600" i="1" dirty="0" smtClean="0"/>
              <a:t>I</a:t>
            </a:r>
            <a:r>
              <a:rPr lang="de-DE" sz="3600" i="1" dirty="0" smtClean="0"/>
              <a:t>.Teilt die Verben in drei Gruppen</a:t>
            </a:r>
            <a:r>
              <a:rPr lang="ru-RU" sz="3600" i="1" dirty="0" smtClean="0"/>
              <a:t> </a:t>
            </a:r>
            <a:endParaRPr lang="ru-RU" sz="3600" i="1" dirty="0"/>
          </a:p>
        </p:txBody>
      </p:sp>
      <p:sp>
        <p:nvSpPr>
          <p:cNvPr id="3" name="Содержимое 2"/>
          <p:cNvSpPr>
            <a:spLocks noGrp="1"/>
          </p:cNvSpPr>
          <p:nvPr>
            <p:ph idx="1"/>
          </p:nvPr>
        </p:nvSpPr>
        <p:spPr/>
        <p:txBody>
          <a:bodyPr/>
          <a:lstStyle/>
          <a:p>
            <a:endParaRPr lang="ru-RU" dirty="0"/>
          </a:p>
        </p:txBody>
      </p:sp>
      <p:graphicFrame>
        <p:nvGraphicFramePr>
          <p:cNvPr id="2050" name="Object 2"/>
          <p:cNvGraphicFramePr>
            <a:graphicFrameLocks noChangeAspect="1"/>
          </p:cNvGraphicFramePr>
          <p:nvPr/>
        </p:nvGraphicFramePr>
        <p:xfrm>
          <a:off x="1928794" y="1571612"/>
          <a:ext cx="6581793" cy="4651029"/>
        </p:xfrm>
        <a:graphic>
          <a:graphicData uri="http://schemas.openxmlformats.org/presentationml/2006/ole">
            <mc:AlternateContent xmlns:mc="http://schemas.openxmlformats.org/markup-compatibility/2006">
              <mc:Choice xmlns:v="urn:schemas-microsoft-com:vml" Requires="v">
                <p:oleObj spid="_x0000_s2051" name="Acrobat Document" r:id="rId3" imgW="8019943" imgH="5667255" progId="AcroExch.Document.7">
                  <p:embed/>
                </p:oleObj>
              </mc:Choice>
              <mc:Fallback>
                <p:oleObj name="Acrobat Document" r:id="rId3" imgW="8019943" imgH="5667255" progId="AcroExch.Document.7">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8794" y="1571612"/>
                        <a:ext cx="6581793" cy="4651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79712" y="274638"/>
            <a:ext cx="6953976" cy="1143000"/>
          </a:xfrm>
        </p:spPr>
        <p:txBody>
          <a:bodyPr>
            <a:normAutofit fontScale="90000"/>
          </a:bodyPr>
          <a:lstStyle/>
          <a:p>
            <a:r>
              <a:rPr lang="ru-RU" sz="3100" dirty="0" smtClean="0"/>
              <a:t>3. Проверка   домашнего  задания.  Систематизация лексико-грамматических знаний</a:t>
            </a:r>
            <a:endParaRPr lang="ru-RU" dirty="0"/>
          </a:p>
        </p:txBody>
      </p:sp>
      <p:sp>
        <p:nvSpPr>
          <p:cNvPr id="3" name="Содержимое 2"/>
          <p:cNvSpPr>
            <a:spLocks noGrp="1"/>
          </p:cNvSpPr>
          <p:nvPr>
            <p:ph idx="1"/>
          </p:nvPr>
        </p:nvSpPr>
        <p:spPr>
          <a:xfrm>
            <a:off x="2550064" y="2057400"/>
            <a:ext cx="6593936" cy="4800600"/>
          </a:xfrm>
        </p:spPr>
        <p:txBody>
          <a:bodyPr>
            <a:normAutofit/>
          </a:bodyPr>
          <a:lstStyle/>
          <a:p>
            <a:r>
              <a:rPr lang="ru-RU" dirty="0" smtClean="0"/>
              <a:t>Задание </a:t>
            </a:r>
            <a:r>
              <a:rPr lang="en-US" dirty="0" smtClean="0"/>
              <a:t>4</a:t>
            </a:r>
            <a:r>
              <a:rPr lang="ru-RU" dirty="0" smtClean="0"/>
              <a:t>. Учащимся предлагается текст с пропусками, в которые надо вставить как причастие, так и вспомогательный глагол. Текст составлен таким образом, что возможны несколько вариантов итоговых предложений.</a:t>
            </a:r>
            <a:endParaRPr lang="ru-RU" dirty="0"/>
          </a:p>
        </p:txBody>
      </p:sp>
      <p:pic>
        <p:nvPicPr>
          <p:cNvPr id="7" name="Picture 5" descr="F:\schule\7\IMG_8634.JPG"/>
          <p:cNvPicPr>
            <a:picLocks noChangeAspect="1" noChangeArrowheads="1"/>
          </p:cNvPicPr>
          <p:nvPr/>
        </p:nvPicPr>
        <p:blipFill>
          <a:blip r:embed="rId2" cstate="print"/>
          <a:srcRect l="20177" t="20270" r="40449"/>
          <a:stretch>
            <a:fillRect/>
          </a:stretch>
        </p:blipFill>
        <p:spPr bwMode="auto">
          <a:xfrm>
            <a:off x="0" y="2492896"/>
            <a:ext cx="2520280" cy="3827512"/>
          </a:xfrm>
          <a:prstGeom prst="rect">
            <a:avLst/>
          </a:prstGeom>
          <a:ln>
            <a:noFill/>
          </a:ln>
          <a:effectLst>
            <a:softEdge rad="112500"/>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600" i="1" dirty="0" smtClean="0"/>
              <a:t>IV. Mache die </a:t>
            </a:r>
            <a:r>
              <a:rPr lang="en-US" sz="3600" i="1" dirty="0" err="1" smtClean="0"/>
              <a:t>Sätze</a:t>
            </a:r>
            <a:r>
              <a:rPr lang="en-US" sz="3600" i="1" dirty="0" smtClean="0"/>
              <a:t> </a:t>
            </a:r>
            <a:r>
              <a:rPr lang="en-US" sz="3600" i="1" dirty="0" err="1" smtClean="0"/>
              <a:t>komplett</a:t>
            </a:r>
            <a:endParaRPr lang="ru-RU" sz="3600" i="1" dirty="0"/>
          </a:p>
        </p:txBody>
      </p:sp>
      <p:sp>
        <p:nvSpPr>
          <p:cNvPr id="3" name="Содержимое 2"/>
          <p:cNvSpPr>
            <a:spLocks noGrp="1"/>
          </p:cNvSpPr>
          <p:nvPr>
            <p:ph idx="1"/>
          </p:nvPr>
        </p:nvSpPr>
        <p:spPr/>
        <p:txBody>
          <a:bodyPr/>
          <a:lstStyle/>
          <a:p>
            <a:endParaRPr lang="ru-RU" dirty="0"/>
          </a:p>
        </p:txBody>
      </p:sp>
      <p:graphicFrame>
        <p:nvGraphicFramePr>
          <p:cNvPr id="4098" name="Object 2"/>
          <p:cNvGraphicFramePr>
            <a:graphicFrameLocks noChangeAspect="1"/>
          </p:cNvGraphicFramePr>
          <p:nvPr/>
        </p:nvGraphicFramePr>
        <p:xfrm>
          <a:off x="1428728" y="1571612"/>
          <a:ext cx="7500990" cy="4809186"/>
        </p:xfrm>
        <a:graphic>
          <a:graphicData uri="http://schemas.openxmlformats.org/presentationml/2006/ole">
            <mc:AlternateContent xmlns:mc="http://schemas.openxmlformats.org/markup-compatibility/2006">
              <mc:Choice xmlns:v="urn:schemas-microsoft-com:vml" Requires="v">
                <p:oleObj spid="_x0000_s4099" name="Acrobat Document" r:id="rId3" imgW="8019943" imgH="5667255" progId="AcroExch.Document.DC">
                  <p:embed/>
                </p:oleObj>
              </mc:Choice>
              <mc:Fallback>
                <p:oleObj name="Acrobat Document" r:id="rId3" imgW="8019943" imgH="5667255" progId="AcroExch.Document.DC">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8728" y="1571612"/>
                        <a:ext cx="7500990" cy="4809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331</TotalTime>
  <Words>813</Words>
  <Application>Microsoft Office PowerPoint</Application>
  <PresentationFormat>Экран (4:3)</PresentationFormat>
  <Paragraphs>76</Paragraphs>
  <Slides>14</Slides>
  <Notes>0</Notes>
  <HiddenSlides>0</HiddenSlides>
  <MMClips>0</MMClips>
  <ScaleCrop>false</ScaleCrop>
  <HeadingPairs>
    <vt:vector size="8" baseType="variant">
      <vt:variant>
        <vt:lpstr>Использованные шрифты</vt:lpstr>
      </vt:variant>
      <vt:variant>
        <vt:i4>7</vt:i4>
      </vt:variant>
      <vt:variant>
        <vt:lpstr>Тема</vt:lpstr>
      </vt:variant>
      <vt:variant>
        <vt:i4>1</vt:i4>
      </vt:variant>
      <vt:variant>
        <vt:lpstr>Внедренные серверы OLE</vt:lpstr>
      </vt:variant>
      <vt:variant>
        <vt:i4>2</vt:i4>
      </vt:variant>
      <vt:variant>
        <vt:lpstr>Заголовки слайдов</vt:lpstr>
      </vt:variant>
      <vt:variant>
        <vt:i4>14</vt:i4>
      </vt:variant>
    </vt:vector>
  </HeadingPairs>
  <TitlesOfParts>
    <vt:vector size="24" baseType="lpstr">
      <vt:lpstr>Arial</vt:lpstr>
      <vt:lpstr>Calibri</vt:lpstr>
      <vt:lpstr>Corbel</vt:lpstr>
      <vt:lpstr>Gill Sans MT</vt:lpstr>
      <vt:lpstr>Times New Roman</vt:lpstr>
      <vt:lpstr>Verdana</vt:lpstr>
      <vt:lpstr>Wingdings 2</vt:lpstr>
      <vt:lpstr>Солнцестояние</vt:lpstr>
      <vt:lpstr>Acrobat Document</vt:lpstr>
      <vt:lpstr>Adobe Acrobat Document</vt:lpstr>
      <vt:lpstr>Комитет по образованию  администрации городского округа «Город Калининград»  муниципальное автономное общеобразовательное учреждение  гимназия № 40 имени Ю.А.Гагарина   города Калининграда</vt:lpstr>
      <vt:lpstr>Урок немецкого языка в 7 классе. Немецкий как второй иностранный</vt:lpstr>
      <vt:lpstr>Этапы урока</vt:lpstr>
      <vt:lpstr>3. Проверка   домашнего  задания.  Систематизация лексико-грамматических знаний</vt:lpstr>
      <vt:lpstr>1.Teilt die Verben in drei Gruppen </vt:lpstr>
      <vt:lpstr>3. Проверка   домашнего  задания.  Систематизация лексико-грамматических знаний</vt:lpstr>
      <vt:lpstr>III.Teilt die Verben in drei Gruppen </vt:lpstr>
      <vt:lpstr>3. Проверка   домашнего  задания.  Систематизация лексико-грамматических знаний</vt:lpstr>
      <vt:lpstr>IV. Mache die Sätze komplett</vt:lpstr>
      <vt:lpstr>4. Подготовка к устному высказыванию (построение диалога).</vt:lpstr>
      <vt:lpstr>5. Предъявление устной речи.  </vt:lpstr>
      <vt:lpstr>Примерный диалог</vt:lpstr>
      <vt:lpstr>9. Рефлексия.</vt:lpstr>
      <vt:lpstr>Результаты урока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Комитет по образованию  администрации городского округа «Город Калининград»  муниципальное автономное общеобразовательное учреждение  гимназия № 40 имени Ю.А.Гагарина   города Калининграда</dc:title>
  <dc:creator>Victor</dc:creator>
  <cp:lastModifiedBy>VASEYKO DB</cp:lastModifiedBy>
  <cp:revision>28</cp:revision>
  <dcterms:created xsi:type="dcterms:W3CDTF">2015-09-30T20:37:52Z</dcterms:created>
  <dcterms:modified xsi:type="dcterms:W3CDTF">2020-09-09T15:05:30Z</dcterms:modified>
</cp:coreProperties>
</file>