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  <p:sldId id="256" r:id="rId5"/>
    <p:sldId id="257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3B44-3DD3-46D6-8A3B-6E87BE8333E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2925-2484-48E6-87F9-1AE5DA82E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3B44-3DD3-46D6-8A3B-6E87BE8333E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2925-2484-48E6-87F9-1AE5DA82E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3B44-3DD3-46D6-8A3B-6E87BE8333E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2925-2484-48E6-87F9-1AE5DA82E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3B44-3DD3-46D6-8A3B-6E87BE8333E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2925-2484-48E6-87F9-1AE5DA82E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3B44-3DD3-46D6-8A3B-6E87BE8333E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2925-2484-48E6-87F9-1AE5DA82E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3B44-3DD3-46D6-8A3B-6E87BE8333E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2925-2484-48E6-87F9-1AE5DA82E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3B44-3DD3-46D6-8A3B-6E87BE8333E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2925-2484-48E6-87F9-1AE5DA82E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3B44-3DD3-46D6-8A3B-6E87BE8333E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2925-2484-48E6-87F9-1AE5DA82E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3B44-3DD3-46D6-8A3B-6E87BE8333E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2925-2484-48E6-87F9-1AE5DA82E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3B44-3DD3-46D6-8A3B-6E87BE8333E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2925-2484-48E6-87F9-1AE5DA82E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63B44-3DD3-46D6-8A3B-6E87BE8333E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22925-2484-48E6-87F9-1AE5DA82E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63B44-3DD3-46D6-8A3B-6E87BE8333EE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22925-2484-48E6-87F9-1AE5DA82E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иолетовые-капл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785786" y="357166"/>
            <a:ext cx="7358114" cy="1754326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 smtClean="0">
                <a:solidFill>
                  <a:schemeClr val="tx2">
                    <a:lumMod val="75000"/>
                  </a:schemeClr>
                </a:solidFill>
              </a:rPr>
              <a:t>Основы организации </a:t>
            </a:r>
            <a:r>
              <a:rPr lang="ru-RU" sz="5400" i="1" dirty="0" smtClean="0">
                <a:solidFill>
                  <a:schemeClr val="tx2">
                    <a:lumMod val="75000"/>
                  </a:schemeClr>
                </a:solidFill>
              </a:rPr>
              <a:t>работы </a:t>
            </a:r>
            <a:r>
              <a:rPr lang="ru-RU" sz="5400" i="1" smtClean="0">
                <a:solidFill>
                  <a:schemeClr val="tx2">
                    <a:lumMod val="75000"/>
                  </a:schemeClr>
                </a:solidFill>
              </a:rPr>
              <a:t>коллектива </a:t>
            </a:r>
            <a:endParaRPr lang="ru-RU" sz="5400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e2bf3b11df0b872112757f1c2fee6e32_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3214686"/>
            <a:ext cx="6286544" cy="330517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44681eaa4b65f410e86d7e12f60e69f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9" name="TextBox 8"/>
          <p:cNvSpPr txBox="1"/>
          <p:nvPr/>
        </p:nvSpPr>
        <p:spPr>
          <a:xfrm>
            <a:off x="1285820" y="3071810"/>
            <a:ext cx="78581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chemeClr val="bg1"/>
                </a:solidFill>
              </a:rPr>
              <a:t>Коллектив аптеки </a:t>
            </a:r>
            <a:r>
              <a:rPr lang="ru-RU" sz="2400" i="1" dirty="0">
                <a:solidFill>
                  <a:schemeClr val="bg1"/>
                </a:solidFill>
              </a:rPr>
              <a:t>— слаженный механизм, функционирующий в едином ритме, а его сотрудники — колесики, которые запускают этот механизм. Однако каждый человек индивидуален, со своим характером, привычками и представлениями о жизни и о работе. Чтобы аптечный механизм сбоил как можно реже, необходимо постараться подобрать сотрудников, которые будут психологически совместимы друг с другом</a:t>
            </a:r>
            <a:r>
              <a:rPr lang="ru-RU" sz="2400" i="1" dirty="0" smtClean="0">
                <a:solidFill>
                  <a:schemeClr val="bg1"/>
                </a:solidFill>
              </a:rPr>
              <a:t>.</a:t>
            </a:r>
            <a:endParaRPr lang="ru-RU" sz="2400" i="1" dirty="0">
              <a:solidFill>
                <a:schemeClr val="bg1"/>
              </a:solidFill>
            </a:endParaRPr>
          </a:p>
        </p:txBody>
      </p:sp>
      <p:pic>
        <p:nvPicPr>
          <p:cNvPr id="11" name="Рисунок 10" descr="212543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714908" cy="264320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apli-fon-fioletovyy-makr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6" name="TextBox 5"/>
          <p:cNvSpPr txBox="1"/>
          <p:nvPr/>
        </p:nvSpPr>
        <p:spPr>
          <a:xfrm>
            <a:off x="785786" y="357166"/>
            <a:ext cx="785818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chemeClr val="bg1"/>
                </a:solidFill>
              </a:rPr>
              <a:t>Коллектив аптеки, как правило, отличается двумя особенностями: он немногочислен и, в основном, представлен женщинами.</a:t>
            </a:r>
          </a:p>
          <a:p>
            <a:r>
              <a:rPr lang="ru-RU" sz="2000" i="1" dirty="0">
                <a:solidFill>
                  <a:schemeClr val="bg1"/>
                </a:solidFill>
              </a:rPr>
              <a:t>Понятно, насколько важен благоприятный морально-психологический климат в столь маленькой и "эмоционально насыщенной" группе. Ведь от этого зависят качества, столь желанные для любого руководителя аптеки: взаимная требовательность и ответственность, преданность работе, исполнительность, стабильность в течение длительного времени (высокая текучесть кадров во многих частных аптеках - неблагоприятный признак, указывающий на неудовлетворительные условия работы).</a:t>
            </a:r>
          </a:p>
          <a:p>
            <a:r>
              <a:rPr lang="ru-RU" sz="2000" i="1" dirty="0">
                <a:solidFill>
                  <a:schemeClr val="bg1"/>
                </a:solidFill>
              </a:rPr>
              <a:t>Но чтобы добиться этого результата, следует учесть многие факторы жизни коллектива аптеки: его отличительные характеристики, а также фазы становления, через которые проходит любой коллектив.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NightOrhidSlaidPr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472" y="214290"/>
            <a:ext cx="821537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Коллектив</a:t>
            </a:r>
            <a:r>
              <a:rPr lang="ru-RU" sz="2400" i="1" dirty="0" smtClean="0"/>
              <a:t> – это средняя социальная группа, он определяется как объединение людей занятых решением конкретных задач основанных на общности целей, принципов сотрудничества, сочетании индивидуальных и групповых интересов.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/>
              <a:t>Члены коллектива работают на одном предприятии или в одной организации.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/>
              <a:t>Коллектив возглавляет руководитель или лидер.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/>
              <a:t>Коллективы могут быть небольшими (3-5 человек) на уровне отдельного подразделения.  </a:t>
            </a:r>
            <a:endParaRPr lang="ru-RU" sz="2400" i="1" dirty="0"/>
          </a:p>
        </p:txBody>
      </p:sp>
      <p:pic>
        <p:nvPicPr>
          <p:cNvPr id="6" name="Рисунок 5" descr="aptek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4143380"/>
            <a:ext cx="4143404" cy="2357430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n_7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642910" y="357166"/>
            <a:ext cx="764386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Коллектив выполняет определённые функции по отношению к отдельной личности: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>
                <a:solidFill>
                  <a:schemeClr val="bg1"/>
                </a:solidFill>
              </a:rPr>
              <a:t>Реализация работникам объективной социальной потребности  – принадлежности к группе или коллективу.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>
                <a:solidFill>
                  <a:schemeClr val="bg1"/>
                </a:solidFill>
              </a:rPr>
              <a:t>Создание для личности социальной сферы её существования.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>
                <a:solidFill>
                  <a:schemeClr val="bg1"/>
                </a:solidFill>
              </a:rPr>
              <a:t>Саморазвитие личности. </a:t>
            </a:r>
            <a:endParaRPr lang="ru-RU" sz="2400" i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kollektiv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786190"/>
            <a:ext cx="4038600" cy="2695575"/>
          </a:xfrm>
          <a:prstGeom prst="rect">
            <a:avLst/>
          </a:prstGeom>
        </p:spPr>
      </p:pic>
      <p:pic>
        <p:nvPicPr>
          <p:cNvPr id="7" name="Рисунок 6" descr="worker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3786190"/>
            <a:ext cx="4214810" cy="2690810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ioletovyj-fon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642910" y="214290"/>
            <a:ext cx="75724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Классификация коллективов: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>
                <a:solidFill>
                  <a:schemeClr val="bg1">
                    <a:lumMod val="65000"/>
                  </a:schemeClr>
                </a:solidFill>
              </a:rPr>
              <a:t>Формальные коллективы </a:t>
            </a:r>
            <a:r>
              <a:rPr lang="ru-RU" sz="2400" i="1" dirty="0" smtClean="0">
                <a:solidFill>
                  <a:schemeClr val="bg1"/>
                </a:solidFill>
              </a:rPr>
              <a:t>– создаются по воле руководства для организации производственного процесса. 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>
                <a:solidFill>
                  <a:schemeClr val="bg1">
                    <a:lumMod val="65000"/>
                  </a:schemeClr>
                </a:solidFill>
              </a:rPr>
              <a:t>Неформальные коллективы </a:t>
            </a:r>
            <a:r>
              <a:rPr lang="ru-RU" sz="2400" i="1" dirty="0" smtClean="0">
                <a:solidFill>
                  <a:schemeClr val="bg1"/>
                </a:solidFill>
              </a:rPr>
              <a:t>– иногда их называют «неформальными структурами», создаются самими работающими на основе взаимных симпатий, дружеских отношений.</a:t>
            </a:r>
            <a:endParaRPr lang="ru-RU" sz="2400" i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3357562"/>
            <a:ext cx="5786478" cy="3262314"/>
          </a:xfrm>
          <a:prstGeom prst="rect">
            <a:avLst/>
          </a:prstGeo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41333291_1aapsdvvdvlttmplt5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00034" y="214290"/>
            <a:ext cx="8072494" cy="30469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Факторы, влияющие на эффективность работы коллектива: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/>
              <a:t>Организаторский – размер и состав группы.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/>
              <a:t>Среда, в которой функционирует группа.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/>
              <a:t>Важность и характер, стоящих перед людьми задач.</a:t>
            </a:r>
          </a:p>
          <a:p>
            <a:pPr>
              <a:buFont typeface="Wingdings" pitchFamily="2" charset="2"/>
              <a:buChar char="ü"/>
            </a:pPr>
            <a:r>
              <a:rPr lang="ru-RU" sz="2400" i="1" dirty="0" smtClean="0"/>
              <a:t>Свобода организации собственной работы, позволяющая людям трудиться слаженно и заинтересованно.</a:t>
            </a:r>
            <a:endParaRPr lang="ru-RU" sz="2400" i="1" dirty="0"/>
          </a:p>
        </p:txBody>
      </p:sp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8" y="3357562"/>
            <a:ext cx="6072230" cy="3274698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39432694_1aaprpfltmplt5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571472" y="357166"/>
            <a:ext cx="7786742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Основные пути обеспечения эффективности работы коллектива: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/>
              <a:t>Наличие сильного лидера, заинтересованность в успехах коллектива.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/>
              <a:t>Нормальный психологический климат, о его наличии говорит взаимная поддержка людей, обсуждение разногласий.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/>
              <a:t>Работоспособный коллектив должен иметь оптимальные размеры.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/>
              <a:t>Чёткость целей, то есть каждый должен находить компромисс.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/>
              <a:t>Формирование соответствующих норм и стандартов.</a:t>
            </a:r>
          </a:p>
          <a:p>
            <a:pPr>
              <a:buFont typeface="Wingdings" pitchFamily="2" charset="2"/>
              <a:buChar char="ü"/>
            </a:pPr>
            <a:r>
              <a:rPr lang="ru-RU" sz="2800" i="1" dirty="0" smtClean="0"/>
              <a:t>Поиск новых знаний и идей.</a:t>
            </a:r>
            <a:endParaRPr lang="ru-RU" sz="2800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409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2016-11-27T10:22:28Z</dcterms:created>
  <dcterms:modified xsi:type="dcterms:W3CDTF">2020-09-09T13:16:18Z</dcterms:modified>
</cp:coreProperties>
</file>