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56" r:id="rId2"/>
    <p:sldId id="263" r:id="rId3"/>
    <p:sldId id="258" r:id="rId4"/>
    <p:sldId id="259" r:id="rId5"/>
    <p:sldId id="260" r:id="rId6"/>
    <p:sldId id="264" r:id="rId7"/>
    <p:sldId id="280" r:id="rId8"/>
    <p:sldId id="262" r:id="rId9"/>
    <p:sldId id="265" r:id="rId10"/>
    <p:sldId id="266" r:id="rId11"/>
    <p:sldId id="267" r:id="rId12"/>
    <p:sldId id="268" r:id="rId13"/>
    <p:sldId id="269" r:id="rId14"/>
    <p:sldId id="271" r:id="rId15"/>
    <p:sldId id="270" r:id="rId16"/>
    <p:sldId id="283" r:id="rId17"/>
    <p:sldId id="273" r:id="rId18"/>
    <p:sldId id="274" r:id="rId19"/>
    <p:sldId id="275" r:id="rId20"/>
    <p:sldId id="277" r:id="rId21"/>
    <p:sldId id="28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496944" cy="1584176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</a:rPr>
              <a:t>ПАРЦИАЛЬНЫЕ   ПРОГРАММЫ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И  МЕТОДИЧЕСКИЕ   ПОСОБИЯ</a:t>
            </a:r>
            <a:br>
              <a:rPr lang="ru-RU" sz="3200" b="1" dirty="0" smtClean="0">
                <a:solidFill>
                  <a:srgbClr val="0070C0"/>
                </a:solidFill>
              </a:rPr>
            </a:br>
            <a:r>
              <a:rPr lang="ru-RU" sz="3200" b="1" dirty="0" smtClean="0">
                <a:solidFill>
                  <a:srgbClr val="0070C0"/>
                </a:solidFill>
              </a:rPr>
              <a:t> ВАРИАТИВНОЙ   ЧАСТИ  АООП  </a:t>
            </a:r>
            <a:r>
              <a:rPr lang="ru-RU" sz="3200" b="1" dirty="0" smtClean="0">
                <a:solidFill>
                  <a:srgbClr val="0070C0"/>
                </a:solidFill>
              </a:rPr>
              <a:t>ДО</a:t>
            </a:r>
            <a:endParaRPr lang="ru-RU" sz="3200" b="1" dirty="0">
              <a:solidFill>
                <a:srgbClr val="0070C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27784" y="3284984"/>
            <a:ext cx="4464496" cy="3160863"/>
          </a:xfrm>
        </p:spPr>
      </p:pic>
    </p:spTree>
    <p:extLst>
      <p:ext uri="{BB962C8B-B14F-4D97-AF65-F5344CB8AC3E}">
        <p14:creationId xmlns:p14="http://schemas.microsoft.com/office/powerpoint/2010/main" val="3415482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91680" y="692696"/>
            <a:ext cx="3528392" cy="5494744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</a:t>
            </a:r>
            <a:endParaRPr lang="ru-RU" sz="14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     В пособиях представлено понедельное перспективное планирование лексических </a:t>
            </a:r>
            <a:r>
              <a:rPr lang="ru-RU" sz="1400" b="1" dirty="0">
                <a:solidFill>
                  <a:srgbClr val="0070C0"/>
                </a:solidFill>
              </a:rPr>
              <a:t>тем с </a:t>
            </a:r>
            <a:r>
              <a:rPr lang="ru-RU" sz="1400" b="1" dirty="0" smtClean="0">
                <a:solidFill>
                  <a:srgbClr val="0070C0"/>
                </a:solidFill>
              </a:rPr>
              <a:t>   указанием необходимого лексического   </a:t>
            </a:r>
            <a:r>
              <a:rPr lang="ru-RU" sz="1400" b="1" dirty="0">
                <a:solidFill>
                  <a:srgbClr val="0070C0"/>
                </a:solidFill>
              </a:rPr>
              <a:t>минимума; </a:t>
            </a:r>
            <a:r>
              <a:rPr lang="ru-RU" sz="1400" b="1" dirty="0" smtClean="0">
                <a:solidFill>
                  <a:srgbClr val="0070C0"/>
                </a:solidFill>
              </a:rPr>
              <a:t>игровые технологии, дополнительный      речевой </a:t>
            </a:r>
            <a:r>
              <a:rPr lang="ru-RU" sz="1400" b="1" dirty="0">
                <a:solidFill>
                  <a:srgbClr val="0070C0"/>
                </a:solidFill>
              </a:rPr>
              <a:t>материал. </a:t>
            </a:r>
            <a:r>
              <a:rPr lang="ru-RU" sz="1400" b="1" dirty="0" smtClean="0">
                <a:solidFill>
                  <a:srgbClr val="0070C0"/>
                </a:solidFill>
              </a:rPr>
              <a:t>     </a:t>
            </a: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Пособия содержат дидактические      игры</a:t>
            </a:r>
            <a:r>
              <a:rPr lang="ru-RU" sz="1400" b="1" dirty="0">
                <a:solidFill>
                  <a:srgbClr val="0070C0"/>
                </a:solidFill>
              </a:rPr>
              <a:t>, </a:t>
            </a:r>
            <a:r>
              <a:rPr lang="ru-RU" sz="1400" b="1" dirty="0" smtClean="0">
                <a:solidFill>
                  <a:srgbClr val="0070C0"/>
                </a:solidFill>
              </a:rPr>
              <a:t>упражнения, большое количество загадок</a:t>
            </a:r>
            <a:r>
              <a:rPr lang="ru-RU" sz="1400" b="1" dirty="0">
                <a:solidFill>
                  <a:srgbClr val="0070C0"/>
                </a:solidFill>
              </a:rPr>
              <a:t>, </a:t>
            </a:r>
            <a:r>
              <a:rPr lang="ru-RU" sz="1400" b="1" dirty="0" err="1" smtClean="0">
                <a:solidFill>
                  <a:srgbClr val="0070C0"/>
                </a:solidFill>
              </a:rPr>
              <a:t>потешек</a:t>
            </a:r>
            <a:r>
              <a:rPr lang="ru-RU" sz="1400" b="1" dirty="0">
                <a:solidFill>
                  <a:srgbClr val="0070C0"/>
                </a:solidFill>
              </a:rPr>
              <a:t>,</a:t>
            </a: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>
                <a:solidFill>
                  <a:srgbClr val="0070C0"/>
                </a:solidFill>
              </a:rPr>
              <a:t>поговорок, </a:t>
            </a:r>
            <a:r>
              <a:rPr lang="ru-RU" sz="1400" b="1" dirty="0" smtClean="0">
                <a:solidFill>
                  <a:srgbClr val="0070C0"/>
                </a:solidFill>
              </a:rPr>
              <a:t>    стихотворений, помогающих    педагогу       в </a:t>
            </a:r>
            <a:r>
              <a:rPr lang="ru-RU" sz="1400" b="1" dirty="0">
                <a:solidFill>
                  <a:srgbClr val="0070C0"/>
                </a:solidFill>
              </a:rPr>
              <a:t>организации занятий с детьми.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Пособие      адресуется </a:t>
            </a:r>
            <a:r>
              <a:rPr lang="ru-RU" sz="1400" b="1" dirty="0">
                <a:solidFill>
                  <a:srgbClr val="0070C0"/>
                </a:solidFill>
              </a:rPr>
              <a:t>воспитателям, </a:t>
            </a:r>
            <a:r>
              <a:rPr lang="ru-RU" sz="1400" b="1" dirty="0" smtClean="0">
                <a:solidFill>
                  <a:srgbClr val="0070C0"/>
                </a:solidFill>
              </a:rPr>
              <a:t>    логопедам</a:t>
            </a:r>
            <a:r>
              <a:rPr lang="ru-RU" sz="1400" b="1" dirty="0">
                <a:solidFill>
                  <a:srgbClr val="0070C0"/>
                </a:solidFill>
              </a:rPr>
              <a:t>, дефектологам, дошкольных образовательных организаций и родителям.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332656"/>
            <a:ext cx="3867912" cy="5854784"/>
          </a:xfrm>
        </p:spPr>
        <p:txBody>
          <a:bodyPr>
            <a:normAutofit lnSpcReduction="10000"/>
          </a:bodyPr>
          <a:lstStyle/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Козина И.В.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Лексические темы</a:t>
            </a:r>
          </a:p>
          <a:p>
            <a:pPr marL="82296" indent="0" algn="ctr">
              <a:buNone/>
            </a:pPr>
            <a:r>
              <a:rPr lang="ru-RU" sz="1800" b="1" dirty="0">
                <a:solidFill>
                  <a:srgbClr val="FF0000"/>
                </a:solidFill>
              </a:rPr>
              <a:t>п</a:t>
            </a:r>
            <a:r>
              <a:rPr lang="ru-RU" sz="1800" b="1" dirty="0" smtClean="0">
                <a:solidFill>
                  <a:srgbClr val="FF0000"/>
                </a:solidFill>
              </a:rPr>
              <a:t>о развитию речи дошкольников</a:t>
            </a:r>
          </a:p>
          <a:p>
            <a:pPr marL="82296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2423" y="1556792"/>
            <a:ext cx="1681217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311" y="1556792"/>
            <a:ext cx="1686074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9864" y="4293096"/>
            <a:ext cx="1608519" cy="2437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98901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0"/>
            <a:ext cx="8172400" cy="980728"/>
          </a:xfrm>
        </p:spPr>
        <p:txBody>
          <a:bodyPr>
            <a:noAutofit/>
          </a:bodyPr>
          <a:lstStyle/>
          <a:p>
            <a:r>
              <a:rPr lang="ru-RU" sz="2800" b="1" u="sng" dirty="0">
                <a:solidFill>
                  <a:srgbClr val="FF0000"/>
                </a:solidFill>
              </a:rPr>
              <a:t>Образовательная область </a:t>
            </a:r>
            <a:r>
              <a:rPr lang="ru-RU" sz="2800" b="1" u="sng" dirty="0" smtClean="0">
                <a:solidFill>
                  <a:srgbClr val="FF0000"/>
                </a:solidFill>
              </a:rPr>
              <a:t>«Физическая культура»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764704"/>
            <a:ext cx="4176464" cy="626469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200" dirty="0" smtClean="0"/>
              <a:t>     </a:t>
            </a:r>
            <a:r>
              <a:rPr lang="ru-RU" sz="1200" b="1" dirty="0" smtClean="0">
                <a:solidFill>
                  <a:srgbClr val="0070C0"/>
                </a:solidFill>
              </a:rPr>
              <a:t>Цель программы - </a:t>
            </a:r>
            <a:r>
              <a:rPr lang="ru-RU" sz="1200" b="1" dirty="0">
                <a:solidFill>
                  <a:srgbClr val="0070C0"/>
                </a:solidFill>
              </a:rPr>
              <a:t>создание оптимальных условий для всестороннего полноценного физического развития, укрепление здоровья детей </a:t>
            </a:r>
            <a:r>
              <a:rPr lang="ru-RU" sz="1200" b="1" dirty="0" smtClean="0">
                <a:solidFill>
                  <a:srgbClr val="0070C0"/>
                </a:solidFill>
              </a:rPr>
              <a:t>путем </a:t>
            </a:r>
            <a:r>
              <a:rPr lang="ru-RU" sz="1200" b="1" dirty="0">
                <a:solidFill>
                  <a:srgbClr val="0070C0"/>
                </a:solidFill>
              </a:rPr>
              <a:t>повышения физиологической активности органов и систем детского организма. </a:t>
            </a:r>
            <a:endParaRPr lang="ru-RU" sz="12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Программа </a:t>
            </a:r>
            <a:r>
              <a:rPr lang="ru-RU" sz="1200" b="1" dirty="0">
                <a:solidFill>
                  <a:srgbClr val="0070C0"/>
                </a:solidFill>
              </a:rPr>
              <a:t>представляет собой систематизированную модель педагогического процесса по образовательной области "Физическое развитие", предложенную для реализации в группах компенсирующей направленности, и полностью соответствует требованиям ФГОС. 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</a:p>
          <a:p>
            <a:pPr marL="82296" indent="0" algn="just">
              <a:buNone/>
            </a:pPr>
            <a:r>
              <a:rPr lang="ru-RU" sz="1200" b="1" dirty="0">
                <a:solidFill>
                  <a:srgbClr val="0070C0"/>
                </a:solidFill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   В программе представлены: задачи </a:t>
            </a:r>
            <a:r>
              <a:rPr lang="ru-RU" sz="1200" b="1" dirty="0">
                <a:solidFill>
                  <a:srgbClr val="0070C0"/>
                </a:solidFill>
              </a:rPr>
              <a:t>физического развития, </a:t>
            </a:r>
            <a:r>
              <a:rPr lang="ru-RU" sz="1200" b="1" dirty="0" smtClean="0">
                <a:solidFill>
                  <a:srgbClr val="0070C0"/>
                </a:solidFill>
              </a:rPr>
              <a:t>формы </a:t>
            </a:r>
            <a:r>
              <a:rPr lang="ru-RU" sz="1200" b="1" dirty="0">
                <a:solidFill>
                  <a:srgbClr val="0070C0"/>
                </a:solidFill>
              </a:rPr>
              <a:t>и </a:t>
            </a:r>
            <a:r>
              <a:rPr lang="ru-RU" sz="1200" b="1" dirty="0" smtClean="0">
                <a:solidFill>
                  <a:srgbClr val="0070C0"/>
                </a:solidFill>
              </a:rPr>
              <a:t>методы работы; </a:t>
            </a:r>
            <a:r>
              <a:rPr lang="ru-RU" sz="1200" b="1" dirty="0">
                <a:solidFill>
                  <a:srgbClr val="0070C0"/>
                </a:solidFill>
              </a:rPr>
              <a:t>физкультурные занятия, упражнения и подвижные игры на свежем воздухе, медико-педагогические наблюдения и методы контроля состояния здоровья детей, оценка результатов диагностики педагогического процесса. </a:t>
            </a:r>
            <a:endParaRPr lang="ru-RU" sz="12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200" b="1" dirty="0">
                <a:solidFill>
                  <a:srgbClr val="0070C0"/>
                </a:solidFill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     Программа </a:t>
            </a:r>
            <a:r>
              <a:rPr lang="ru-RU" sz="1200" b="1" dirty="0">
                <a:solidFill>
                  <a:srgbClr val="0070C0"/>
                </a:solidFill>
              </a:rPr>
              <a:t>расширена приложениями, где приводятся примерный двигательный режим, примерное перспективное планирование итоговых мероприятий, планы-графики распределения программного материала по основным видам движений, описание игровых подражательных движений, примерное перспективное планирование проведения ОРУ и подвижных игр на свежем воздухе, карты результатов диагностики педагогического </a:t>
            </a:r>
            <a:r>
              <a:rPr lang="ru-RU" sz="1200" b="1" dirty="0" smtClean="0">
                <a:solidFill>
                  <a:srgbClr val="0070C0"/>
                </a:solidFill>
              </a:rPr>
              <a:t>процесса. </a:t>
            </a:r>
          </a:p>
          <a:p>
            <a:pPr marL="82296" indent="0" algn="just">
              <a:buNone/>
            </a:pPr>
            <a:r>
              <a:rPr lang="ru-RU" sz="1200" b="1" dirty="0">
                <a:solidFill>
                  <a:srgbClr val="0070C0"/>
                </a:solidFill>
              </a:rPr>
              <a:t> </a:t>
            </a:r>
            <a:r>
              <a:rPr lang="ru-RU" sz="1200" b="1" dirty="0" smtClean="0">
                <a:solidFill>
                  <a:srgbClr val="0070C0"/>
                </a:solidFill>
              </a:rPr>
              <a:t>     Издание </a:t>
            </a:r>
            <a:r>
              <a:rPr lang="ru-RU" sz="1200" b="1" dirty="0">
                <a:solidFill>
                  <a:srgbClr val="0070C0"/>
                </a:solidFill>
              </a:rPr>
              <a:t>предназначено для инструкторов по физической культуре, воспитателей, педагогов и </a:t>
            </a:r>
            <a:r>
              <a:rPr lang="ru-RU" sz="1200" b="1" dirty="0" smtClean="0">
                <a:solidFill>
                  <a:srgbClr val="0070C0"/>
                </a:solidFill>
              </a:rPr>
              <a:t>специалистов  ДОО.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836712"/>
            <a:ext cx="3657600" cy="583264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Кириллова Ю.А.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Парциальная программа</a:t>
            </a:r>
          </a:p>
          <a:p>
            <a:pPr marL="82296" indent="0" algn="ctr">
              <a:buNone/>
            </a:pPr>
            <a:r>
              <a:rPr lang="ru-RU" sz="1800" b="1" dirty="0">
                <a:solidFill>
                  <a:srgbClr val="FF0000"/>
                </a:solidFill>
              </a:rPr>
              <a:t>ф</a:t>
            </a:r>
            <a:r>
              <a:rPr lang="ru-RU" sz="1800" b="1" dirty="0" smtClean="0">
                <a:solidFill>
                  <a:srgbClr val="FF0000"/>
                </a:solidFill>
              </a:rPr>
              <a:t>изического развития для детей с ТНР с 3 до 7 лет</a:t>
            </a:r>
          </a:p>
          <a:p>
            <a:pPr marL="82296" indent="0" algn="ctr">
              <a:buNone/>
            </a:pPr>
            <a:endParaRPr lang="ru-RU" sz="18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2389886"/>
            <a:ext cx="2726182" cy="384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3906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260648"/>
            <a:ext cx="4104456" cy="6480720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 </a:t>
            </a:r>
            <a:r>
              <a:rPr lang="ru-RU" sz="1400" b="1" dirty="0" smtClean="0">
                <a:solidFill>
                  <a:srgbClr val="0070C0"/>
                </a:solidFill>
              </a:rPr>
              <a:t>В методических пособиях </a:t>
            </a:r>
            <a:r>
              <a:rPr lang="ru-RU" sz="1400" b="1" dirty="0">
                <a:solidFill>
                  <a:srgbClr val="0070C0"/>
                </a:solidFill>
              </a:rPr>
              <a:t>представлены подвижные игры в спортивном зале и на прогулке для детей </a:t>
            </a:r>
            <a:r>
              <a:rPr lang="ru-RU" sz="1400" b="1" dirty="0" smtClean="0">
                <a:solidFill>
                  <a:srgbClr val="0070C0"/>
                </a:solidFill>
              </a:rPr>
              <a:t> с  ТНР.  </a:t>
            </a: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Подбор </a:t>
            </a:r>
            <a:r>
              <a:rPr lang="ru-RU" sz="1400" b="1" dirty="0">
                <a:solidFill>
                  <a:srgbClr val="0070C0"/>
                </a:solidFill>
              </a:rPr>
              <a:t>подвижных игр осуществлялся в соответствии с комплексно-тематическим планированием коррекционной и образовательной </a:t>
            </a:r>
            <a:r>
              <a:rPr lang="ru-RU" sz="1400" b="1" dirty="0" smtClean="0">
                <a:solidFill>
                  <a:srgbClr val="0070C0"/>
                </a:solidFill>
              </a:rPr>
              <a:t>деятельности </a:t>
            </a:r>
            <a:r>
              <a:rPr lang="ru-RU" sz="1400" b="1" dirty="0">
                <a:solidFill>
                  <a:srgbClr val="0070C0"/>
                </a:solidFill>
              </a:rPr>
              <a:t>(</a:t>
            </a:r>
            <a:r>
              <a:rPr lang="ru-RU" sz="1400" b="1" dirty="0" err="1">
                <a:solidFill>
                  <a:srgbClr val="0070C0"/>
                </a:solidFill>
              </a:rPr>
              <a:t>Нищева</a:t>
            </a:r>
            <a:r>
              <a:rPr lang="ru-RU" sz="1400" b="1" dirty="0">
                <a:solidFill>
                  <a:srgbClr val="0070C0"/>
                </a:solidFill>
              </a:rPr>
              <a:t> Н. В., Гавришева Л. Б., Кириллова Ю. А</a:t>
            </a:r>
            <a:r>
              <a:rPr lang="ru-RU" sz="1400" b="1" dirty="0" smtClean="0">
                <a:solidFill>
                  <a:srgbClr val="0070C0"/>
                </a:solidFill>
              </a:rPr>
              <a:t>.), </a:t>
            </a:r>
            <a:r>
              <a:rPr lang="ru-RU" sz="1400" b="1" dirty="0">
                <a:solidFill>
                  <a:srgbClr val="0070C0"/>
                </a:solidFill>
              </a:rPr>
              <a:t>на основе парциальной программы физического развития в группе компенсирующей направленности для детей с тяжелыми нарушениями речи </a:t>
            </a:r>
            <a:r>
              <a:rPr lang="ru-RU" sz="1400" b="1" dirty="0" smtClean="0">
                <a:solidFill>
                  <a:srgbClr val="0070C0"/>
                </a:solidFill>
              </a:rPr>
              <a:t>с </a:t>
            </a:r>
            <a:r>
              <a:rPr lang="ru-RU" sz="1400" b="1" dirty="0">
                <a:solidFill>
                  <a:srgbClr val="0070C0"/>
                </a:solidFill>
              </a:rPr>
              <a:t>3 до 7 </a:t>
            </a:r>
            <a:r>
              <a:rPr lang="ru-RU" sz="1400" b="1" dirty="0" smtClean="0">
                <a:solidFill>
                  <a:srgbClr val="0070C0"/>
                </a:solidFill>
              </a:rPr>
              <a:t>лет </a:t>
            </a:r>
            <a:r>
              <a:rPr lang="ru-RU" sz="1400" b="1" dirty="0">
                <a:solidFill>
                  <a:srgbClr val="0070C0"/>
                </a:solidFill>
              </a:rPr>
              <a:t>Ю. А. </a:t>
            </a:r>
            <a:r>
              <a:rPr lang="ru-RU" sz="1400" b="1" dirty="0" smtClean="0">
                <a:solidFill>
                  <a:srgbClr val="0070C0"/>
                </a:solidFill>
              </a:rPr>
              <a:t>Кирилловой.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Подвижные </a:t>
            </a:r>
            <a:r>
              <a:rPr lang="ru-RU" sz="1400" b="1" dirty="0">
                <a:solidFill>
                  <a:srgbClr val="0070C0"/>
                </a:solidFill>
              </a:rPr>
              <a:t>игры рассчитаны на каждую неделю учебного года и соответствуют изучаемым в группах лексическим темам. Каждую неделю проводится по 4 игры: подвижная игра в спортивном зале; подвижная игра на прогулке; подвижная игра с речевым </a:t>
            </a:r>
            <a:r>
              <a:rPr lang="ru-RU" sz="1400" b="1" dirty="0" smtClean="0">
                <a:solidFill>
                  <a:srgbClr val="0070C0"/>
                </a:solidFill>
              </a:rPr>
              <a:t>сопровождением - </a:t>
            </a:r>
            <a:r>
              <a:rPr lang="ru-RU" sz="1400" b="1" dirty="0">
                <a:solidFill>
                  <a:srgbClr val="0070C0"/>
                </a:solidFill>
              </a:rPr>
              <a:t>может быть </a:t>
            </a:r>
            <a:r>
              <a:rPr lang="ru-RU" sz="1400" b="1" dirty="0" smtClean="0">
                <a:solidFill>
                  <a:srgbClr val="0070C0"/>
                </a:solidFill>
              </a:rPr>
              <a:t>проведена </a:t>
            </a:r>
            <a:r>
              <a:rPr lang="ru-RU" sz="1400" b="1" dirty="0">
                <a:solidFill>
                  <a:srgbClr val="0070C0"/>
                </a:solidFill>
              </a:rPr>
              <a:t>как в спортивном зале, так и на прогулке; игра малой </a:t>
            </a:r>
            <a:r>
              <a:rPr lang="ru-RU" sz="1400" b="1" dirty="0" smtClean="0">
                <a:solidFill>
                  <a:srgbClr val="0070C0"/>
                </a:solidFill>
              </a:rPr>
              <a:t>подвижности - </a:t>
            </a:r>
            <a:r>
              <a:rPr lang="ru-RU" sz="1400" b="1" dirty="0">
                <a:solidFill>
                  <a:srgbClr val="0070C0"/>
                </a:solidFill>
              </a:rPr>
              <a:t>включается в физкультурные занятия в спортивном зале и на прогулке.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Пособие </a:t>
            </a:r>
            <a:r>
              <a:rPr lang="ru-RU" sz="1400" b="1" dirty="0">
                <a:solidFill>
                  <a:srgbClr val="0070C0"/>
                </a:solidFill>
              </a:rPr>
              <a:t>адресовано инструкторам по физической культуре, руководителям физического </a:t>
            </a:r>
            <a:r>
              <a:rPr lang="ru-RU" sz="1400" b="1" dirty="0" smtClean="0">
                <a:solidFill>
                  <a:srgbClr val="0070C0"/>
                </a:solidFill>
              </a:rPr>
              <a:t>воспитания </a:t>
            </a:r>
            <a:r>
              <a:rPr lang="ru-RU" sz="1400" b="1" dirty="0">
                <a:solidFill>
                  <a:srgbClr val="0070C0"/>
                </a:solidFill>
              </a:rPr>
              <a:t>и другим специалистам ДОО для работы с детьми как групп компенсирующей </a:t>
            </a:r>
            <a:r>
              <a:rPr lang="ru-RU" sz="1400" b="1" dirty="0" smtClean="0">
                <a:solidFill>
                  <a:srgbClr val="0070C0"/>
                </a:solidFill>
              </a:rPr>
              <a:t>направленности</a:t>
            </a:r>
            <a:r>
              <a:rPr lang="ru-RU" sz="1400" b="1" dirty="0">
                <a:solidFill>
                  <a:srgbClr val="0070C0"/>
                </a:solidFill>
              </a:rPr>
              <a:t>, так и массовых групп, студентам педагогических колледжей и вузов, а также </a:t>
            </a:r>
            <a:r>
              <a:rPr lang="ru-RU" sz="1400" b="1" dirty="0" smtClean="0">
                <a:solidFill>
                  <a:srgbClr val="0070C0"/>
                </a:solidFill>
              </a:rPr>
              <a:t>родителям.</a:t>
            </a:r>
            <a:r>
              <a:rPr lang="ru-RU" sz="1400" b="1" dirty="0">
                <a:solidFill>
                  <a:srgbClr val="0070C0"/>
                </a:solidFill>
              </a:rPr>
              <a:t/>
            </a:r>
            <a:br>
              <a:rPr lang="ru-RU" sz="1400" b="1" dirty="0">
                <a:solidFill>
                  <a:srgbClr val="0070C0"/>
                </a:solidFill>
              </a:rPr>
            </a:b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620688"/>
            <a:ext cx="3867912" cy="612068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Кириллова Ю.А.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Картотека подвижных игр </a:t>
            </a:r>
          </a:p>
          <a:p>
            <a:pPr marL="82296" indent="0" algn="ctr">
              <a:buNone/>
            </a:pPr>
            <a:r>
              <a:rPr lang="ru-RU" sz="1800" b="1" dirty="0">
                <a:solidFill>
                  <a:srgbClr val="FF0000"/>
                </a:solidFill>
              </a:rPr>
              <a:t>в</a:t>
            </a:r>
            <a:r>
              <a:rPr lang="ru-RU" sz="1800" b="1" dirty="0" smtClean="0">
                <a:solidFill>
                  <a:srgbClr val="FF0000"/>
                </a:solidFill>
              </a:rPr>
              <a:t> спортивном зале для детей с ТНР</a:t>
            </a:r>
          </a:p>
          <a:p>
            <a:pPr marL="82296" indent="0">
              <a:buNone/>
            </a:pPr>
            <a:endParaRPr lang="ru-RU" sz="1800" dirty="0" smtClean="0"/>
          </a:p>
          <a:p>
            <a:pPr marL="82296" indent="0">
              <a:buNone/>
            </a:pPr>
            <a:endParaRPr lang="ru-RU" sz="1800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060848"/>
            <a:ext cx="1496461" cy="21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17342" y="2060848"/>
            <a:ext cx="1429443" cy="21151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432936"/>
            <a:ext cx="1496461" cy="211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5827" y="4432935"/>
            <a:ext cx="1440958" cy="211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37501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0"/>
            <a:ext cx="8100392" cy="90872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</a:rPr>
              <a:t>Образовательная </a:t>
            </a:r>
            <a:r>
              <a:rPr lang="ru-RU" sz="2800" b="1" u="sng" dirty="0">
                <a:solidFill>
                  <a:srgbClr val="FF0000"/>
                </a:solidFill>
              </a:rPr>
              <a:t>область </a:t>
            </a:r>
            <a:r>
              <a:rPr lang="ru-RU" sz="2800" b="1" u="sng" dirty="0" smtClean="0">
                <a:solidFill>
                  <a:srgbClr val="FF0000"/>
                </a:solidFill>
              </a:rPr>
              <a:t/>
            </a:r>
            <a:br>
              <a:rPr lang="ru-RU" sz="2800" b="1" u="sng" dirty="0" smtClean="0">
                <a:solidFill>
                  <a:srgbClr val="FF0000"/>
                </a:solidFill>
              </a:rPr>
            </a:br>
            <a:r>
              <a:rPr lang="ru-RU" sz="2800" b="1" u="sng" dirty="0" smtClean="0">
                <a:solidFill>
                  <a:srgbClr val="FF0000"/>
                </a:solidFill>
              </a:rPr>
              <a:t>«Социально-коммуникативное развитие»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836712"/>
            <a:ext cx="4032448" cy="5832648"/>
          </a:xfrm>
        </p:spPr>
        <p:txBody>
          <a:bodyPr>
            <a:normAutofit/>
          </a:bodyPr>
          <a:lstStyle/>
          <a:p>
            <a:pPr marL="82296" indent="0" fontAlgn="base" latinLnBrk="1">
              <a:buNone/>
            </a:pPr>
            <a:r>
              <a:rPr lang="ru-RU" sz="1200" dirty="0" smtClean="0"/>
              <a:t>      </a:t>
            </a:r>
          </a:p>
          <a:p>
            <a:pPr marL="82296" indent="0" fontAlgn="base" latinLnBrk="1">
              <a:buNone/>
            </a:pPr>
            <a:r>
              <a:rPr lang="ru-RU" sz="1200" dirty="0" smtClean="0"/>
              <a:t>         </a:t>
            </a:r>
          </a:p>
          <a:p>
            <a:pPr marL="82296" indent="0" fontAlgn="base" latinLnBrk="1">
              <a:buNone/>
            </a:pPr>
            <a:endParaRPr lang="ru-RU" sz="1200" b="1" dirty="0">
              <a:solidFill>
                <a:srgbClr val="0070C0"/>
              </a:solidFill>
            </a:endParaRPr>
          </a:p>
          <a:p>
            <a:pPr marL="82296" indent="0" fontAlgn="base" latinLnBrk="1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Парциальная </a:t>
            </a:r>
            <a:r>
              <a:rPr lang="ru-RU" sz="1400" b="1" dirty="0">
                <a:solidFill>
                  <a:srgbClr val="0070C0"/>
                </a:solidFill>
              </a:rPr>
              <a:t>программа Л. Л. Тимофеевой </a:t>
            </a:r>
            <a:r>
              <a:rPr lang="ru-RU" sz="1400" b="1" dirty="0" smtClean="0">
                <a:solidFill>
                  <a:srgbClr val="0070C0"/>
                </a:solidFill>
              </a:rPr>
              <a:t>      «</a:t>
            </a:r>
            <a:r>
              <a:rPr lang="ru-RU" sz="1400" b="1" dirty="0">
                <a:solidFill>
                  <a:srgbClr val="0070C0"/>
                </a:solidFill>
              </a:rPr>
              <a:t>Формирование </a:t>
            </a:r>
            <a:r>
              <a:rPr lang="ru-RU" sz="1400" b="1" dirty="0" smtClean="0">
                <a:solidFill>
                  <a:srgbClr val="0070C0"/>
                </a:solidFill>
              </a:rPr>
              <a:t>      культуры      </a:t>
            </a:r>
            <a:r>
              <a:rPr lang="ru-RU" sz="1400" b="1" dirty="0">
                <a:solidFill>
                  <a:srgbClr val="0070C0"/>
                </a:solidFill>
              </a:rPr>
              <a:t>безопасности» </a:t>
            </a:r>
            <a:r>
              <a:rPr lang="ru-RU" sz="1400" b="1" dirty="0" smtClean="0">
                <a:solidFill>
                  <a:srgbClr val="0070C0"/>
                </a:solidFill>
              </a:rPr>
              <a:t>          разработана  в   </a:t>
            </a:r>
            <a:r>
              <a:rPr lang="ru-RU" sz="1400" b="1" dirty="0">
                <a:solidFill>
                  <a:srgbClr val="0070C0"/>
                </a:solidFill>
              </a:rPr>
              <a:t>соответствии </a:t>
            </a:r>
            <a:r>
              <a:rPr lang="ru-RU" sz="1400" b="1" dirty="0" smtClean="0">
                <a:solidFill>
                  <a:srgbClr val="0070C0"/>
                </a:solidFill>
              </a:rPr>
              <a:t>   с    ФГОС.    Она            рекомендована       в          </a:t>
            </a:r>
            <a:r>
              <a:rPr lang="ru-RU" sz="1400" b="1" dirty="0">
                <a:solidFill>
                  <a:srgbClr val="0070C0"/>
                </a:solidFill>
              </a:rPr>
              <a:t>качестве </a:t>
            </a:r>
            <a:r>
              <a:rPr lang="ru-RU" sz="1400" b="1" dirty="0" smtClean="0">
                <a:solidFill>
                  <a:srgbClr val="0070C0"/>
                </a:solidFill>
              </a:rPr>
              <a:t>           учебно-                         методического </a:t>
            </a:r>
            <a:r>
              <a:rPr lang="ru-RU" sz="1400" b="1" dirty="0">
                <a:solidFill>
                  <a:srgbClr val="0070C0"/>
                </a:solidFill>
              </a:rPr>
              <a:t>комплекса для осуществления </a:t>
            </a:r>
            <a:r>
              <a:rPr lang="ru-RU" sz="1400" b="1" dirty="0" smtClean="0">
                <a:solidFill>
                  <a:srgbClr val="0070C0"/>
                </a:solidFill>
              </a:rPr>
              <a:t> образовательной             деятельности          в                              образовательных             учреждениях.</a:t>
            </a:r>
          </a:p>
          <a:p>
            <a:pPr marL="82296" indent="0" fontAlgn="base" latinLnBrk="1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К </a:t>
            </a:r>
            <a:r>
              <a:rPr lang="ru-RU" sz="1400" b="1" dirty="0">
                <a:solidFill>
                  <a:srgbClr val="0070C0"/>
                </a:solidFill>
              </a:rPr>
              <a:t>парциальной </a:t>
            </a:r>
            <a:r>
              <a:rPr lang="ru-RU" sz="1400" b="1" dirty="0" smtClean="0">
                <a:solidFill>
                  <a:srgbClr val="0070C0"/>
                </a:solidFill>
              </a:rPr>
              <a:t>       программе      разработан             методический </a:t>
            </a:r>
            <a:r>
              <a:rPr lang="ru-RU" sz="1400" b="1" dirty="0">
                <a:solidFill>
                  <a:srgbClr val="0070C0"/>
                </a:solidFill>
              </a:rPr>
              <a:t>комплект, который включает </a:t>
            </a:r>
            <a:r>
              <a:rPr lang="ru-RU" sz="1400" b="1" dirty="0" smtClean="0">
                <a:solidFill>
                  <a:srgbClr val="0070C0"/>
                </a:solidFill>
              </a:rPr>
              <a:t>  в   себя          планирование            образовательной                    деятельности  в  </a:t>
            </a:r>
            <a:r>
              <a:rPr lang="ru-RU" sz="1400" b="1" dirty="0">
                <a:solidFill>
                  <a:srgbClr val="0070C0"/>
                </a:solidFill>
              </a:rPr>
              <a:t>старшей и </a:t>
            </a:r>
            <a:r>
              <a:rPr lang="ru-RU" sz="1400" b="1" dirty="0" smtClean="0">
                <a:solidFill>
                  <a:srgbClr val="0070C0"/>
                </a:solidFill>
              </a:rPr>
              <a:t>  подготовительной    к </a:t>
            </a:r>
            <a:r>
              <a:rPr lang="ru-RU" sz="1400" b="1" dirty="0">
                <a:solidFill>
                  <a:srgbClr val="0070C0"/>
                </a:solidFill>
              </a:rPr>
              <a:t>школе </a:t>
            </a:r>
            <a:r>
              <a:rPr lang="ru-RU" sz="1400" b="1" dirty="0" smtClean="0">
                <a:solidFill>
                  <a:srgbClr val="0070C0"/>
                </a:solidFill>
              </a:rPr>
              <a:t> группах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 fontAlgn="base" latinLnBrk="1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Необходимой </a:t>
            </a:r>
            <a:r>
              <a:rPr lang="ru-RU" sz="1400" b="1" dirty="0">
                <a:solidFill>
                  <a:srgbClr val="0070C0"/>
                </a:solidFill>
              </a:rPr>
              <a:t>составляющей методического комплекта </a:t>
            </a:r>
            <a:r>
              <a:rPr lang="ru-RU" sz="1400" b="1" dirty="0" smtClean="0">
                <a:solidFill>
                  <a:srgbClr val="0070C0"/>
                </a:solidFill>
              </a:rPr>
              <a:t> являются   рабочие        тетради   для            старшей </a:t>
            </a:r>
            <a:r>
              <a:rPr lang="ru-RU" sz="1400" b="1" dirty="0">
                <a:solidFill>
                  <a:srgbClr val="0070C0"/>
                </a:solidFill>
              </a:rPr>
              <a:t>и подготовительной к школе групп.</a:t>
            </a:r>
          </a:p>
          <a:p>
            <a:pPr marL="82296" indent="0" fontAlgn="base" latinLnBrk="1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Задания     рабочих           тетрадей     помогут                   педагогам       сформировать  у  </a:t>
            </a:r>
            <a:r>
              <a:rPr lang="ru-RU" sz="1400" b="1" dirty="0">
                <a:solidFill>
                  <a:srgbClr val="0070C0"/>
                </a:solidFill>
              </a:rPr>
              <a:t>дошкольников умение действовать в конкретных </a:t>
            </a:r>
            <a:r>
              <a:rPr lang="ru-RU" sz="1400" b="1" dirty="0" smtClean="0">
                <a:solidFill>
                  <a:srgbClr val="0070C0"/>
                </a:solidFill>
              </a:rPr>
              <a:t> жизненных </a:t>
            </a:r>
            <a:r>
              <a:rPr lang="ru-RU" sz="1400" b="1" dirty="0">
                <a:solidFill>
                  <a:srgbClr val="0070C0"/>
                </a:solidFill>
              </a:rPr>
              <a:t>обстоятельствах, </a:t>
            </a:r>
            <a:r>
              <a:rPr lang="ru-RU" sz="1400" b="1" dirty="0" smtClean="0">
                <a:solidFill>
                  <a:srgbClr val="0070C0"/>
                </a:solidFill>
              </a:rPr>
              <a:t>          научат          безопасному                    поведению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 fontAlgn="base" latinLnBrk="1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</a:t>
            </a: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836712"/>
            <a:ext cx="3760408" cy="583264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Тимофеева Л.Л.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Парциальная программа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«Формирование культуры безопасности у детей от3 до 8 лет</a:t>
            </a:r>
          </a:p>
          <a:p>
            <a:pPr marL="82296" indent="0">
              <a:buNone/>
            </a:pPr>
            <a:endParaRPr lang="ru-RU" sz="20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780928"/>
            <a:ext cx="2954461" cy="3864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39230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47664" y="764704"/>
            <a:ext cx="3600400" cy="5422736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600" dirty="0" smtClean="0"/>
              <a:t>     </a:t>
            </a:r>
            <a:endParaRPr lang="ru-RU" sz="1600" dirty="0"/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    </a:t>
            </a:r>
            <a:r>
              <a:rPr lang="ru-RU" sz="1400" b="1" dirty="0" smtClean="0">
                <a:solidFill>
                  <a:srgbClr val="0070C0"/>
                </a:solidFill>
              </a:rPr>
              <a:t>В методическом пособии «Формирование культуры  безопасности. Взаимодействие ДОО и семьи» </a:t>
            </a:r>
            <a:r>
              <a:rPr lang="ru-RU" sz="1400" b="1" dirty="0">
                <a:solidFill>
                  <a:srgbClr val="0070C0"/>
                </a:solidFill>
              </a:rPr>
              <a:t>рассматривается вопрос о роли семьи в формировании у </a:t>
            </a:r>
            <a:r>
              <a:rPr lang="ru-RU" sz="1400" b="1" dirty="0" smtClean="0">
                <a:solidFill>
                  <a:srgbClr val="0070C0"/>
                </a:solidFill>
              </a:rPr>
              <a:t>дошкольников культуры безопасности, определяется </a:t>
            </a:r>
            <a:r>
              <a:rPr lang="ru-RU" sz="1400" b="1" dirty="0">
                <a:solidFill>
                  <a:srgbClr val="0070C0"/>
                </a:solidFill>
              </a:rPr>
              <a:t>содержание работы по повышению родительской компетентности в этом вопросе, приводятся активные, интерактивные методы обучения взрослых, технологии </a:t>
            </a:r>
            <a:r>
              <a:rPr lang="ru-RU" sz="1400" b="1" dirty="0" smtClean="0">
                <a:solidFill>
                  <a:srgbClr val="0070C0"/>
                </a:solidFill>
              </a:rPr>
              <a:t>фоссилизации</a:t>
            </a:r>
            <a:r>
              <a:rPr lang="ru-RU" sz="1400" b="1" dirty="0">
                <a:solidFill>
                  <a:srgbClr val="0070C0"/>
                </a:solidFill>
              </a:rPr>
              <a:t>. </a:t>
            </a: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400" b="1" dirty="0">
                <a:solidFill>
                  <a:srgbClr val="0070C0"/>
                </a:solidFill>
              </a:rPr>
              <a:t>    </a:t>
            </a:r>
            <a:r>
              <a:rPr lang="ru-RU" sz="1400" b="1" dirty="0" smtClean="0">
                <a:solidFill>
                  <a:srgbClr val="0070C0"/>
                </a:solidFill>
              </a:rPr>
              <a:t>       Издание </a:t>
            </a:r>
            <a:r>
              <a:rPr lang="ru-RU" sz="1400" b="1" dirty="0">
                <a:solidFill>
                  <a:srgbClr val="0070C0"/>
                </a:solidFill>
              </a:rPr>
              <a:t>адресовано педагогам </a:t>
            </a:r>
            <a:r>
              <a:rPr lang="ru-RU" sz="1400" b="1" dirty="0" smtClean="0">
                <a:solidFill>
                  <a:srgbClr val="0070C0"/>
                </a:solidFill>
              </a:rPr>
              <a:t>дошкольных образовательных </a:t>
            </a:r>
            <a:r>
              <a:rPr lang="ru-RU" sz="1400" b="1" dirty="0">
                <a:solidFill>
                  <a:srgbClr val="0070C0"/>
                </a:solidFill>
              </a:rPr>
              <a:t>организаций, родителям, а также студентам педагогических вузов.</a:t>
            </a:r>
          </a:p>
          <a:p>
            <a:pPr marL="82296" indent="0">
              <a:lnSpc>
                <a:spcPct val="150000"/>
              </a:lnSpc>
              <a:buNone/>
            </a:pPr>
            <a:endParaRPr lang="ru-RU" sz="1400" dirty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076056" y="548680"/>
            <a:ext cx="4176464" cy="5904656"/>
          </a:xfrm>
        </p:spPr>
        <p:txBody>
          <a:bodyPr/>
          <a:lstStyle/>
          <a:p>
            <a:pPr marL="82296" indent="0" algn="ctr">
              <a:buNone/>
            </a:pPr>
            <a:endParaRPr lang="ru-RU" sz="18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Тимофеева Л.Л.</a:t>
            </a:r>
          </a:p>
          <a:p>
            <a:pPr marL="82296" indent="0" algn="ctr">
              <a:buNone/>
            </a:pPr>
            <a:r>
              <a:rPr lang="ru-RU" sz="1600" b="1" dirty="0">
                <a:solidFill>
                  <a:srgbClr val="FF0000"/>
                </a:solidFill>
              </a:rPr>
              <a:t>«Формирование    культуры </a:t>
            </a:r>
            <a:r>
              <a:rPr lang="ru-RU" sz="1600" b="1" dirty="0" smtClean="0">
                <a:solidFill>
                  <a:srgbClr val="FF0000"/>
                </a:solidFill>
              </a:rPr>
              <a:t> безопасности</a:t>
            </a:r>
            <a:r>
              <a:rPr lang="ru-RU" sz="1600" b="1" dirty="0">
                <a:solidFill>
                  <a:srgbClr val="FF0000"/>
                </a:solidFill>
              </a:rPr>
              <a:t>. Взаимодействие ДОО и семьи</a:t>
            </a:r>
            <a:r>
              <a:rPr lang="ru-RU" sz="1600" b="1" dirty="0" smtClean="0">
                <a:solidFill>
                  <a:srgbClr val="FF0000"/>
                </a:solidFill>
              </a:rPr>
              <a:t>»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163461"/>
            <a:ext cx="2808312" cy="4142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04489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87624" y="764704"/>
            <a:ext cx="4032448" cy="576064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700" dirty="0" smtClean="0"/>
              <a:t>  </a:t>
            </a:r>
          </a:p>
          <a:p>
            <a:pPr marL="82296" indent="0" algn="just">
              <a:buNone/>
            </a:pPr>
            <a:r>
              <a:rPr lang="ru-RU" sz="1600" dirty="0" smtClean="0"/>
              <a:t>        </a:t>
            </a:r>
            <a:r>
              <a:rPr lang="ru-RU" sz="1600" b="1" dirty="0" smtClean="0">
                <a:solidFill>
                  <a:srgbClr val="0070C0"/>
                </a:solidFill>
              </a:rPr>
              <a:t>Пособия посвящены формированию </a:t>
            </a:r>
            <a:r>
              <a:rPr lang="ru-RU" sz="1600" b="1" dirty="0">
                <a:solidFill>
                  <a:srgbClr val="0070C0"/>
                </a:solidFill>
              </a:rPr>
              <a:t>культуры безопасности в </a:t>
            </a:r>
            <a:r>
              <a:rPr lang="ru-RU" sz="1600" b="1" dirty="0" smtClean="0">
                <a:solidFill>
                  <a:srgbClr val="0070C0"/>
                </a:solidFill>
              </a:rPr>
              <a:t>разных возрастных группах </a:t>
            </a:r>
            <a:r>
              <a:rPr lang="ru-RU" sz="1600" b="1" dirty="0">
                <a:solidFill>
                  <a:srgbClr val="0070C0"/>
                </a:solidFill>
              </a:rPr>
              <a:t>ДОО. 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600" b="1" dirty="0">
                <a:solidFill>
                  <a:srgbClr val="0070C0"/>
                </a:solidFill>
              </a:rPr>
              <a:t> </a:t>
            </a:r>
            <a:r>
              <a:rPr lang="ru-RU" sz="1600" b="1" dirty="0" smtClean="0">
                <a:solidFill>
                  <a:srgbClr val="0070C0"/>
                </a:solidFill>
              </a:rPr>
              <a:t>        В пособиях  </a:t>
            </a:r>
            <a:r>
              <a:rPr lang="ru-RU" sz="1600" b="1" dirty="0">
                <a:solidFill>
                  <a:srgbClr val="0070C0"/>
                </a:solidFill>
              </a:rPr>
              <a:t>представлено планирование образовательной </a:t>
            </a:r>
            <a:r>
              <a:rPr lang="ru-RU" sz="1600" b="1" dirty="0" smtClean="0">
                <a:solidFill>
                  <a:srgbClr val="0070C0"/>
                </a:solidFill>
              </a:rPr>
              <a:t>деятельности, отражающее </a:t>
            </a:r>
            <a:r>
              <a:rPr lang="ru-RU" sz="1600" b="1" dirty="0">
                <a:solidFill>
                  <a:srgbClr val="0070C0"/>
                </a:solidFill>
              </a:rPr>
              <a:t>тактику планомерного решения поставленных задач во взаимодействии специалистов ДОО с семьями воспитанников с использованием современных форм организации совместной деятельности детей и взрослых</a:t>
            </a:r>
            <a:r>
              <a:rPr lang="ru-RU" sz="1600" b="1" dirty="0" smtClean="0">
                <a:solidFill>
                  <a:srgbClr val="0070C0"/>
                </a:solidFill>
              </a:rPr>
              <a:t>.</a:t>
            </a:r>
            <a:endParaRPr lang="ru-RU" sz="16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   Издание </a:t>
            </a:r>
            <a:r>
              <a:rPr lang="ru-RU" sz="1600" b="1" dirty="0">
                <a:solidFill>
                  <a:srgbClr val="0070C0"/>
                </a:solidFill>
              </a:rPr>
              <a:t>адресовано воспитателям дошкольных образовательных </a:t>
            </a:r>
            <a:r>
              <a:rPr lang="ru-RU" sz="1600" b="1" dirty="0" smtClean="0">
                <a:solidFill>
                  <a:srgbClr val="0070C0"/>
                </a:solidFill>
              </a:rPr>
              <a:t>организаций, заместителям заведующих </a:t>
            </a:r>
            <a:r>
              <a:rPr lang="ru-RU" sz="1600" b="1" dirty="0">
                <a:solidFill>
                  <a:srgbClr val="0070C0"/>
                </a:solidFill>
              </a:rPr>
              <a:t>по УВР, старшим воспитателям, родителям, гувернерам, студентам педагогических </a:t>
            </a:r>
            <a:r>
              <a:rPr lang="ru-RU" sz="1600" b="1" dirty="0" smtClean="0">
                <a:solidFill>
                  <a:srgbClr val="0070C0"/>
                </a:solidFill>
              </a:rPr>
              <a:t> вузов</a:t>
            </a:r>
            <a:r>
              <a:rPr lang="ru-RU" sz="1600" b="1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900" b="1" dirty="0" smtClean="0">
                <a:solidFill>
                  <a:srgbClr val="0070C0"/>
                </a:solidFill>
              </a:rPr>
              <a:t>        </a:t>
            </a:r>
            <a:endParaRPr lang="ru-RU" sz="19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548680"/>
            <a:ext cx="4067944" cy="563876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600" b="1" dirty="0">
                <a:solidFill>
                  <a:srgbClr val="FF0000"/>
                </a:solidFill>
              </a:rPr>
              <a:t>Тимофеева Л.Л.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«</a:t>
            </a:r>
            <a:r>
              <a:rPr lang="ru-RU" sz="1600" b="1" dirty="0">
                <a:solidFill>
                  <a:srgbClr val="FF0000"/>
                </a:solidFill>
              </a:rPr>
              <a:t>Формирование культуры </a:t>
            </a:r>
            <a:r>
              <a:rPr lang="ru-RU" sz="1600" b="1" dirty="0" smtClean="0">
                <a:solidFill>
                  <a:srgbClr val="FF0000"/>
                </a:solidFill>
              </a:rPr>
              <a:t>безопасности.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Планирование образовательной </a:t>
            </a:r>
          </a:p>
          <a:p>
            <a:pPr marL="82296" indent="0" algn="ctr">
              <a:buNone/>
            </a:pPr>
            <a:r>
              <a:rPr lang="ru-RU" sz="1600" b="1" dirty="0">
                <a:solidFill>
                  <a:srgbClr val="FF0000"/>
                </a:solidFill>
              </a:rPr>
              <a:t>д</a:t>
            </a:r>
            <a:r>
              <a:rPr lang="ru-RU" sz="1600" b="1" dirty="0" smtClean="0">
                <a:solidFill>
                  <a:srgbClr val="FF0000"/>
                </a:solidFill>
              </a:rPr>
              <a:t>еятельности. </a:t>
            </a:r>
            <a:endParaRPr lang="ru-RU" sz="1600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65194" y="2132856"/>
            <a:ext cx="1387372" cy="207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24326" y="2118537"/>
            <a:ext cx="1362096" cy="20927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65194" y="4365104"/>
            <a:ext cx="1490322" cy="22827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95862" y="4413614"/>
            <a:ext cx="1419025" cy="224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7025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548680"/>
            <a:ext cx="3888432" cy="630932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Программа «Земля отцов» создавалась под девизом «Моя судьба – Башкортостан».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 Цель программы: формирование первоначальных представлений национальной культуры, интерес к познанию культуры своего народа, воспитание патриота своей земли.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 Программа предназначена для детей младшего и старшего дошкольного возраста.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Весь материал разделён на блоки: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1. Человек – творец рукотворного мира.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2. От истоков прекрасного – к творчеству.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3. Отчий дом.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  В конце  программы предложено примерное перспективное планирование </a:t>
            </a:r>
            <a:r>
              <a:rPr lang="ru-RU" sz="1500" b="1" dirty="0" err="1" smtClean="0">
                <a:solidFill>
                  <a:srgbClr val="0070C0"/>
                </a:solidFill>
              </a:rPr>
              <a:t>воспитательно</a:t>
            </a:r>
            <a:r>
              <a:rPr lang="ru-RU" sz="1500" b="1" dirty="0" smtClean="0">
                <a:solidFill>
                  <a:srgbClr val="0070C0"/>
                </a:solidFill>
              </a:rPr>
              <a:t> - образовательного процесса, а также диагностика выявления уровня представлений о национальной (башкирской) культуре и методическое сопровождение программы.</a:t>
            </a:r>
            <a:endParaRPr lang="ru-RU" sz="15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548680"/>
            <a:ext cx="3657600" cy="563876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endParaRPr lang="ru-RU" sz="1600" b="1" dirty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Гасанова Р.Х.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Программа «Земля отцов»</a:t>
            </a:r>
          </a:p>
          <a:p>
            <a:pPr marL="82296" indent="0">
              <a:buNone/>
            </a:pPr>
            <a:endParaRPr lang="ru-RU" sz="1600" dirty="0" smtClean="0"/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2060848"/>
            <a:ext cx="3026255" cy="41503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92274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16632"/>
            <a:ext cx="8172400" cy="720080"/>
          </a:xfrm>
        </p:spPr>
        <p:txBody>
          <a:bodyPr>
            <a:noAutofit/>
          </a:bodyPr>
          <a:lstStyle/>
          <a:p>
            <a:pPr algn="ctr"/>
            <a:r>
              <a:rPr lang="ru-RU" sz="2400" b="1" u="sng" dirty="0">
                <a:solidFill>
                  <a:srgbClr val="FF0000"/>
                </a:solidFill>
              </a:rPr>
              <a:t>Образовательная область </a:t>
            </a:r>
            <a:br>
              <a:rPr lang="ru-RU" sz="2400" b="1" u="sng" dirty="0">
                <a:solidFill>
                  <a:srgbClr val="FF0000"/>
                </a:solidFill>
              </a:rPr>
            </a:br>
            <a:r>
              <a:rPr lang="ru-RU" sz="2400" b="1" u="sng" dirty="0" smtClean="0">
                <a:solidFill>
                  <a:srgbClr val="FF0000"/>
                </a:solidFill>
              </a:rPr>
              <a:t>«Художественно-</a:t>
            </a:r>
            <a:r>
              <a:rPr lang="ru-RU" sz="2400" b="1" u="sng" dirty="0" err="1" smtClean="0">
                <a:solidFill>
                  <a:srgbClr val="FF0000"/>
                </a:solidFill>
              </a:rPr>
              <a:t>эстэтическое</a:t>
            </a:r>
            <a:r>
              <a:rPr lang="ru-RU" sz="2400" b="1" u="sng" dirty="0" smtClean="0">
                <a:solidFill>
                  <a:srgbClr val="FF0000"/>
                </a:solidFill>
              </a:rPr>
              <a:t> развитие»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052736"/>
            <a:ext cx="3640448" cy="5688632"/>
          </a:xfrm>
        </p:spPr>
        <p:txBody>
          <a:bodyPr>
            <a:normAutofit fontScale="70000" lnSpcReduction="20000"/>
          </a:bodyPr>
          <a:lstStyle/>
          <a:p>
            <a:pPr marL="82296" indent="0" algn="just">
              <a:buNone/>
            </a:pPr>
            <a:r>
              <a:rPr lang="ru-RU" sz="1400" dirty="0" smtClean="0"/>
              <a:t>     </a:t>
            </a:r>
            <a:endParaRPr lang="ru-RU" sz="1600" b="1" dirty="0" smtClean="0">
              <a:solidFill>
                <a:srgbClr val="0070C0"/>
              </a:solidFill>
            </a:endParaRPr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sz="1800" b="1" dirty="0" smtClean="0">
                <a:solidFill>
                  <a:srgbClr val="0070C0"/>
                </a:solidFill>
              </a:rPr>
              <a:t>      </a:t>
            </a:r>
            <a:r>
              <a:rPr lang="ru-RU" sz="2000" b="1" dirty="0" smtClean="0">
                <a:solidFill>
                  <a:srgbClr val="0070C0"/>
                </a:solidFill>
              </a:rPr>
              <a:t>Коллаж</a:t>
            </a:r>
            <a:r>
              <a:rPr lang="ru-RU" sz="2000" b="1" dirty="0">
                <a:solidFill>
                  <a:srgbClr val="0070C0"/>
                </a:solidFill>
              </a:rPr>
              <a:t>, живопись, графика, витраж, монотипия, бумажная пластика - вот только небольшой перечень занимательных заданий для совместной деятельности взрослого и ребенка. </a:t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rgbClr val="0070C0"/>
                </a:solidFill>
              </a:rPr>
              <a:t>     Универсальность </a:t>
            </a:r>
            <a:r>
              <a:rPr lang="ru-RU" sz="2000" b="1" dirty="0">
                <a:solidFill>
                  <a:srgbClr val="0070C0"/>
                </a:solidFill>
              </a:rPr>
              <a:t>уникальность предлагаемой методики - в современно организованной модели задания, в основе которого лежат специально разработанные методы "Творческий замысел" и "Ощущение цвета". 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   В </a:t>
            </a:r>
            <a:r>
              <a:rPr lang="ru-RU" sz="2000" b="1" dirty="0">
                <a:solidFill>
                  <a:srgbClr val="0070C0"/>
                </a:solidFill>
              </a:rPr>
              <a:t>программу включены подробные конспекты для всех возрастных групп, тематическое планирование на год, иллюстрации, мастер-класс для педагогов. </a:t>
            </a:r>
            <a:endParaRPr lang="ru-RU" sz="2000" b="1" dirty="0" smtClean="0">
              <a:solidFill>
                <a:srgbClr val="0070C0"/>
              </a:solidFill>
            </a:endParaRPr>
          </a:p>
          <a:p>
            <a:pPr marL="82296" indent="0" algn="just">
              <a:lnSpc>
                <a:spcPct val="120000"/>
              </a:lnSpc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Пособие </a:t>
            </a:r>
            <a:r>
              <a:rPr lang="ru-RU" sz="2000" b="1" dirty="0">
                <a:solidFill>
                  <a:srgbClr val="0070C0"/>
                </a:solidFill>
              </a:rPr>
              <a:t>адресовано воспитателям дошкольных учреждений, руководителям изостудий, студентам педагогических вузов, методистам</a:t>
            </a:r>
            <a:r>
              <a:rPr lang="ru-RU" sz="2000" b="1" dirty="0" smtClean="0">
                <a:solidFill>
                  <a:srgbClr val="0070C0"/>
                </a:solidFill>
              </a:rPr>
              <a:t>, родителям.</a:t>
            </a:r>
          </a:p>
          <a:p>
            <a:pPr marL="82296" indent="0" algn="just">
              <a:buNone/>
            </a:pPr>
            <a:endParaRPr lang="ru-RU" sz="20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800" b="1" dirty="0">
                <a:solidFill>
                  <a:srgbClr val="0070C0"/>
                </a:solidFill>
              </a:rPr>
              <a:t/>
            </a:r>
            <a:br>
              <a:rPr lang="ru-RU" sz="1800" b="1" dirty="0">
                <a:solidFill>
                  <a:srgbClr val="0070C0"/>
                </a:solidFill>
              </a:rPr>
            </a:br>
            <a:r>
              <a:rPr lang="ru-RU" sz="1400" b="1" dirty="0">
                <a:solidFill>
                  <a:srgbClr val="0070C0"/>
                </a:solidFill>
              </a:rPr>
              <a:t/>
            </a:r>
            <a:br>
              <a:rPr lang="ru-RU" sz="1400" b="1" dirty="0">
                <a:solidFill>
                  <a:srgbClr val="0070C0"/>
                </a:solidFill>
              </a:rPr>
            </a:b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1052736"/>
            <a:ext cx="4067944" cy="5134704"/>
          </a:xfrm>
        </p:spPr>
        <p:txBody>
          <a:bodyPr>
            <a:normAutofit fontScale="70000" lnSpcReduction="20000"/>
          </a:bodyPr>
          <a:lstStyle/>
          <a:p>
            <a:pPr marL="82296" indent="0" algn="ctr"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Дубровская Н.В.</a:t>
            </a:r>
          </a:p>
          <a:p>
            <a:pPr marL="82296" indent="0" algn="ctr"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Парциальная программа </a:t>
            </a:r>
          </a:p>
          <a:p>
            <a:pPr marL="82296" indent="0" algn="ctr"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«Цвет творчества»</a:t>
            </a:r>
          </a:p>
          <a:p>
            <a:pPr marL="82296" indent="0" algn="ctr">
              <a:buNone/>
            </a:pPr>
            <a:r>
              <a:rPr lang="ru-RU" sz="2300" b="1" dirty="0" smtClean="0">
                <a:solidFill>
                  <a:srgbClr val="FF0000"/>
                </a:solidFill>
              </a:rPr>
              <a:t>с 2 до 7 лет</a:t>
            </a:r>
          </a:p>
          <a:p>
            <a:pPr marL="82296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68144" y="2276872"/>
            <a:ext cx="2671564" cy="381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762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764704"/>
            <a:ext cx="3712456" cy="542273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Пособия содержат </a:t>
            </a:r>
            <a:r>
              <a:rPr lang="ru-RU" sz="1400" b="1" dirty="0">
                <a:solidFill>
                  <a:srgbClr val="0070C0"/>
                </a:solidFill>
              </a:rPr>
              <a:t>методические рекомендации по изобразительной </a:t>
            </a:r>
            <a:r>
              <a:rPr lang="ru-RU" sz="1400" b="1" dirty="0" smtClean="0">
                <a:solidFill>
                  <a:srgbClr val="0070C0"/>
                </a:solidFill>
              </a:rPr>
              <a:t>деятельности</a:t>
            </a:r>
            <a:r>
              <a:rPr lang="ru-RU" sz="1400" b="1" dirty="0">
                <a:solidFill>
                  <a:srgbClr val="0070C0"/>
                </a:solidFill>
              </a:rPr>
              <a:t>, конспекты по совместной деятельности взрослого с детьми на год, </a:t>
            </a:r>
            <a:r>
              <a:rPr lang="ru-RU" sz="1400" b="1" dirty="0" smtClean="0">
                <a:solidFill>
                  <a:srgbClr val="0070C0"/>
                </a:solidFill>
              </a:rPr>
              <a:t>наглядный </a:t>
            </a:r>
            <a:r>
              <a:rPr lang="ru-RU" sz="1400" b="1" dirty="0">
                <a:solidFill>
                  <a:srgbClr val="0070C0"/>
                </a:solidFill>
              </a:rPr>
              <a:t>материал для занятий с детьми </a:t>
            </a:r>
            <a:r>
              <a:rPr lang="ru-RU" sz="1400" b="1" dirty="0" smtClean="0">
                <a:solidFill>
                  <a:srgbClr val="0070C0"/>
                </a:solidFill>
              </a:rPr>
              <a:t>среднего и старшего </a:t>
            </a:r>
            <a:r>
              <a:rPr lang="ru-RU" sz="1400" b="1" dirty="0">
                <a:solidFill>
                  <a:srgbClr val="0070C0"/>
                </a:solidFill>
              </a:rPr>
              <a:t>дошкольного возраста.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Пособия входят </a:t>
            </a:r>
            <a:r>
              <a:rPr lang="ru-RU" sz="1400" b="1" dirty="0">
                <a:solidFill>
                  <a:srgbClr val="0070C0"/>
                </a:solidFill>
              </a:rPr>
              <a:t>в авторскую программу «Цвет Творчества», которая направлена на </a:t>
            </a:r>
            <a:r>
              <a:rPr lang="ru-RU" sz="1400" b="1" dirty="0" smtClean="0">
                <a:solidFill>
                  <a:srgbClr val="0070C0"/>
                </a:solidFill>
              </a:rPr>
              <a:t>формирование </a:t>
            </a:r>
            <a:r>
              <a:rPr lang="ru-RU" sz="1400" b="1" dirty="0">
                <a:solidFill>
                  <a:srgbClr val="0070C0"/>
                </a:solidFill>
              </a:rPr>
              <a:t>художественных навыков и умений, развитие творческих </a:t>
            </a:r>
            <a:r>
              <a:rPr lang="ru-RU" sz="1400" b="1" dirty="0" smtClean="0">
                <a:solidFill>
                  <a:srgbClr val="0070C0"/>
                </a:solidFill>
              </a:rPr>
              <a:t>способностей </a:t>
            </a:r>
            <a:r>
              <a:rPr lang="ru-RU" sz="1400" b="1" dirty="0">
                <a:solidFill>
                  <a:srgbClr val="0070C0"/>
                </a:solidFill>
              </a:rPr>
              <a:t>дошкольников в области цвета, графики и композиции.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Современный </a:t>
            </a:r>
            <a:r>
              <a:rPr lang="ru-RU" sz="1400" b="1" dirty="0">
                <a:solidFill>
                  <a:srgbClr val="0070C0"/>
                </a:solidFill>
              </a:rPr>
              <a:t>подход к организации занятий, в основе которых лежат </a:t>
            </a:r>
            <a:r>
              <a:rPr lang="ru-RU" sz="1400" b="1" dirty="0" smtClean="0">
                <a:solidFill>
                  <a:srgbClr val="0070C0"/>
                </a:solidFill>
              </a:rPr>
              <a:t>творческий </a:t>
            </a:r>
            <a:r>
              <a:rPr lang="ru-RU" sz="1400" b="1" dirty="0">
                <a:solidFill>
                  <a:srgbClr val="0070C0"/>
                </a:solidFill>
              </a:rPr>
              <a:t>замысел и самореализация в цвете, выбор разнообразных </a:t>
            </a:r>
            <a:r>
              <a:rPr lang="ru-RU" sz="1400" b="1" dirty="0" smtClean="0">
                <a:solidFill>
                  <a:srgbClr val="0070C0"/>
                </a:solidFill>
              </a:rPr>
              <a:t>художественных </a:t>
            </a:r>
            <a:r>
              <a:rPr lang="ru-RU" sz="1400" b="1" dirty="0">
                <a:solidFill>
                  <a:srgbClr val="0070C0"/>
                </a:solidFill>
              </a:rPr>
              <a:t>материалов помогут раскрыть внутренний потенциал ребенка с учетом </a:t>
            </a:r>
            <a:r>
              <a:rPr lang="ru-RU" sz="1400" b="1" dirty="0" smtClean="0">
                <a:solidFill>
                  <a:srgbClr val="0070C0"/>
                </a:solidFill>
              </a:rPr>
              <a:t>его индивидуальности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Данные пособия адресованы </a:t>
            </a:r>
            <a:r>
              <a:rPr lang="ru-RU" sz="1400" b="1" dirty="0">
                <a:solidFill>
                  <a:srgbClr val="0070C0"/>
                </a:solidFill>
              </a:rPr>
              <a:t>воспитателям, руководителям кружков, педагогам </a:t>
            </a:r>
            <a:r>
              <a:rPr lang="ru-RU" sz="1400" b="1" dirty="0" smtClean="0">
                <a:solidFill>
                  <a:srgbClr val="0070C0"/>
                </a:solidFill>
              </a:rPr>
              <a:t>дополнительного образования , родителям.</a:t>
            </a:r>
            <a:endParaRPr lang="ru-RU" sz="14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endParaRPr lang="ru-RU" sz="14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476672"/>
            <a:ext cx="3867912" cy="571076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Дубровская Н.В. Цвет творчества. </a:t>
            </a:r>
          </a:p>
          <a:p>
            <a:pPr marL="82296" indent="0" algn="ctr">
              <a:lnSpc>
                <a:spcPct val="110000"/>
              </a:lnSpc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Конспекты интегрированных занятий по ознакомлению  дошкольников </a:t>
            </a:r>
          </a:p>
          <a:p>
            <a:pPr marL="82296" indent="0" algn="ctr">
              <a:lnSpc>
                <a:spcPct val="110000"/>
              </a:lnSpc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с основами </a:t>
            </a:r>
            <a:r>
              <a:rPr lang="ru-RU" sz="1400" b="1" dirty="0" err="1" smtClean="0">
                <a:solidFill>
                  <a:srgbClr val="FF0000"/>
                </a:solidFill>
              </a:rPr>
              <a:t>цветоведения</a:t>
            </a:r>
            <a:r>
              <a:rPr lang="ru-RU" sz="1400" b="1" dirty="0" smtClean="0">
                <a:solidFill>
                  <a:srgbClr val="FF0000"/>
                </a:solidFill>
              </a:rPr>
              <a:t>.</a:t>
            </a:r>
          </a:p>
          <a:p>
            <a:pPr marL="82296" indent="0">
              <a:buNone/>
            </a:pPr>
            <a:endParaRPr lang="ru-RU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0112" y="1684246"/>
            <a:ext cx="1909961" cy="2436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20272" y="4248190"/>
            <a:ext cx="1909961" cy="2448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254118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548680"/>
            <a:ext cx="3657600" cy="5638760"/>
          </a:xfrm>
        </p:spPr>
        <p:txBody>
          <a:bodyPr>
            <a:normAutofit fontScale="92500" lnSpcReduction="10000"/>
          </a:bodyPr>
          <a:lstStyle/>
          <a:p>
            <a:pPr marL="82296" indent="0" algn="just">
              <a:buNone/>
            </a:pP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</a:t>
            </a: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Пособие </a:t>
            </a:r>
            <a:r>
              <a:rPr lang="ru-RU" sz="1400" b="1" dirty="0">
                <a:solidFill>
                  <a:srgbClr val="0070C0"/>
                </a:solidFill>
              </a:rPr>
              <a:t>представляет инновационную систему познавательного и художественно-эстетического развития детей четвертого года жизни в творческом конструировании.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Направлено </a:t>
            </a:r>
            <a:r>
              <a:rPr lang="ru-RU" sz="1400" b="1" dirty="0">
                <a:solidFill>
                  <a:srgbClr val="0070C0"/>
                </a:solidFill>
              </a:rPr>
              <a:t>на реализацию парциальной программы «Умные пальчики», разработанной в соответствии с ФГОС ДО.</a:t>
            </a:r>
          </a:p>
          <a:p>
            <a:pPr marL="82296" indent="0" algn="just">
              <a:lnSpc>
                <a:spcPct val="110000"/>
              </a:lnSpc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Особенностью </a:t>
            </a:r>
            <a:r>
              <a:rPr lang="ru-RU" sz="1400" b="1" dirty="0">
                <a:solidFill>
                  <a:srgbClr val="0070C0"/>
                </a:solidFill>
              </a:rPr>
              <a:t>программы и УМК является </a:t>
            </a:r>
            <a:r>
              <a:rPr lang="ru-RU" sz="1400" b="1" dirty="0" smtClean="0">
                <a:solidFill>
                  <a:srgbClr val="0070C0"/>
                </a:solidFill>
              </a:rPr>
              <a:t>проблемно - поисковый характер </a:t>
            </a:r>
            <a:r>
              <a:rPr lang="ru-RU" sz="1400" b="1" dirty="0">
                <a:solidFill>
                  <a:srgbClr val="0070C0"/>
                </a:solidFill>
              </a:rPr>
              <a:t>образовательных ситуаций, побуждающих детей к освоению обобщенных способов </a:t>
            </a:r>
            <a:r>
              <a:rPr lang="ru-RU" sz="1400" b="1" dirty="0" smtClean="0">
                <a:solidFill>
                  <a:srgbClr val="0070C0"/>
                </a:solidFill>
              </a:rPr>
              <a:t>конструирования  </a:t>
            </a:r>
            <a:r>
              <a:rPr lang="ru-RU" sz="1400" b="1" dirty="0">
                <a:solidFill>
                  <a:srgbClr val="0070C0"/>
                </a:solidFill>
              </a:rPr>
              <a:t>и </a:t>
            </a:r>
            <a:r>
              <a:rPr lang="ru-RU" sz="1400" b="1" dirty="0" smtClean="0">
                <a:solidFill>
                  <a:srgbClr val="0070C0"/>
                </a:solidFill>
              </a:rPr>
              <a:t> креативным   открытиям</a:t>
            </a:r>
            <a:r>
              <a:rPr lang="ru-RU" sz="1400" b="1" dirty="0">
                <a:solidFill>
                  <a:srgbClr val="0070C0"/>
                </a:solidFill>
              </a:rPr>
              <a:t>:</a:t>
            </a:r>
          </a:p>
          <a:p>
            <a:pPr marL="82296" indent="0" algn="just">
              <a:lnSpc>
                <a:spcPct val="110000"/>
              </a:lnSpc>
              <a:buNone/>
            </a:pPr>
            <a:r>
              <a:rPr lang="ru-RU" sz="1400" b="1" dirty="0">
                <a:solidFill>
                  <a:srgbClr val="0070C0"/>
                </a:solidFill>
              </a:rPr>
              <a:t>как узкие дорожки стали широкими, почему прямые дорожки стали кривыми, зачем лодка превратилась в корабль, как сугробы растаяли, превратившись в ручейки и лужи и многое </a:t>
            </a:r>
            <a:r>
              <a:rPr lang="ru-RU" sz="1400" b="1" dirty="0" smtClean="0">
                <a:solidFill>
                  <a:srgbClr val="0070C0"/>
                </a:solidFill>
              </a:rPr>
              <a:t> другое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Предполагается </a:t>
            </a:r>
            <a:r>
              <a:rPr lang="ru-RU" sz="1400" b="1" dirty="0">
                <a:solidFill>
                  <a:srgbClr val="0070C0"/>
                </a:solidFill>
              </a:rPr>
              <a:t>использование разного материала — строительного, бытового, природного, художественного.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Пособие </a:t>
            </a:r>
            <a:r>
              <a:rPr lang="ru-RU" sz="1400" b="1" dirty="0">
                <a:solidFill>
                  <a:srgbClr val="0070C0"/>
                </a:solidFill>
              </a:rPr>
              <a:t>рекомендуется воспитателям и старшим воспитателям дошкольных образовательных организаций, студентам педагогических колледжей и вузов.</a:t>
            </a:r>
          </a:p>
          <a:p>
            <a:pPr marL="82296" indent="0">
              <a:buNone/>
            </a:pP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548680"/>
            <a:ext cx="3657600" cy="5638760"/>
          </a:xfrm>
        </p:spPr>
        <p:txBody>
          <a:bodyPr>
            <a:normAutofit fontScale="92500" lnSpcReduction="10000"/>
          </a:bodyPr>
          <a:lstStyle/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Лыкова И.А.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Парциальная программа 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«Умные пальчики».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7" y="1916832"/>
            <a:ext cx="3089383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54342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404664"/>
            <a:ext cx="7704856" cy="5843736"/>
          </a:xfrm>
        </p:spPr>
        <p:txBody>
          <a:bodyPr>
            <a:normAutofit lnSpcReduction="10000"/>
          </a:bodyPr>
          <a:lstStyle/>
          <a:p>
            <a:pPr marL="82296" indent="0" algn="just">
              <a:buNone/>
            </a:pPr>
            <a:r>
              <a:rPr lang="ru-RU" dirty="0" smtClean="0"/>
              <a:t>      </a:t>
            </a:r>
          </a:p>
          <a:p>
            <a:pPr marL="82296" indent="0" algn="just">
              <a:buNone/>
            </a:pPr>
            <a:r>
              <a:rPr lang="ru-RU" sz="2800" dirty="0"/>
              <a:t> </a:t>
            </a:r>
            <a:r>
              <a:rPr lang="ru-RU" sz="2800" dirty="0" smtClean="0"/>
              <a:t>    </a:t>
            </a:r>
          </a:p>
          <a:p>
            <a:pPr marL="82296" indent="0" algn="just">
              <a:buNone/>
            </a:pPr>
            <a:r>
              <a:rPr lang="ru-RU" sz="2800" dirty="0" smtClean="0"/>
              <a:t>     </a:t>
            </a:r>
            <a:r>
              <a:rPr lang="ru-RU" sz="2800" b="1" dirty="0" smtClean="0">
                <a:solidFill>
                  <a:srgbClr val="0070C0"/>
                </a:solidFill>
              </a:rPr>
              <a:t>В </a:t>
            </a:r>
            <a:r>
              <a:rPr lang="ru-RU" sz="2800" b="1" dirty="0">
                <a:solidFill>
                  <a:srgbClr val="0070C0"/>
                </a:solidFill>
              </a:rPr>
              <a:t>соответствии с ФГОС ДО, </a:t>
            </a:r>
            <a:r>
              <a:rPr lang="ru-RU" sz="2800" b="1" dirty="0" smtClean="0">
                <a:solidFill>
                  <a:srgbClr val="0070C0"/>
                </a:solidFill>
              </a:rPr>
              <a:t>дошкольная образовательная организация </a:t>
            </a:r>
            <a:r>
              <a:rPr lang="ru-RU" sz="2800" b="1" dirty="0">
                <a:solidFill>
                  <a:srgbClr val="0070C0"/>
                </a:solidFill>
              </a:rPr>
              <a:t>при составлении основной образовательной программы </a:t>
            </a:r>
            <a:r>
              <a:rPr lang="ru-RU" sz="2800" b="1" dirty="0" smtClean="0">
                <a:solidFill>
                  <a:srgbClr val="0070C0"/>
                </a:solidFill>
              </a:rPr>
              <a:t>может </a:t>
            </a:r>
            <a:r>
              <a:rPr lang="ru-RU" sz="2800" b="1" dirty="0">
                <a:solidFill>
                  <a:srgbClr val="0070C0"/>
                </a:solidFill>
              </a:rPr>
              <a:t>использовать </a:t>
            </a:r>
            <a:r>
              <a:rPr lang="ru-RU" sz="2800" b="1" dirty="0" smtClean="0">
                <a:solidFill>
                  <a:srgbClr val="0070C0"/>
                </a:solidFill>
              </a:rPr>
              <a:t>кроме примерной адаптированной образовательной программы дошкольного образования для детей с ТНР и </a:t>
            </a:r>
            <a:r>
              <a:rPr lang="ru-RU" sz="2800" b="1" dirty="0">
                <a:solidFill>
                  <a:srgbClr val="0070C0"/>
                </a:solidFill>
              </a:rPr>
              <a:t>парциальные </a:t>
            </a:r>
            <a:r>
              <a:rPr lang="ru-RU" sz="2800" b="1" dirty="0" smtClean="0">
                <a:solidFill>
                  <a:srgbClr val="0070C0"/>
                </a:solidFill>
              </a:rPr>
              <a:t>программы.</a:t>
            </a:r>
          </a:p>
          <a:p>
            <a:pPr marL="82296" indent="0" algn="just">
              <a:buNone/>
            </a:pPr>
            <a:r>
              <a:rPr lang="ru-RU" sz="2800" b="1" dirty="0" smtClean="0">
                <a:solidFill>
                  <a:srgbClr val="0070C0"/>
                </a:solidFill>
              </a:rPr>
              <a:t>     Рассмотрим парциальные программы и методические пособия вариативной части   АООП ДО с учётом образовательных областей.</a:t>
            </a:r>
          </a:p>
          <a:p>
            <a:pPr marL="82296" indent="0" algn="just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27996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476672"/>
            <a:ext cx="3600400" cy="5710768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Программа </a:t>
            </a:r>
            <a:r>
              <a:rPr lang="ru-RU" sz="1400" b="1" dirty="0">
                <a:solidFill>
                  <a:srgbClr val="0070C0"/>
                </a:solidFill>
              </a:rPr>
              <a:t>И.А. Лыковой «Цветные ладошки», является модифицированной и </a:t>
            </a:r>
            <a:r>
              <a:rPr lang="ru-RU" sz="1400" b="1" dirty="0" smtClean="0">
                <a:solidFill>
                  <a:srgbClr val="0070C0"/>
                </a:solidFill>
              </a:rPr>
              <a:t>имеет художественно-эстетическую </a:t>
            </a:r>
            <a:r>
              <a:rPr lang="ru-RU" sz="1400" b="1" dirty="0">
                <a:solidFill>
                  <a:srgbClr val="0070C0"/>
                </a:solidFill>
              </a:rPr>
              <a:t>направленность.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Данная </a:t>
            </a:r>
            <a:r>
              <a:rPr lang="ru-RU" sz="1400" b="1" dirty="0">
                <a:solidFill>
                  <a:srgbClr val="0070C0"/>
                </a:solidFill>
              </a:rPr>
              <a:t>программа рассчитана на работу с детьми дошкольного возраста от 3 до 7 </a:t>
            </a:r>
            <a:r>
              <a:rPr lang="ru-RU" sz="1400" b="1" dirty="0" smtClean="0">
                <a:solidFill>
                  <a:srgbClr val="0070C0"/>
                </a:solidFill>
              </a:rPr>
              <a:t>лет. </a:t>
            </a: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Она строится </a:t>
            </a:r>
            <a:r>
              <a:rPr lang="ru-RU" sz="1400" b="1" dirty="0">
                <a:solidFill>
                  <a:srgbClr val="0070C0"/>
                </a:solidFill>
              </a:rPr>
              <a:t>на основе современных подходов к обучению дошкольников, направленных </a:t>
            </a:r>
            <a:r>
              <a:rPr lang="ru-RU" sz="1400" b="1" dirty="0" smtClean="0">
                <a:solidFill>
                  <a:srgbClr val="0070C0"/>
                </a:solidFill>
              </a:rPr>
              <a:t>на художественно-эстетическое </a:t>
            </a:r>
            <a:r>
              <a:rPr lang="ru-RU" sz="1400" b="1" dirty="0">
                <a:solidFill>
                  <a:srgbClr val="0070C0"/>
                </a:solidFill>
              </a:rPr>
              <a:t>развитие, восприятие явлений </a:t>
            </a:r>
            <a:r>
              <a:rPr lang="ru-RU" sz="1400" b="1" dirty="0" smtClean="0">
                <a:solidFill>
                  <a:srgbClr val="0070C0"/>
                </a:solidFill>
              </a:rPr>
              <a:t>окружающей действительности</a:t>
            </a:r>
            <a:r>
              <a:rPr lang="ru-RU" sz="1400" b="1" dirty="0">
                <a:solidFill>
                  <a:srgbClr val="0070C0"/>
                </a:solidFill>
              </a:rPr>
              <a:t>, где человек руководствуется не только познавательными и </a:t>
            </a:r>
            <a:r>
              <a:rPr lang="ru-RU" sz="1400" b="1" dirty="0" smtClean="0">
                <a:solidFill>
                  <a:srgbClr val="0070C0"/>
                </a:solidFill>
              </a:rPr>
              <a:t>моральными критериями</a:t>
            </a:r>
            <a:r>
              <a:rPr lang="ru-RU" sz="1400" b="1" dirty="0">
                <a:solidFill>
                  <a:srgbClr val="0070C0"/>
                </a:solidFill>
              </a:rPr>
              <a:t>, но и эстетическими </a:t>
            </a:r>
            <a:r>
              <a:rPr lang="ru-RU" sz="1400" b="1" dirty="0" smtClean="0">
                <a:solidFill>
                  <a:srgbClr val="0070C0"/>
                </a:solidFill>
              </a:rPr>
              <a:t> принципами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Цель </a:t>
            </a:r>
            <a:r>
              <a:rPr lang="ru-RU" sz="1400" b="1" dirty="0">
                <a:solidFill>
                  <a:srgbClr val="0070C0"/>
                </a:solidFill>
              </a:rPr>
              <a:t>программы - формирование у детей раннего и дошкольного возраста </a:t>
            </a:r>
            <a:r>
              <a:rPr lang="ru-RU" sz="1400" b="1" dirty="0" smtClean="0">
                <a:solidFill>
                  <a:srgbClr val="0070C0"/>
                </a:solidFill>
              </a:rPr>
              <a:t>эстетического отношения </a:t>
            </a:r>
            <a:r>
              <a:rPr lang="ru-RU" sz="1400" b="1" dirty="0">
                <a:solidFill>
                  <a:srgbClr val="0070C0"/>
                </a:solidFill>
              </a:rPr>
              <a:t>и художественно-творческих </a:t>
            </a:r>
            <a:r>
              <a:rPr lang="ru-RU" sz="1400" b="1" dirty="0" smtClean="0">
                <a:solidFill>
                  <a:srgbClr val="0070C0"/>
                </a:solidFill>
              </a:rPr>
              <a:t>способностей </a:t>
            </a:r>
            <a:r>
              <a:rPr lang="ru-RU" sz="1400" b="1" dirty="0">
                <a:solidFill>
                  <a:srgbClr val="0070C0"/>
                </a:solidFill>
              </a:rPr>
              <a:t>в изобразительной </a:t>
            </a:r>
            <a:r>
              <a:rPr lang="ru-RU" sz="1400" b="1" dirty="0" smtClean="0">
                <a:solidFill>
                  <a:srgbClr val="0070C0"/>
                </a:solidFill>
              </a:rPr>
              <a:t> деятельности</a:t>
            </a:r>
            <a:r>
              <a:rPr lang="ru-RU" sz="1400" b="1" dirty="0">
                <a:solidFill>
                  <a:srgbClr val="0070C0"/>
                </a:solidFill>
              </a:rPr>
              <a:t>.</a:t>
            </a:r>
          </a:p>
          <a:p>
            <a:pPr marL="82296" indent="0">
              <a:buNone/>
            </a:pP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476672"/>
            <a:ext cx="3657600" cy="571076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Лыкова И.А.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Программа «Цветные ладошки»</a:t>
            </a: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1988840"/>
            <a:ext cx="2880319" cy="4100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6997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04664"/>
            <a:ext cx="8157173" cy="6117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30935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608800" cy="5760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 </a:t>
            </a:r>
            <a:r>
              <a:rPr lang="ru-RU" sz="2700" b="1" u="sng" dirty="0" smtClean="0">
                <a:solidFill>
                  <a:srgbClr val="FF0000"/>
                </a:solidFill>
              </a:rPr>
              <a:t>Образовательная область «Познавательное развитие»</a:t>
            </a:r>
            <a:r>
              <a:rPr lang="ru-RU" sz="2700" b="1" u="sng" dirty="0">
                <a:solidFill>
                  <a:srgbClr val="FF0000"/>
                </a:solidFill>
              </a:rPr>
              <a:t/>
            </a:r>
            <a:br>
              <a:rPr lang="ru-RU" sz="2700" b="1" u="sng" dirty="0">
                <a:solidFill>
                  <a:srgbClr val="FF0000"/>
                </a:solidFill>
              </a:rPr>
            </a:br>
            <a:endParaRPr lang="ru-RU" sz="2700" u="sng" dirty="0"/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971600" y="836712"/>
            <a:ext cx="4248472" cy="5904656"/>
          </a:xfrm>
        </p:spPr>
        <p:txBody>
          <a:bodyPr>
            <a:noAutofit/>
          </a:bodyPr>
          <a:lstStyle/>
          <a:p>
            <a:pPr marL="82296" indent="0" algn="just">
              <a:buNone/>
            </a:pPr>
            <a:r>
              <a:rPr lang="ru-RU" sz="1500" dirty="0" smtClean="0">
                <a:solidFill>
                  <a:srgbClr val="0070C0"/>
                </a:solidFill>
              </a:rPr>
              <a:t>    </a:t>
            </a:r>
          </a:p>
          <a:p>
            <a:pPr marL="82296" indent="0" algn="just">
              <a:buNone/>
            </a:pPr>
            <a:r>
              <a:rPr lang="ru-RU" sz="1500" b="1" dirty="0" smtClean="0">
                <a:solidFill>
                  <a:srgbClr val="0070C0"/>
                </a:solidFill>
              </a:rPr>
              <a:t>        </a:t>
            </a:r>
            <a:r>
              <a:rPr lang="ru-RU" sz="1200" b="1" dirty="0" smtClean="0">
                <a:solidFill>
                  <a:srgbClr val="0070C0"/>
                </a:solidFill>
              </a:rPr>
              <a:t>Данные пособия входят </a:t>
            </a:r>
            <a:r>
              <a:rPr lang="ru-RU" sz="1200" b="1" dirty="0">
                <a:solidFill>
                  <a:srgbClr val="0070C0"/>
                </a:solidFill>
              </a:rPr>
              <a:t>в методический комплект к </a:t>
            </a:r>
            <a:r>
              <a:rPr lang="ru-RU" sz="1200" b="1" dirty="0" smtClean="0">
                <a:solidFill>
                  <a:srgbClr val="0070C0"/>
                </a:solidFill>
              </a:rPr>
              <a:t>комплексной  образовательной программе дошкольного образования для детей с ТНР с 3 до 7  Н</a:t>
            </a:r>
            <a:r>
              <a:rPr lang="ru-RU" sz="1200" b="1" dirty="0">
                <a:solidFill>
                  <a:srgbClr val="0070C0"/>
                </a:solidFill>
              </a:rPr>
              <a:t>. В. </a:t>
            </a:r>
            <a:r>
              <a:rPr lang="ru-RU" sz="1200" b="1" dirty="0" err="1" smtClean="0">
                <a:solidFill>
                  <a:srgbClr val="0070C0"/>
                </a:solidFill>
              </a:rPr>
              <a:t>Нищевой</a:t>
            </a:r>
            <a:r>
              <a:rPr lang="ru-RU" sz="1200" b="1" dirty="0" smtClean="0">
                <a:solidFill>
                  <a:srgbClr val="0070C0"/>
                </a:solidFill>
              </a:rPr>
              <a:t> и рекомендованы </a:t>
            </a:r>
            <a:r>
              <a:rPr lang="ru-RU" sz="1200" b="1" dirty="0">
                <a:solidFill>
                  <a:srgbClr val="0070C0"/>
                </a:solidFill>
              </a:rPr>
              <a:t>к использованию в дошкольных образовательных учреждениях </a:t>
            </a:r>
            <a:r>
              <a:rPr lang="ru-RU" sz="1200" b="1" dirty="0" smtClean="0">
                <a:solidFill>
                  <a:srgbClr val="0070C0"/>
                </a:solidFill>
              </a:rPr>
              <a:t>для детей с нарушениями речи. </a:t>
            </a:r>
          </a:p>
          <a:p>
            <a:pPr marL="82296" indent="0" algn="just">
              <a:buNone/>
            </a:pPr>
            <a:r>
              <a:rPr lang="ru-RU" sz="1200" b="1" dirty="0"/>
              <a:t> </a:t>
            </a:r>
            <a:r>
              <a:rPr lang="ru-RU" sz="1200" b="1" dirty="0" smtClean="0">
                <a:solidFill>
                  <a:srgbClr val="0070C0"/>
                </a:solidFill>
              </a:rPr>
              <a:t>        В пособиях </a:t>
            </a:r>
            <a:r>
              <a:rPr lang="ru-RU" sz="1200" b="1" dirty="0">
                <a:solidFill>
                  <a:srgbClr val="0070C0"/>
                </a:solidFill>
              </a:rPr>
              <a:t>представлены </a:t>
            </a:r>
            <a:r>
              <a:rPr lang="ru-RU" sz="1200" b="1" dirty="0" smtClean="0">
                <a:solidFill>
                  <a:srgbClr val="0070C0"/>
                </a:solidFill>
              </a:rPr>
              <a:t>описание работы по ФЭМП, конспекты </a:t>
            </a:r>
            <a:r>
              <a:rPr lang="ru-RU" sz="1200" b="1" dirty="0">
                <a:solidFill>
                  <a:srgbClr val="0070C0"/>
                </a:solidFill>
              </a:rPr>
              <a:t>занятий воспитателя по развитию математических представлений у дошкольников </a:t>
            </a:r>
            <a:r>
              <a:rPr lang="ru-RU" sz="1200" b="1" dirty="0" smtClean="0">
                <a:solidFill>
                  <a:srgbClr val="0070C0"/>
                </a:solidFill>
              </a:rPr>
              <a:t>среднего, старшего и подготовительного к школе </a:t>
            </a:r>
            <a:r>
              <a:rPr lang="ru-RU" sz="1200" b="1" dirty="0">
                <a:solidFill>
                  <a:srgbClr val="0070C0"/>
                </a:solidFill>
              </a:rPr>
              <a:t>возраста</a:t>
            </a:r>
            <a:r>
              <a:rPr lang="ru-RU" sz="1200" b="1" dirty="0" smtClean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  В </a:t>
            </a:r>
            <a:r>
              <a:rPr lang="ru-RU" sz="1200" b="1" dirty="0">
                <a:solidFill>
                  <a:srgbClr val="0070C0"/>
                </a:solidFill>
              </a:rPr>
              <a:t>конспектах прописаны все задачи и цели занятий</a:t>
            </a:r>
            <a:r>
              <a:rPr lang="ru-RU" sz="1200" b="1" dirty="0" smtClean="0">
                <a:solidFill>
                  <a:srgbClr val="0070C0"/>
                </a:solidFill>
              </a:rPr>
              <a:t>, весь </a:t>
            </a:r>
            <a:r>
              <a:rPr lang="ru-RU" sz="1200" b="1" dirty="0">
                <a:solidFill>
                  <a:srgbClr val="0070C0"/>
                </a:solidFill>
              </a:rPr>
              <a:t>речевой материал, который должен быть отработан </a:t>
            </a:r>
            <a:r>
              <a:rPr lang="ru-RU" sz="1200" b="1" dirty="0" smtClean="0">
                <a:solidFill>
                  <a:srgbClr val="0070C0"/>
                </a:solidFill>
              </a:rPr>
              <a:t>воспитателем</a:t>
            </a:r>
            <a:r>
              <a:rPr lang="ru-RU" sz="1200" b="1" dirty="0">
                <a:solidFill>
                  <a:srgbClr val="0070C0"/>
                </a:solidFill>
              </a:rPr>
              <a:t>.</a:t>
            </a:r>
            <a:endParaRPr lang="ru-RU" sz="12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   Все </a:t>
            </a:r>
            <a:r>
              <a:rPr lang="ru-RU" sz="1200" b="1" dirty="0">
                <a:solidFill>
                  <a:srgbClr val="0070C0"/>
                </a:solidFill>
              </a:rPr>
              <a:t>конспекты соответствует лексическим темам, что является огромным плюсом для </a:t>
            </a:r>
            <a:r>
              <a:rPr lang="ru-RU" sz="1200" b="1" dirty="0" smtClean="0">
                <a:solidFill>
                  <a:srgbClr val="0070C0"/>
                </a:solidFill>
              </a:rPr>
              <a:t>детей </a:t>
            </a:r>
            <a:r>
              <a:rPr lang="ru-RU" sz="1200" b="1" dirty="0">
                <a:solidFill>
                  <a:srgbClr val="0070C0"/>
                </a:solidFill>
              </a:rPr>
              <a:t>с </a:t>
            </a:r>
            <a:r>
              <a:rPr lang="ru-RU" sz="1200" b="1" dirty="0" smtClean="0">
                <a:solidFill>
                  <a:srgbClr val="0070C0"/>
                </a:solidFill>
              </a:rPr>
              <a:t>нарушениями речи </a:t>
            </a:r>
            <a:r>
              <a:rPr lang="ru-RU" sz="1200" b="1" dirty="0">
                <a:solidFill>
                  <a:srgbClr val="0070C0"/>
                </a:solidFill>
              </a:rPr>
              <a:t>- им важно закреплять тему на всех занятиях и во всех </a:t>
            </a:r>
            <a:r>
              <a:rPr lang="ru-RU" sz="1200" b="1" dirty="0" smtClean="0">
                <a:solidFill>
                  <a:srgbClr val="0070C0"/>
                </a:solidFill>
              </a:rPr>
              <a:t>режимных моментах.</a:t>
            </a: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   К </a:t>
            </a:r>
            <a:r>
              <a:rPr lang="ru-RU" sz="1200" b="1" dirty="0">
                <a:solidFill>
                  <a:srgbClr val="0070C0"/>
                </a:solidFill>
              </a:rPr>
              <a:t>пособию выпушены рабочие </a:t>
            </a:r>
            <a:r>
              <a:rPr lang="ru-RU" sz="1200" b="1" dirty="0" smtClean="0">
                <a:solidFill>
                  <a:srgbClr val="0070C0"/>
                </a:solidFill>
              </a:rPr>
              <a:t>тетради: </a:t>
            </a: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"</a:t>
            </a:r>
            <a:r>
              <a:rPr lang="ru-RU" sz="1200" b="1" dirty="0">
                <a:solidFill>
                  <a:srgbClr val="0070C0"/>
                </a:solidFill>
              </a:rPr>
              <a:t>Рабочая тетрадь для развития математических представлений у дошкольников с ОНР (с 4 </a:t>
            </a:r>
            <a:r>
              <a:rPr lang="ru-RU" sz="1200" b="1" dirty="0" smtClean="0">
                <a:solidFill>
                  <a:srgbClr val="0070C0"/>
                </a:solidFill>
              </a:rPr>
              <a:t>до 5 лет);</a:t>
            </a: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«Рабочая тетрадь для развития </a:t>
            </a:r>
            <a:r>
              <a:rPr lang="ru-RU" sz="1200" b="1" dirty="0">
                <a:solidFill>
                  <a:srgbClr val="0070C0"/>
                </a:solidFill>
              </a:rPr>
              <a:t>математических представлений у дошкольников с ОНР (с 5 до 6 </a:t>
            </a:r>
            <a:r>
              <a:rPr lang="ru-RU" sz="1200" b="1" dirty="0" smtClean="0">
                <a:solidFill>
                  <a:srgbClr val="0070C0"/>
                </a:solidFill>
              </a:rPr>
              <a:t> </a:t>
            </a:r>
            <a:r>
              <a:rPr lang="ru-RU" sz="1200" b="1" dirty="0">
                <a:solidFill>
                  <a:srgbClr val="0070C0"/>
                </a:solidFill>
              </a:rPr>
              <a:t>лет); </a:t>
            </a:r>
          </a:p>
          <a:p>
            <a:pPr marL="82296" indent="0" algn="just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«Рабочая тетрадь для развития математических представлений у дошкольников с ОНР (с 6 до 7 лет).</a:t>
            </a:r>
            <a:r>
              <a:rPr lang="ru-RU" sz="1200" b="1" dirty="0">
                <a:solidFill>
                  <a:srgbClr val="0070C0"/>
                </a:solidFill>
              </a:rPr>
              <a:t/>
            </a:r>
            <a:br>
              <a:rPr lang="ru-RU" sz="1200" b="1" dirty="0">
                <a:solidFill>
                  <a:srgbClr val="0070C0"/>
                </a:solidFill>
              </a:rPr>
            </a:br>
            <a:endParaRPr lang="ru-RU" sz="1200" b="1" dirty="0">
              <a:solidFill>
                <a:srgbClr val="0070C0"/>
              </a:solidFill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220072" y="620688"/>
            <a:ext cx="3923928" cy="5566752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1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600" b="1" dirty="0" err="1" smtClean="0">
                <a:solidFill>
                  <a:srgbClr val="FF0000"/>
                </a:solidFill>
              </a:rPr>
              <a:t>Нищева</a:t>
            </a:r>
            <a:r>
              <a:rPr lang="ru-RU" sz="1600" b="1" dirty="0" smtClean="0">
                <a:solidFill>
                  <a:srgbClr val="FF0000"/>
                </a:solidFill>
              </a:rPr>
              <a:t> Н.В. 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"Развитие математических </a:t>
            </a:r>
            <a:r>
              <a:rPr lang="ru-RU" sz="1600" b="1" dirty="0">
                <a:solidFill>
                  <a:srgbClr val="FF0000"/>
                </a:solidFill>
              </a:rPr>
              <a:t>представлений у </a:t>
            </a:r>
            <a:r>
              <a:rPr lang="ru-RU" sz="1600" b="1" dirty="0" smtClean="0">
                <a:solidFill>
                  <a:srgbClr val="FF0000"/>
                </a:solidFill>
              </a:rPr>
              <a:t>дошкольников </a:t>
            </a:r>
            <a:r>
              <a:rPr lang="ru-RU" sz="1600" b="1" dirty="0">
                <a:solidFill>
                  <a:srgbClr val="FF0000"/>
                </a:solidFill>
              </a:rPr>
              <a:t>с </a:t>
            </a:r>
            <a:r>
              <a:rPr lang="ru-RU" sz="1600" b="1" dirty="0" smtClean="0">
                <a:solidFill>
                  <a:srgbClr val="FF0000"/>
                </a:solidFill>
              </a:rPr>
              <a:t>ОНР» </a:t>
            </a:r>
          </a:p>
          <a:p>
            <a:pPr marL="82296" indent="0" algn="ctr">
              <a:buNone/>
            </a:pPr>
            <a:r>
              <a:rPr lang="ru-RU" sz="1400" b="1" dirty="0" smtClean="0">
                <a:solidFill>
                  <a:srgbClr val="FF0000"/>
                </a:solidFill>
              </a:rPr>
              <a:t>(</a:t>
            </a:r>
            <a:r>
              <a:rPr lang="ru-RU" sz="1400" b="1" dirty="0">
                <a:solidFill>
                  <a:srgbClr val="FF0000"/>
                </a:solidFill>
              </a:rPr>
              <a:t>с 4 до </a:t>
            </a:r>
            <a:r>
              <a:rPr lang="ru-RU" sz="1400" b="1" dirty="0" smtClean="0">
                <a:solidFill>
                  <a:srgbClr val="FF0000"/>
                </a:solidFill>
              </a:rPr>
              <a:t>5 </a:t>
            </a:r>
            <a:r>
              <a:rPr lang="ru-RU" sz="1400" b="1" dirty="0">
                <a:solidFill>
                  <a:srgbClr val="FF0000"/>
                </a:solidFill>
              </a:rPr>
              <a:t>и с </a:t>
            </a:r>
            <a:r>
              <a:rPr lang="ru-RU" sz="1400" b="1" dirty="0" smtClean="0">
                <a:solidFill>
                  <a:srgbClr val="FF0000"/>
                </a:solidFill>
              </a:rPr>
              <a:t>5 до 6 </a:t>
            </a:r>
            <a:r>
              <a:rPr lang="ru-RU" sz="1400" b="1" dirty="0">
                <a:solidFill>
                  <a:srgbClr val="FF0000"/>
                </a:solidFill>
              </a:rPr>
              <a:t>лет</a:t>
            </a:r>
            <a:r>
              <a:rPr lang="ru-RU" sz="1400" b="1" dirty="0" smtClean="0">
                <a:solidFill>
                  <a:srgbClr val="FF0000"/>
                </a:solidFill>
              </a:rPr>
              <a:t>) и (с 6 до 7 лет)</a:t>
            </a:r>
          </a:p>
          <a:p>
            <a:pPr marL="82296" indent="0" algn="ctr">
              <a:buNone/>
            </a:pPr>
            <a:endParaRPr lang="ru-RU" sz="1400" dirty="0" smtClean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ru-RU" sz="1400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137" y="3717032"/>
            <a:ext cx="1872207" cy="2707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2348881"/>
            <a:ext cx="1897579" cy="2721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28786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3648" y="836712"/>
            <a:ext cx="3744416" cy="5688632"/>
          </a:xfrm>
        </p:spPr>
        <p:txBody>
          <a:bodyPr>
            <a:noAutofit/>
          </a:bodyPr>
          <a:lstStyle/>
          <a:p>
            <a:pPr marL="82296" indent="0" algn="just" fontAlgn="base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Парциальная  общеобразовательная программа    </a:t>
            </a:r>
            <a:r>
              <a:rPr lang="ru-RU" sz="1200" b="1" dirty="0">
                <a:solidFill>
                  <a:srgbClr val="0070C0"/>
                </a:solidFill>
              </a:rPr>
              <a:t>дошкольного </a:t>
            </a:r>
            <a:r>
              <a:rPr lang="ru-RU" sz="1200" b="1" dirty="0" smtClean="0">
                <a:solidFill>
                  <a:srgbClr val="0070C0"/>
                </a:solidFill>
              </a:rPr>
              <a:t>      образования </a:t>
            </a:r>
            <a:r>
              <a:rPr lang="ru-RU" sz="1200" b="1" dirty="0">
                <a:solidFill>
                  <a:srgbClr val="0070C0"/>
                </a:solidFill>
              </a:rPr>
              <a:t>«Формирование </a:t>
            </a:r>
            <a:r>
              <a:rPr lang="ru-RU" sz="1200" b="1" dirty="0" smtClean="0">
                <a:solidFill>
                  <a:srgbClr val="0070C0"/>
                </a:solidFill>
              </a:rPr>
              <a:t>       элементарных </a:t>
            </a:r>
            <a:r>
              <a:rPr lang="ru-RU" sz="1200" b="1" dirty="0">
                <a:solidFill>
                  <a:srgbClr val="0070C0"/>
                </a:solidFill>
              </a:rPr>
              <a:t>математических </a:t>
            </a:r>
            <a:r>
              <a:rPr lang="ru-RU" sz="1200" b="1" dirty="0" smtClean="0">
                <a:solidFill>
                  <a:srgbClr val="0070C0"/>
                </a:solidFill>
              </a:rPr>
              <a:t>        представлений     </a:t>
            </a:r>
            <a:r>
              <a:rPr lang="ru-RU" sz="1200" b="1" dirty="0">
                <a:solidFill>
                  <a:srgbClr val="0070C0"/>
                </a:solidFill>
              </a:rPr>
              <a:t>у дошкольников» </a:t>
            </a:r>
            <a:r>
              <a:rPr lang="ru-RU" sz="1200" b="1" dirty="0" smtClean="0">
                <a:solidFill>
                  <a:srgbClr val="0070C0"/>
                </a:solidFill>
              </a:rPr>
              <a:t>  направлена  на  </a:t>
            </a:r>
            <a:r>
              <a:rPr lang="ru-RU" sz="1200" b="1" dirty="0">
                <a:solidFill>
                  <a:srgbClr val="0070C0"/>
                </a:solidFill>
              </a:rPr>
              <a:t>развитие интеллектуальных </a:t>
            </a:r>
            <a:r>
              <a:rPr lang="ru-RU" sz="1200" b="1" dirty="0" smtClean="0">
                <a:solidFill>
                  <a:srgbClr val="0070C0"/>
                </a:solidFill>
              </a:rPr>
              <a:t>     и    </a:t>
            </a:r>
            <a:r>
              <a:rPr lang="ru-RU" sz="1200" b="1" dirty="0">
                <a:solidFill>
                  <a:srgbClr val="0070C0"/>
                </a:solidFill>
              </a:rPr>
              <a:t>сенсорных способностей детей </a:t>
            </a:r>
            <a:r>
              <a:rPr lang="ru-RU" sz="1200" b="1" dirty="0" smtClean="0">
                <a:solidFill>
                  <a:srgbClr val="0070C0"/>
                </a:solidFill>
              </a:rPr>
              <a:t> в  возрасте  от  3  до  </a:t>
            </a:r>
            <a:r>
              <a:rPr lang="ru-RU" sz="1200" b="1" dirty="0">
                <a:solidFill>
                  <a:srgbClr val="0070C0"/>
                </a:solidFill>
              </a:rPr>
              <a:t>7 лет </a:t>
            </a:r>
            <a:r>
              <a:rPr lang="ru-RU" sz="1200" b="1" dirty="0" smtClean="0">
                <a:solidFill>
                  <a:srgbClr val="0070C0"/>
                </a:solidFill>
              </a:rPr>
              <a:t>     в      процессе       формирования   элементарных        математических     представлений</a:t>
            </a:r>
            <a:r>
              <a:rPr lang="ru-RU" sz="1200" b="1" dirty="0">
                <a:solidFill>
                  <a:srgbClr val="0070C0"/>
                </a:solidFill>
              </a:rPr>
              <a:t>. </a:t>
            </a:r>
            <a:endParaRPr lang="ru-RU" sz="1200" b="1" dirty="0" smtClean="0">
              <a:solidFill>
                <a:srgbClr val="0070C0"/>
              </a:solidFill>
            </a:endParaRPr>
          </a:p>
          <a:p>
            <a:pPr marL="82296" indent="0" algn="just" fontAlgn="base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 Программа </a:t>
            </a:r>
            <a:r>
              <a:rPr lang="ru-RU" sz="1200" b="1" dirty="0">
                <a:solidFill>
                  <a:srgbClr val="0070C0"/>
                </a:solidFill>
              </a:rPr>
              <a:t>разработана </a:t>
            </a:r>
            <a:r>
              <a:rPr lang="ru-RU" sz="1200" b="1" dirty="0" smtClean="0">
                <a:solidFill>
                  <a:srgbClr val="0070C0"/>
                </a:solidFill>
              </a:rPr>
              <a:t>в </a:t>
            </a:r>
            <a:r>
              <a:rPr lang="ru-RU" sz="1200" b="1" dirty="0">
                <a:solidFill>
                  <a:srgbClr val="0070C0"/>
                </a:solidFill>
              </a:rPr>
              <a:t>соответствии с </a:t>
            </a:r>
            <a:r>
              <a:rPr lang="ru-RU" sz="1200" b="1" dirty="0" smtClean="0">
                <a:solidFill>
                  <a:srgbClr val="0070C0"/>
                </a:solidFill>
              </a:rPr>
              <a:t>   требованиями       федерального </a:t>
            </a:r>
            <a:r>
              <a:rPr lang="ru-RU" sz="1200" b="1" dirty="0">
                <a:solidFill>
                  <a:srgbClr val="0070C0"/>
                </a:solidFill>
              </a:rPr>
              <a:t>государственного </a:t>
            </a:r>
            <a:r>
              <a:rPr lang="ru-RU" sz="1200" b="1" dirty="0" smtClean="0">
                <a:solidFill>
                  <a:srgbClr val="0070C0"/>
                </a:solidFill>
              </a:rPr>
              <a:t>      образовательного </a:t>
            </a:r>
            <a:r>
              <a:rPr lang="ru-RU" sz="1200" b="1" dirty="0">
                <a:solidFill>
                  <a:srgbClr val="0070C0"/>
                </a:solidFill>
              </a:rPr>
              <a:t>стандарта </a:t>
            </a:r>
            <a:r>
              <a:rPr lang="ru-RU" sz="1200" b="1" dirty="0" smtClean="0">
                <a:solidFill>
                  <a:srgbClr val="0070C0"/>
                </a:solidFill>
              </a:rPr>
              <a:t>    дошкольного   образования   </a:t>
            </a:r>
            <a:r>
              <a:rPr lang="ru-RU" sz="1200" b="1" dirty="0">
                <a:solidFill>
                  <a:srgbClr val="0070C0"/>
                </a:solidFill>
              </a:rPr>
              <a:t>и </a:t>
            </a:r>
            <a:r>
              <a:rPr lang="ru-RU" sz="1200" b="1" dirty="0" smtClean="0">
                <a:solidFill>
                  <a:srgbClr val="0070C0"/>
                </a:solidFill>
              </a:rPr>
              <a:t>предназначена  для       реализации    в </a:t>
            </a:r>
            <a:r>
              <a:rPr lang="ru-RU" sz="1200" b="1" dirty="0">
                <a:solidFill>
                  <a:srgbClr val="0070C0"/>
                </a:solidFill>
              </a:rPr>
              <a:t>дошкольных </a:t>
            </a:r>
            <a:r>
              <a:rPr lang="ru-RU" sz="1200" b="1" dirty="0" smtClean="0">
                <a:solidFill>
                  <a:srgbClr val="0070C0"/>
                </a:solidFill>
              </a:rPr>
              <a:t>     образовательных </a:t>
            </a:r>
            <a:r>
              <a:rPr lang="ru-RU" sz="1200" b="1" dirty="0">
                <a:solidFill>
                  <a:srgbClr val="0070C0"/>
                </a:solidFill>
              </a:rPr>
              <a:t>организациях. </a:t>
            </a:r>
          </a:p>
          <a:p>
            <a:pPr marL="82296" indent="0" algn="just" fontAlgn="base">
              <a:buNone/>
            </a:pPr>
            <a:r>
              <a:rPr lang="ru-RU" sz="1200" b="1" dirty="0">
                <a:solidFill>
                  <a:srgbClr val="0070C0"/>
                </a:solidFill>
              </a:rPr>
              <a:t>    В программу входит большой комплект  рабочих тетрадей  </a:t>
            </a:r>
            <a:r>
              <a:rPr lang="ru-RU" sz="1200" b="1" dirty="0" smtClean="0">
                <a:solidFill>
                  <a:srgbClr val="0070C0"/>
                </a:solidFill>
              </a:rPr>
              <a:t>по ФЭМП от 3 до 7 лет на развитие  навыков счёта, мелкой моторики, формирование логического мышления, обучению решению задач, подготовке к школе, занимательные и   развивающие задания, тесты, прописи, графические диктанты и упражнения.</a:t>
            </a:r>
          </a:p>
          <a:p>
            <a:pPr marL="82296" indent="0" algn="just" fontAlgn="base">
              <a:buNone/>
            </a:pPr>
            <a:r>
              <a:rPr lang="ru-RU" sz="1200" b="1" dirty="0" smtClean="0">
                <a:solidFill>
                  <a:srgbClr val="0070C0"/>
                </a:solidFill>
              </a:rPr>
              <a:t>     Рекомендуется       </a:t>
            </a:r>
            <a:r>
              <a:rPr lang="ru-RU" sz="1200" b="1" dirty="0">
                <a:solidFill>
                  <a:srgbClr val="0070C0"/>
                </a:solidFill>
              </a:rPr>
              <a:t>воспитателям дошкольных  </a:t>
            </a:r>
            <a:r>
              <a:rPr lang="ru-RU" sz="1200" b="1" dirty="0" smtClean="0">
                <a:solidFill>
                  <a:srgbClr val="0070C0"/>
                </a:solidFill>
              </a:rPr>
              <a:t>   образовательных </a:t>
            </a:r>
            <a:r>
              <a:rPr lang="ru-RU" sz="1200" b="1" dirty="0">
                <a:solidFill>
                  <a:srgbClr val="0070C0"/>
                </a:solidFill>
              </a:rPr>
              <a:t>организаций, </a:t>
            </a:r>
            <a:r>
              <a:rPr lang="ru-RU" sz="1200" b="1" dirty="0" smtClean="0">
                <a:solidFill>
                  <a:srgbClr val="0070C0"/>
                </a:solidFill>
              </a:rPr>
              <a:t>      а     </a:t>
            </a:r>
            <a:r>
              <a:rPr lang="ru-RU" sz="1200" b="1" dirty="0">
                <a:solidFill>
                  <a:srgbClr val="0070C0"/>
                </a:solidFill>
              </a:rPr>
              <a:t>также      педагогам       дополнительного </a:t>
            </a:r>
            <a:r>
              <a:rPr lang="ru-RU" sz="1200" b="1" dirty="0" smtClean="0">
                <a:solidFill>
                  <a:srgbClr val="0070C0"/>
                </a:solidFill>
              </a:rPr>
              <a:t>    образования</a:t>
            </a:r>
            <a:r>
              <a:rPr lang="ru-RU" sz="1200" b="1" dirty="0">
                <a:solidFill>
                  <a:srgbClr val="0070C0"/>
                </a:solidFill>
              </a:rPr>
              <a:t>,       родителям,     гувернерам, занимающимся подготовкой </a:t>
            </a:r>
            <a:r>
              <a:rPr lang="ru-RU" sz="1200" b="1" dirty="0" smtClean="0">
                <a:solidFill>
                  <a:srgbClr val="0070C0"/>
                </a:solidFill>
              </a:rPr>
              <a:t>       детей  к      школе    по математике.</a:t>
            </a:r>
            <a:endParaRPr lang="ru-RU" sz="1200" b="1" dirty="0">
              <a:solidFill>
                <a:srgbClr val="0070C0"/>
              </a:solidFill>
            </a:endParaRPr>
          </a:p>
          <a:p>
            <a:pPr marL="82296" indent="0">
              <a:buNone/>
            </a:pPr>
            <a:r>
              <a:rPr lang="ru-RU" sz="1400" dirty="0"/>
              <a:t/>
            </a:r>
            <a:br>
              <a:rPr lang="ru-RU" sz="1400" dirty="0"/>
            </a:b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76056" y="515154"/>
            <a:ext cx="3857632" cy="6154205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endParaRPr lang="ru-RU" sz="16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r>
              <a:rPr lang="ru-RU" sz="1800" b="1" dirty="0" err="1" smtClean="0">
                <a:solidFill>
                  <a:srgbClr val="FF0000"/>
                </a:solidFill>
              </a:rPr>
              <a:t>Шевелёв</a:t>
            </a:r>
            <a:r>
              <a:rPr lang="ru-RU" sz="1800" b="1" dirty="0" smtClean="0">
                <a:solidFill>
                  <a:srgbClr val="FF0000"/>
                </a:solidFill>
              </a:rPr>
              <a:t> К.В. 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Парциальная  программа </a:t>
            </a:r>
          </a:p>
          <a:p>
            <a:pPr marL="82296" indent="0" algn="ctr">
              <a:buNone/>
            </a:pPr>
            <a:r>
              <a:rPr lang="ru-RU" sz="1800" b="1" dirty="0" smtClean="0">
                <a:solidFill>
                  <a:srgbClr val="FF0000"/>
                </a:solidFill>
              </a:rPr>
              <a:t>«ФЭМП у дошкольников»</a:t>
            </a:r>
          </a:p>
          <a:p>
            <a:pPr marL="82296" indent="0" algn="ctr">
              <a:buNone/>
            </a:pPr>
            <a:endParaRPr lang="ru-RU" sz="1400" b="1" dirty="0" smtClean="0">
              <a:solidFill>
                <a:srgbClr val="FF0000"/>
              </a:solidFill>
            </a:endParaRPr>
          </a:p>
          <a:p>
            <a:pPr marL="82296" indent="0" algn="ctr">
              <a:buNone/>
            </a:pPr>
            <a:endParaRPr lang="ru-RU" sz="1600" b="1" dirty="0">
              <a:solidFill>
                <a:srgbClr val="FF000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2204864"/>
            <a:ext cx="2895695" cy="3872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8067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03648" y="620688"/>
            <a:ext cx="3672408" cy="6120679"/>
          </a:xfrm>
        </p:spPr>
        <p:txBody>
          <a:bodyPr>
            <a:normAutofit fontScale="62500" lnSpcReduction="20000"/>
          </a:bodyPr>
          <a:lstStyle/>
          <a:p>
            <a:pPr marL="82296" indent="0" algn="just">
              <a:lnSpc>
                <a:spcPct val="150000"/>
              </a:lnSpc>
              <a:buNone/>
            </a:pPr>
            <a:endParaRPr lang="ru-RU" sz="1400" dirty="0"/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1800" dirty="0" smtClean="0"/>
              <a:t>       </a:t>
            </a:r>
            <a:r>
              <a:rPr lang="ru-RU" sz="2000" b="1" dirty="0" smtClean="0">
                <a:solidFill>
                  <a:srgbClr val="0070C0"/>
                </a:solidFill>
              </a:rPr>
              <a:t>Парциальная программа «Добро пожаловать в экологию!» позволяет осуществлять экологическое образование детей и имеет полный методический комплект: рабочие тетради, дневники наблюдений, подборку дидактических материалов, альбомы.</a:t>
            </a: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0070C0"/>
                </a:solidFill>
              </a:rPr>
              <a:t>       В </a:t>
            </a:r>
            <a:r>
              <a:rPr lang="ru-RU" sz="2000" b="1" dirty="0">
                <a:solidFill>
                  <a:srgbClr val="0070C0"/>
                </a:solidFill>
              </a:rPr>
              <a:t>сборник вошли перспективный план работы воспитателя по формированию экологической культуры у детей младшего, среднего и старшего дошкольного возраста, конспекты занятий, экологические игры </a:t>
            </a:r>
            <a:r>
              <a:rPr lang="ru-RU" sz="2000" b="1" dirty="0" smtClean="0">
                <a:solidFill>
                  <a:srgbClr val="0070C0"/>
                </a:solidFill>
              </a:rPr>
              <a:t>и фольклорный материал.</a:t>
            </a: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    Методическое </a:t>
            </a:r>
            <a:r>
              <a:rPr lang="ru-RU" sz="2000" b="1" dirty="0">
                <a:solidFill>
                  <a:srgbClr val="0070C0"/>
                </a:solidFill>
              </a:rPr>
              <a:t>пособие предназначено для воспитателей, методистов </a:t>
            </a:r>
            <a:r>
              <a:rPr lang="ru-RU" sz="2000" b="1" dirty="0" smtClean="0">
                <a:solidFill>
                  <a:srgbClr val="0070C0"/>
                </a:solidFill>
              </a:rPr>
              <a:t>дошкольных учреждений. </a:t>
            </a:r>
          </a:p>
          <a:p>
            <a:pPr marL="82296" indent="0" algn="just">
              <a:lnSpc>
                <a:spcPct val="150000"/>
              </a:lnSpc>
              <a:buNone/>
            </a:pPr>
            <a:r>
              <a:rPr lang="ru-RU" sz="2000" b="1" dirty="0">
                <a:solidFill>
                  <a:srgbClr val="0070C0"/>
                </a:solidFill>
              </a:rPr>
              <a:t> </a:t>
            </a:r>
            <a:r>
              <a:rPr lang="ru-RU" sz="2000" b="1" dirty="0" smtClean="0">
                <a:solidFill>
                  <a:srgbClr val="0070C0"/>
                </a:solidFill>
              </a:rPr>
              <a:t>        В </a:t>
            </a:r>
            <a:r>
              <a:rPr lang="ru-RU" sz="2000" b="1" dirty="0">
                <a:solidFill>
                  <a:srgbClr val="0070C0"/>
                </a:solidFill>
              </a:rPr>
              <a:t>комплект входит звуковое сопровождение к занятиям (С</a:t>
            </a:r>
            <a:r>
              <a:rPr lang="en-US" sz="2000" b="1" dirty="0">
                <a:solidFill>
                  <a:srgbClr val="0070C0"/>
                </a:solidFill>
              </a:rPr>
              <a:t>D).</a:t>
            </a:r>
            <a:br>
              <a:rPr lang="en-US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r>
              <a:rPr lang="ru-RU" sz="2000" b="1" dirty="0">
                <a:solidFill>
                  <a:srgbClr val="0070C0"/>
                </a:solidFill>
              </a:rPr>
              <a:t/>
            </a:r>
            <a:br>
              <a:rPr lang="ru-RU" sz="2000" b="1" dirty="0">
                <a:solidFill>
                  <a:srgbClr val="0070C0"/>
                </a:solidFill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548680"/>
            <a:ext cx="3760408" cy="5638760"/>
          </a:xfrm>
        </p:spPr>
        <p:txBody>
          <a:bodyPr>
            <a:normAutofit fontScale="62500" lnSpcReduction="20000"/>
          </a:bodyPr>
          <a:lstStyle/>
          <a:p>
            <a:pPr marL="82296" indent="0" algn="ctr">
              <a:buNone/>
            </a:pPr>
            <a:r>
              <a:rPr lang="ru-RU" sz="2900" b="1" dirty="0" err="1" smtClean="0">
                <a:solidFill>
                  <a:srgbClr val="FF0000"/>
                </a:solidFill>
              </a:rPr>
              <a:t>Воронкевич</a:t>
            </a:r>
            <a:r>
              <a:rPr lang="ru-RU" sz="2900" b="1" dirty="0" smtClean="0">
                <a:solidFill>
                  <a:srgbClr val="FF0000"/>
                </a:solidFill>
              </a:rPr>
              <a:t> О.А. </a:t>
            </a:r>
          </a:p>
          <a:p>
            <a:pPr marL="82296" indent="0" algn="ct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Парциальная программа </a:t>
            </a:r>
          </a:p>
          <a:p>
            <a:pPr marL="82296" indent="0" algn="ctr">
              <a:buNone/>
            </a:pPr>
            <a:r>
              <a:rPr lang="ru-RU" sz="2900" b="1" dirty="0" smtClean="0">
                <a:solidFill>
                  <a:srgbClr val="FF0000"/>
                </a:solidFill>
              </a:rPr>
              <a:t>«Добро пожаловать в экологию!»</a:t>
            </a:r>
          </a:p>
          <a:p>
            <a:pPr marL="82296" indent="0">
              <a:buNone/>
            </a:pPr>
            <a:endParaRPr lang="ru-RU" sz="1400" dirty="0"/>
          </a:p>
          <a:p>
            <a:pPr marL="82296" indent="0">
              <a:buNone/>
            </a:pPr>
            <a:endParaRPr lang="ru-RU" sz="1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9790" y="1742099"/>
            <a:ext cx="2815846" cy="43511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2451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20235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1395947"/>
            <a:ext cx="3528392" cy="4774664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400" dirty="0" smtClean="0"/>
              <a:t>       </a:t>
            </a:r>
            <a:r>
              <a:rPr lang="ru-RU" sz="1400" b="1" dirty="0" smtClean="0">
                <a:solidFill>
                  <a:srgbClr val="0070C0"/>
                </a:solidFill>
              </a:rPr>
              <a:t>Методическое пособие содержит планы - конспекты </a:t>
            </a:r>
            <a:r>
              <a:rPr lang="ru-RU" sz="1400" b="1" dirty="0">
                <a:solidFill>
                  <a:srgbClr val="0070C0"/>
                </a:solidFill>
              </a:rPr>
              <a:t>занятий воспитателя по познавательно-исследовательской деятельности с дошкольниками с тяжелыми нарушениями речи с 3 до 5 лет, описание методических приемов, используемых воспитателями, целей и задач в соответствии с лексическими темами.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Каждое </a:t>
            </a:r>
            <a:r>
              <a:rPr lang="ru-RU" sz="1400" b="1" dirty="0">
                <a:solidFill>
                  <a:srgbClr val="0070C0"/>
                </a:solidFill>
              </a:rPr>
              <a:t>занятие включает несколько этапов для развития познавательных интересов, моторики, речи дошкольников.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Во </a:t>
            </a:r>
            <a:r>
              <a:rPr lang="ru-RU" sz="1400" b="1" dirty="0">
                <a:solidFill>
                  <a:srgbClr val="0070C0"/>
                </a:solidFill>
              </a:rPr>
              <a:t>многих конспектах </a:t>
            </a:r>
            <a:r>
              <a:rPr lang="ru-RU" sz="1400" b="1" dirty="0" smtClean="0">
                <a:solidFill>
                  <a:srgbClr val="0070C0"/>
                </a:solidFill>
              </a:rPr>
              <a:t>подробно описано проведение исследовательских    экспериментов.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Пособие предназначено </a:t>
            </a:r>
            <a:r>
              <a:rPr lang="ru-RU" sz="1400" b="1" dirty="0">
                <a:solidFill>
                  <a:srgbClr val="0070C0"/>
                </a:solidFill>
              </a:rPr>
              <a:t>для воспитателей ДОО.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908720"/>
            <a:ext cx="3867912" cy="5832648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600" b="1" dirty="0" err="1" smtClean="0">
                <a:solidFill>
                  <a:srgbClr val="FF0000"/>
                </a:solidFill>
              </a:rPr>
              <a:t>Краузе</a:t>
            </a:r>
            <a:r>
              <a:rPr lang="ru-RU" sz="1600" b="1" dirty="0" smtClean="0">
                <a:solidFill>
                  <a:srgbClr val="FF0000"/>
                </a:solidFill>
              </a:rPr>
              <a:t> Е.Н.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Конспекты занятий по познавательно – исследовательской деятельности с дошкольниками с ОНР с 3до 5 лет</a:t>
            </a:r>
          </a:p>
          <a:p>
            <a:pPr marL="82296" indent="0">
              <a:buNone/>
            </a:pPr>
            <a:endParaRPr lang="ru-RU" sz="1800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11512" y="2420888"/>
            <a:ext cx="2778433" cy="39132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1407886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548680"/>
            <a:ext cx="3712456" cy="563876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endParaRPr lang="ru-RU" sz="16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endParaRPr lang="ru-RU" sz="16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        </a:t>
            </a:r>
            <a:r>
              <a:rPr lang="ru-RU" sz="1400" b="1" dirty="0" smtClean="0">
                <a:solidFill>
                  <a:srgbClr val="0070C0"/>
                </a:solidFill>
              </a:rPr>
              <a:t>Пособие  </a:t>
            </a:r>
            <a:r>
              <a:rPr lang="ru-RU" sz="1400" b="1" dirty="0">
                <a:solidFill>
                  <a:srgbClr val="0070C0"/>
                </a:solidFill>
              </a:rPr>
              <a:t>содержит планы-конспекты занятий воспитателя по ознакомлению с окружающим с детьми с 5 до 7 лет, описание </a:t>
            </a:r>
            <a:r>
              <a:rPr lang="ru-RU" sz="1400" b="1" dirty="0" smtClean="0">
                <a:solidFill>
                  <a:srgbClr val="0070C0"/>
                </a:solidFill>
              </a:rPr>
              <a:t>методических приемов,      используемых  воспитателями</a:t>
            </a:r>
            <a:r>
              <a:rPr lang="ru-RU" sz="1400" b="1" dirty="0">
                <a:solidFill>
                  <a:srgbClr val="0070C0"/>
                </a:solidFill>
              </a:rPr>
              <a:t>, целей и задач в соответствии с лексическими темами.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  Каждое </a:t>
            </a:r>
            <a:r>
              <a:rPr lang="ru-RU" sz="1400" b="1" dirty="0">
                <a:solidFill>
                  <a:srgbClr val="0070C0"/>
                </a:solidFill>
              </a:rPr>
              <a:t>занятие включает несколько этапов для развития познавательных интересов, моторики, речи дошкольников. </a:t>
            </a: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>
                <a:solidFill>
                  <a:srgbClr val="0070C0"/>
                </a:solidFill>
              </a:rPr>
              <a:t> </a:t>
            </a:r>
            <a:r>
              <a:rPr lang="ru-RU" sz="1400" b="1" dirty="0" smtClean="0">
                <a:solidFill>
                  <a:srgbClr val="0070C0"/>
                </a:solidFill>
              </a:rPr>
              <a:t>        Во </a:t>
            </a:r>
            <a:r>
              <a:rPr lang="ru-RU" sz="1400" b="1" dirty="0">
                <a:solidFill>
                  <a:srgbClr val="0070C0"/>
                </a:solidFill>
              </a:rPr>
              <a:t>многих конспектах подробно описано проведение </a:t>
            </a:r>
            <a:r>
              <a:rPr lang="ru-RU" sz="1400" b="1" dirty="0" smtClean="0">
                <a:solidFill>
                  <a:srgbClr val="0070C0"/>
                </a:solidFill>
              </a:rPr>
              <a:t>исследовательских  экспериментов.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  Издание предназначено для воспитателей  ДОО.</a:t>
            </a:r>
          </a:p>
          <a:p>
            <a:pPr marL="82296" indent="0" algn="just">
              <a:buNone/>
            </a:pPr>
            <a:endParaRPr lang="ru-RU" sz="14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endParaRPr lang="ru-RU" sz="1400" b="1" dirty="0" smtClean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endParaRPr lang="ru-RU" sz="1600" b="1" dirty="0">
              <a:solidFill>
                <a:srgbClr val="0070C0"/>
              </a:solidFill>
            </a:endParaRPr>
          </a:p>
          <a:p>
            <a:pPr marL="82296" indent="0" algn="just">
              <a:buNone/>
            </a:pPr>
            <a:r>
              <a:rPr lang="ru-RU" sz="1600" b="1" dirty="0" smtClean="0">
                <a:solidFill>
                  <a:srgbClr val="0070C0"/>
                </a:solidFill>
              </a:rPr>
              <a:t> </a:t>
            </a:r>
            <a:r>
              <a:rPr lang="ru-RU" sz="1600" b="1" dirty="0">
                <a:solidFill>
                  <a:srgbClr val="0070C0"/>
                </a:solidFill>
              </a:rPr>
              <a:t/>
            </a:r>
            <a:br>
              <a:rPr lang="ru-RU" sz="1600" b="1" dirty="0">
                <a:solidFill>
                  <a:srgbClr val="0070C0"/>
                </a:solidFill>
              </a:rPr>
            </a:br>
            <a:endParaRPr lang="ru-RU" sz="16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548680"/>
            <a:ext cx="3657600" cy="5638760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600" b="1" dirty="0" err="1">
                <a:solidFill>
                  <a:srgbClr val="FF0000"/>
                </a:solidFill>
              </a:rPr>
              <a:t>Краузе</a:t>
            </a:r>
            <a:r>
              <a:rPr lang="ru-RU" sz="1600" b="1" dirty="0">
                <a:solidFill>
                  <a:srgbClr val="FF0000"/>
                </a:solidFill>
              </a:rPr>
              <a:t> Е.Н.</a:t>
            </a:r>
          </a:p>
          <a:p>
            <a:pPr marL="82296" indent="0" algn="ctr">
              <a:buNone/>
            </a:pPr>
            <a:r>
              <a:rPr lang="ru-RU" sz="1600" b="1" dirty="0">
                <a:solidFill>
                  <a:srgbClr val="FF0000"/>
                </a:solidFill>
              </a:rPr>
              <a:t>Конспекты </a:t>
            </a:r>
            <a:r>
              <a:rPr lang="ru-RU" sz="1600" b="1" dirty="0" smtClean="0">
                <a:solidFill>
                  <a:srgbClr val="FF0000"/>
                </a:solidFill>
              </a:rPr>
              <a:t>непосредственной образовательной деятельности по ознакомлению с окружающим с детьми с ОНР с 5 до 7 лет</a:t>
            </a:r>
            <a:endParaRPr lang="ru-RU" sz="1600" b="1" dirty="0">
              <a:solidFill>
                <a:srgbClr val="FF0000"/>
              </a:solidFill>
            </a:endParaRP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2756306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646838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16632"/>
            <a:ext cx="8100392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u="sng" dirty="0">
                <a:solidFill>
                  <a:srgbClr val="FF0000"/>
                </a:solidFill>
              </a:rPr>
              <a:t>Образовательная область </a:t>
            </a:r>
            <a:r>
              <a:rPr lang="ru-RU" sz="3200" b="1" u="sng" dirty="0" smtClean="0">
                <a:solidFill>
                  <a:srgbClr val="FF0000"/>
                </a:solidFill>
              </a:rPr>
              <a:t>«Речевое развитие»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59632" y="1268760"/>
            <a:ext cx="3744416" cy="5040560"/>
          </a:xfrm>
        </p:spPr>
        <p:txBody>
          <a:bodyPr>
            <a:normAutofit/>
          </a:bodyPr>
          <a:lstStyle/>
          <a:p>
            <a:pPr marL="82296" indent="0" algn="just">
              <a:buNone/>
            </a:pPr>
            <a:r>
              <a:rPr lang="ru-RU" sz="1400" dirty="0" smtClean="0"/>
              <a:t>     </a:t>
            </a:r>
          </a:p>
          <a:p>
            <a:pPr marL="82296" indent="0" algn="just">
              <a:buNone/>
            </a:pPr>
            <a:r>
              <a:rPr lang="ru-RU" sz="1400" dirty="0" smtClean="0"/>
              <a:t>     </a:t>
            </a:r>
          </a:p>
          <a:p>
            <a:pPr marL="82296" indent="0" algn="just">
              <a:buNone/>
            </a:pPr>
            <a:r>
              <a:rPr lang="ru-RU" sz="1400" dirty="0" smtClean="0"/>
              <a:t>     </a:t>
            </a:r>
            <a:r>
              <a:rPr lang="ru-RU" sz="1400" b="1" dirty="0" smtClean="0">
                <a:solidFill>
                  <a:srgbClr val="0070C0"/>
                </a:solidFill>
              </a:rPr>
              <a:t>Парциальная программа </a:t>
            </a:r>
            <a:r>
              <a:rPr lang="ru-RU" sz="1400" b="1" dirty="0" err="1" smtClean="0">
                <a:solidFill>
                  <a:srgbClr val="0070C0"/>
                </a:solidFill>
              </a:rPr>
              <a:t>Нищевой</a:t>
            </a:r>
            <a:r>
              <a:rPr lang="ru-RU" sz="1400" b="1" dirty="0" smtClean="0">
                <a:solidFill>
                  <a:srgbClr val="0070C0"/>
                </a:solidFill>
              </a:rPr>
              <a:t> Н.В. "Обучение </a:t>
            </a:r>
            <a:r>
              <a:rPr lang="ru-RU" sz="1400" b="1" dirty="0">
                <a:solidFill>
                  <a:srgbClr val="0070C0"/>
                </a:solidFill>
              </a:rPr>
              <a:t>грамоте детей дошкольного возраста" </a:t>
            </a:r>
            <a:r>
              <a:rPr lang="ru-RU" sz="1400" b="1" dirty="0" smtClean="0">
                <a:solidFill>
                  <a:srgbClr val="0070C0"/>
                </a:solidFill>
              </a:rPr>
              <a:t> </a:t>
            </a:r>
            <a:r>
              <a:rPr lang="ru-RU" sz="1400" b="1" dirty="0">
                <a:solidFill>
                  <a:srgbClr val="0070C0"/>
                </a:solidFill>
              </a:rPr>
              <a:t>учитывает образовательные потребности, интересы и мотивы дошкольников и членов их семей и предназначена для обучения грамоте детей </a:t>
            </a:r>
            <a:r>
              <a:rPr lang="ru-RU" sz="1400" b="1" dirty="0" smtClean="0">
                <a:solidFill>
                  <a:srgbClr val="0070C0"/>
                </a:solidFill>
              </a:rPr>
              <a:t>дошкольного возраста </a:t>
            </a:r>
            <a:r>
              <a:rPr lang="ru-RU" sz="1400" b="1" dirty="0">
                <a:solidFill>
                  <a:srgbClr val="0070C0"/>
                </a:solidFill>
              </a:rPr>
              <a:t>в различных подразделениях ДОО, в учреждениях дополнительного образования, в семье</a:t>
            </a:r>
            <a:r>
              <a:rPr lang="ru-RU" sz="1400" b="1" dirty="0" smtClean="0">
                <a:solidFill>
                  <a:srgbClr val="0070C0"/>
                </a:solidFill>
              </a:rPr>
              <a:t>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Данная парциальная образовательная программа направлена на развитие детей дошкольного возраста  в образовательной области «Речевое развитие».</a:t>
            </a:r>
          </a:p>
          <a:p>
            <a:pPr marL="82296" indent="0" algn="just">
              <a:buNone/>
            </a:pPr>
            <a:r>
              <a:rPr lang="ru-RU" sz="1400" b="1" dirty="0" smtClean="0">
                <a:solidFill>
                  <a:srgbClr val="0070C0"/>
                </a:solidFill>
              </a:rPr>
              <a:t>       Программа рекомендована </a:t>
            </a:r>
            <a:r>
              <a:rPr lang="ru-RU" sz="1400" b="1" dirty="0">
                <a:solidFill>
                  <a:srgbClr val="0070C0"/>
                </a:solidFill>
              </a:rPr>
              <a:t>учителям-логопедам и воспитателям </a:t>
            </a:r>
            <a:r>
              <a:rPr lang="ru-RU" sz="1400" b="1" dirty="0" smtClean="0">
                <a:solidFill>
                  <a:srgbClr val="0070C0"/>
                </a:solidFill>
              </a:rPr>
              <a:t>ДОО, </a:t>
            </a:r>
            <a:r>
              <a:rPr lang="ru-RU" sz="1400" b="1" dirty="0">
                <a:solidFill>
                  <a:srgbClr val="0070C0"/>
                </a:solidFill>
              </a:rPr>
              <a:t>логопедам </a:t>
            </a:r>
            <a:r>
              <a:rPr lang="ru-RU" sz="1400" b="1" dirty="0" smtClean="0">
                <a:solidFill>
                  <a:srgbClr val="0070C0"/>
                </a:solidFill>
              </a:rPr>
              <a:t>дополнительного образования,  родителям  дошкольников.</a:t>
            </a:r>
          </a:p>
          <a:p>
            <a:pPr marL="82296" indent="0" algn="just">
              <a:buNone/>
            </a:pPr>
            <a:endParaRPr lang="ru-RU" sz="14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124744"/>
            <a:ext cx="3657600" cy="5062696"/>
          </a:xfrm>
        </p:spPr>
        <p:txBody>
          <a:bodyPr>
            <a:normAutofit/>
          </a:bodyPr>
          <a:lstStyle/>
          <a:p>
            <a:pPr marL="82296" indent="0" algn="ctr">
              <a:buNone/>
            </a:pPr>
            <a:r>
              <a:rPr lang="ru-RU" sz="1600" b="1" dirty="0" err="1" smtClean="0">
                <a:solidFill>
                  <a:srgbClr val="FF0000"/>
                </a:solidFill>
              </a:rPr>
              <a:t>Нищева</a:t>
            </a:r>
            <a:r>
              <a:rPr lang="ru-RU" sz="1600" b="1" dirty="0" smtClean="0">
                <a:solidFill>
                  <a:srgbClr val="FF0000"/>
                </a:solidFill>
              </a:rPr>
              <a:t> Н.В.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Парциальная программа</a:t>
            </a:r>
          </a:p>
          <a:p>
            <a:pPr marL="82296" indent="0" algn="ctr">
              <a:buNone/>
            </a:pPr>
            <a:r>
              <a:rPr lang="ru-RU" sz="1600" b="1" dirty="0" smtClean="0">
                <a:solidFill>
                  <a:srgbClr val="FF0000"/>
                </a:solidFill>
              </a:rPr>
              <a:t>«Обучение грамоте детей дошкольного возраста»</a:t>
            </a:r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528235"/>
            <a:ext cx="2808312" cy="404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691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3034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052736"/>
            <a:ext cx="3657600" cy="5472608"/>
          </a:xfrm>
        </p:spPr>
        <p:txBody>
          <a:bodyPr>
            <a:normAutofit fontScale="85000" lnSpcReduction="20000"/>
          </a:bodyPr>
          <a:lstStyle/>
          <a:p>
            <a:pPr marL="82296" indent="0" algn="just">
              <a:buNone/>
            </a:pPr>
            <a:r>
              <a:rPr lang="ru-RU" sz="1800" dirty="0" smtClean="0"/>
              <a:t>       </a:t>
            </a:r>
            <a:r>
              <a:rPr lang="ru-RU" sz="1900" b="1" dirty="0" smtClean="0">
                <a:solidFill>
                  <a:srgbClr val="0070C0"/>
                </a:solidFill>
              </a:rPr>
              <a:t>Методические пособия  содержат </a:t>
            </a:r>
            <a:r>
              <a:rPr lang="ru-RU" sz="1900" b="1" dirty="0">
                <a:solidFill>
                  <a:srgbClr val="0070C0"/>
                </a:solidFill>
              </a:rPr>
              <a:t>подробное изложение хода подгрупповых логопедических занятий и описание методических приемов, используемых логопедом, цели и задачи в соответствии с заданной </a:t>
            </a:r>
            <a:r>
              <a:rPr lang="ru-RU" sz="1900" b="1" dirty="0" smtClean="0">
                <a:solidFill>
                  <a:srgbClr val="0070C0"/>
                </a:solidFill>
              </a:rPr>
              <a:t>лексической  темой. </a:t>
            </a:r>
            <a:r>
              <a:rPr lang="ru-RU" sz="1900" b="1" dirty="0">
                <a:solidFill>
                  <a:srgbClr val="0070C0"/>
                </a:solidFill>
              </a:rPr>
              <a:t/>
            </a:r>
            <a:br>
              <a:rPr lang="ru-RU" sz="1900" b="1" dirty="0">
                <a:solidFill>
                  <a:srgbClr val="0070C0"/>
                </a:solidFill>
              </a:rPr>
            </a:br>
            <a:r>
              <a:rPr lang="ru-RU" sz="1900" b="1" dirty="0" smtClean="0">
                <a:solidFill>
                  <a:srgbClr val="0070C0"/>
                </a:solidFill>
              </a:rPr>
              <a:t>        Каждое </a:t>
            </a:r>
            <a:r>
              <a:rPr lang="ru-RU" sz="1900" b="1" dirty="0">
                <a:solidFill>
                  <a:srgbClr val="0070C0"/>
                </a:solidFill>
              </a:rPr>
              <a:t>занятие содержит от шести до десяти этапов: игры, задания и упражнения для развития общих речевых навыков, слухового и зрительного внимания и восприятия, формирования и совершенствования лексического состава языка и грамматического строя речи, развития связной речи и речевого общения, фонематических представлений и навыков звукового анализа и синтеза, мимической, артикуляционной, тонкой, общей </a:t>
            </a:r>
            <a:r>
              <a:rPr lang="ru-RU" sz="1900" b="1" dirty="0" smtClean="0">
                <a:solidFill>
                  <a:srgbClr val="0070C0"/>
                </a:solidFill>
              </a:rPr>
              <a:t>моторики. </a:t>
            </a:r>
            <a:r>
              <a:rPr lang="ru-RU" sz="1900" b="1" dirty="0">
                <a:solidFill>
                  <a:srgbClr val="0070C0"/>
                </a:solidFill>
              </a:rPr>
              <a:t>.</a:t>
            </a:r>
            <a:br>
              <a:rPr lang="ru-RU" sz="1900" b="1" dirty="0">
                <a:solidFill>
                  <a:srgbClr val="0070C0"/>
                </a:solidFill>
              </a:rPr>
            </a:br>
            <a:r>
              <a:rPr lang="ru-RU" sz="1900" b="1" dirty="0" smtClean="0">
                <a:solidFill>
                  <a:srgbClr val="0070C0"/>
                </a:solidFill>
              </a:rPr>
              <a:t>         Пособие предназначено для логопедов и </a:t>
            </a:r>
            <a:r>
              <a:rPr lang="ru-RU" sz="1900" b="1" dirty="0">
                <a:solidFill>
                  <a:srgbClr val="0070C0"/>
                </a:solidFill>
              </a:rPr>
              <a:t>воспитателей логопедических групп </a:t>
            </a:r>
            <a:r>
              <a:rPr lang="ru-RU" sz="1900" b="1" dirty="0" smtClean="0">
                <a:solidFill>
                  <a:srgbClr val="0070C0"/>
                </a:solidFill>
              </a:rPr>
              <a:t>дошкольных образовательных организаций. </a:t>
            </a:r>
            <a:r>
              <a:rPr lang="ru-RU" sz="1900" b="1" dirty="0">
                <a:solidFill>
                  <a:srgbClr val="0070C0"/>
                </a:solidFill>
              </a:rPr>
              <a:t/>
            </a:r>
            <a:br>
              <a:rPr lang="ru-RU" sz="1900" b="1" dirty="0">
                <a:solidFill>
                  <a:srgbClr val="0070C0"/>
                </a:solidFill>
              </a:rPr>
            </a:br>
            <a:endParaRPr lang="ru-RU" sz="1900" b="1" dirty="0">
              <a:solidFill>
                <a:srgbClr val="0070C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404664"/>
            <a:ext cx="3867912" cy="6120680"/>
          </a:xfrm>
        </p:spPr>
        <p:txBody>
          <a:bodyPr>
            <a:normAutofit fontScale="85000" lnSpcReduction="20000"/>
          </a:bodyPr>
          <a:lstStyle/>
          <a:p>
            <a:pPr marL="82296" indent="0" algn="ctr">
              <a:buNone/>
            </a:pPr>
            <a:r>
              <a:rPr lang="ru-RU" sz="2100" b="1" dirty="0" err="1" smtClean="0">
                <a:solidFill>
                  <a:srgbClr val="FF0000"/>
                </a:solidFill>
              </a:rPr>
              <a:t>Нищева</a:t>
            </a:r>
            <a:r>
              <a:rPr lang="ru-RU" sz="2100" b="1" dirty="0" smtClean="0">
                <a:solidFill>
                  <a:srgbClr val="FF0000"/>
                </a:solidFill>
              </a:rPr>
              <a:t> Н.В.</a:t>
            </a:r>
          </a:p>
          <a:p>
            <a:pPr marL="82296" indent="0" algn="ctr">
              <a:buNone/>
            </a:pPr>
            <a:r>
              <a:rPr lang="ru-RU" sz="2100" b="1" dirty="0" smtClean="0">
                <a:solidFill>
                  <a:srgbClr val="FF0000"/>
                </a:solidFill>
              </a:rPr>
              <a:t>Конспекты подгрупповых логопедических занятий </a:t>
            </a:r>
          </a:p>
          <a:p>
            <a:pPr marL="82296" indent="0" algn="ctr">
              <a:buNone/>
            </a:pPr>
            <a:r>
              <a:rPr lang="ru-RU" sz="2100" b="1" dirty="0" smtClean="0">
                <a:solidFill>
                  <a:srgbClr val="FF0000"/>
                </a:solidFill>
              </a:rPr>
              <a:t>для детей с  ТНР</a:t>
            </a:r>
          </a:p>
          <a:p>
            <a:pPr marL="82296" indent="0">
              <a:buNone/>
            </a:pPr>
            <a:endParaRPr lang="ru-RU" sz="1600" dirty="0" smtClean="0"/>
          </a:p>
          <a:p>
            <a:pPr marL="82296" indent="0">
              <a:buNone/>
            </a:pPr>
            <a:endParaRPr lang="ru-RU" sz="1600" dirty="0" smtClean="0"/>
          </a:p>
          <a:p>
            <a:pPr marL="82296" indent="0">
              <a:buNone/>
            </a:pPr>
            <a:endParaRPr lang="ru-RU" sz="1600" dirty="0" smtClean="0"/>
          </a:p>
          <a:p>
            <a:pPr marL="82296" indent="0">
              <a:buNone/>
            </a:pPr>
            <a:endParaRPr lang="ru-RU" sz="1600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58111" y="1700809"/>
            <a:ext cx="1527719" cy="2302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338397" y="4221088"/>
            <a:ext cx="1547433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0222" y="2920282"/>
            <a:ext cx="1551924" cy="23946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0271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1011</TotalTime>
  <Words>1831</Words>
  <Application>Microsoft Office PowerPoint</Application>
  <PresentationFormat>Экран (4:3)</PresentationFormat>
  <Paragraphs>174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ПАРЦИАЛЬНЫЕ   ПРОГРАММЫ  И  МЕТОДИЧЕСКИЕ   ПОСОБИЯ  ВАРИАТИВНОЙ   ЧАСТИ  АООП  ДО</vt:lpstr>
      <vt:lpstr>Презентация PowerPoint</vt:lpstr>
      <vt:lpstr> Образовательная область «Познавательное развитие» </vt:lpstr>
      <vt:lpstr>Презентация PowerPoint</vt:lpstr>
      <vt:lpstr>Презентация PowerPoint</vt:lpstr>
      <vt:lpstr>Презентация PowerPoint</vt:lpstr>
      <vt:lpstr>Презентация PowerPoint</vt:lpstr>
      <vt:lpstr>Образовательная область «Речевое развитие»</vt:lpstr>
      <vt:lpstr>Презентация PowerPoint</vt:lpstr>
      <vt:lpstr>Презентация PowerPoint</vt:lpstr>
      <vt:lpstr>Образовательная область «Физическая культура»</vt:lpstr>
      <vt:lpstr>Презентация PowerPoint</vt:lpstr>
      <vt:lpstr>Образовательная область  «Социально-коммуникативное развитие»</vt:lpstr>
      <vt:lpstr>Презентация PowerPoint</vt:lpstr>
      <vt:lpstr>Презентация PowerPoint</vt:lpstr>
      <vt:lpstr>Презентация PowerPoint</vt:lpstr>
      <vt:lpstr>Образовательная область  «Художественно-эстэтическое развитие»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ПАРЦИАЛЬНЫЕ ПРОГРАММЫ  И МЕТОДИЧЕСКИЕ ПОСОБИЯ  ВАРИАТИВНОЙ ЧАСТИ АООП ДО</dc:title>
  <dc:creator>Павел</dc:creator>
  <cp:lastModifiedBy>Павел</cp:lastModifiedBy>
  <cp:revision>102</cp:revision>
  <dcterms:created xsi:type="dcterms:W3CDTF">2020-05-22T13:20:28Z</dcterms:created>
  <dcterms:modified xsi:type="dcterms:W3CDTF">2020-09-09T10:34:09Z</dcterms:modified>
</cp:coreProperties>
</file>