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9" r:id="rId2"/>
    <p:sldId id="274" r:id="rId3"/>
    <p:sldId id="258" r:id="rId4"/>
    <p:sldId id="257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70" r:id="rId13"/>
    <p:sldId id="271" r:id="rId14"/>
    <p:sldId id="272" r:id="rId15"/>
    <p:sldId id="269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744C9-50D2-45AE-81F0-94E9FAEF11C4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68A920-67FF-4500-A067-86298EE55B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913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microsoft.com/office/2007/relationships/hdphoto" Target="../media/hdphoto9.wdp"/><Relationship Id="rId5" Type="http://schemas.openxmlformats.org/officeDocument/2006/relationships/image" Target="../media/image19.jpeg"/><Relationship Id="rId10" Type="http://schemas.openxmlformats.org/officeDocument/2006/relationships/image" Target="../media/image23.jpeg"/><Relationship Id="rId4" Type="http://schemas.openxmlformats.org/officeDocument/2006/relationships/image" Target="../media/image18.jpeg"/><Relationship Id="rId9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1.wdp"/><Relationship Id="rId5" Type="http://schemas.openxmlformats.org/officeDocument/2006/relationships/image" Target="../media/image35.jpeg"/><Relationship Id="rId10" Type="http://schemas.microsoft.com/office/2007/relationships/hdphoto" Target="../media/hdphoto13.wdp"/><Relationship Id="rId4" Type="http://schemas.microsoft.com/office/2007/relationships/hdphoto" Target="../media/hdphoto10.wdp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6.wdp"/><Relationship Id="rId13" Type="http://schemas.microsoft.com/office/2007/relationships/hdphoto" Target="../media/hdphoto18.wdp"/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12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5.wdp"/><Relationship Id="rId11" Type="http://schemas.microsoft.com/office/2007/relationships/hdphoto" Target="../media/hdphoto17.wdp"/><Relationship Id="rId5" Type="http://schemas.openxmlformats.org/officeDocument/2006/relationships/image" Target="../media/image39.jpeg"/><Relationship Id="rId10" Type="http://schemas.openxmlformats.org/officeDocument/2006/relationships/image" Target="../media/image42.jpeg"/><Relationship Id="rId4" Type="http://schemas.microsoft.com/office/2007/relationships/hdphoto" Target="../media/hdphoto14.wdp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21.wdp"/><Relationship Id="rId3" Type="http://schemas.openxmlformats.org/officeDocument/2006/relationships/image" Target="../media/image44.jpeg"/><Relationship Id="rId7" Type="http://schemas.openxmlformats.org/officeDocument/2006/relationships/image" Target="../media/image46.jpeg"/><Relationship Id="rId12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11" Type="http://schemas.openxmlformats.org/officeDocument/2006/relationships/image" Target="../media/image48.jpeg"/><Relationship Id="rId5" Type="http://schemas.openxmlformats.org/officeDocument/2006/relationships/image" Target="../media/image45.jpeg"/><Relationship Id="rId10" Type="http://schemas.microsoft.com/office/2007/relationships/hdphoto" Target="../media/hdphoto22.wdp"/><Relationship Id="rId4" Type="http://schemas.microsoft.com/office/2007/relationships/hdphoto" Target="../media/hdphoto19.wdp"/><Relationship Id="rId9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25.wdp"/><Relationship Id="rId13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2.jpeg"/><Relationship Id="rId12" Type="http://schemas.microsoft.com/office/2007/relationships/hdphoto" Target="../media/hdphoto27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4.wdp"/><Relationship Id="rId11" Type="http://schemas.openxmlformats.org/officeDocument/2006/relationships/image" Target="../media/image54.jpeg"/><Relationship Id="rId5" Type="http://schemas.openxmlformats.org/officeDocument/2006/relationships/image" Target="../media/image51.jpeg"/><Relationship Id="rId10" Type="http://schemas.microsoft.com/office/2007/relationships/hdphoto" Target="../media/hdphoto26.wdp"/><Relationship Id="rId4" Type="http://schemas.microsoft.com/office/2007/relationships/hdphoto" Target="../media/hdphoto23.wdp"/><Relationship Id="rId9" Type="http://schemas.openxmlformats.org/officeDocument/2006/relationships/image" Target="../media/image53.jpeg"/><Relationship Id="rId14" Type="http://schemas.microsoft.com/office/2007/relationships/hdphoto" Target="../media/hdphoto28.wd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microsoft.com/office/2007/relationships/hdphoto" Target="../media/hdphoto1.wdp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openxmlformats.org/officeDocument/2006/relationships/image" Target="../media/image16.jpeg"/><Relationship Id="rId3" Type="http://schemas.openxmlformats.org/officeDocument/2006/relationships/image" Target="../media/image10.jpeg"/><Relationship Id="rId7" Type="http://schemas.openxmlformats.org/officeDocument/2006/relationships/image" Target="../media/image12.png"/><Relationship Id="rId12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4.wdp"/><Relationship Id="rId11" Type="http://schemas.microsoft.com/office/2007/relationships/hdphoto" Target="../media/hdphoto6.wdp"/><Relationship Id="rId5" Type="http://schemas.openxmlformats.org/officeDocument/2006/relationships/image" Target="../media/image11.jpeg"/><Relationship Id="rId10" Type="http://schemas.openxmlformats.org/officeDocument/2006/relationships/image" Target="../media/image14.png"/><Relationship Id="rId4" Type="http://schemas.microsoft.com/office/2007/relationships/hdphoto" Target="../media/hdphoto3.wdp"/><Relationship Id="rId9" Type="http://schemas.openxmlformats.org/officeDocument/2006/relationships/image" Target="../media/image13.jpeg"/><Relationship Id="rId14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55804" y="-1151081"/>
            <a:ext cx="6832390" cy="9144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028" y="2132856"/>
            <a:ext cx="5653943" cy="4240458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59473" y="1924186"/>
            <a:ext cx="7425055" cy="16042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S Zombie Cyr" panose="020B0800000000000000" pitchFamily="34" charset="0"/>
              </a:rPr>
              <a:t>Проект</a:t>
            </a:r>
            <a:r>
              <a:rPr lang="ru-RU" sz="4400" b="1" cap="none" spc="0" dirty="0" smtClean="0">
                <a:ln w="3175">
                  <a:solidFill>
                    <a:schemeClr val="tx2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S Zombie Cyr" panose="020B0800000000000000" pitchFamily="34" charset="0"/>
              </a:rPr>
              <a:t> </a:t>
            </a:r>
          </a:p>
          <a:p>
            <a:pPr algn="ctr"/>
            <a:r>
              <a:rPr lang="ru-RU" sz="4400" b="1" cap="none" spc="0" dirty="0" smtClean="0">
                <a:ln w="3175">
                  <a:solidFill>
                    <a:schemeClr val="tx2">
                      <a:lumMod val="75000"/>
                    </a:schemeClr>
                  </a:solidFill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DS Zombie Cyr" panose="020B0800000000000000" pitchFamily="34" charset="0"/>
              </a:rPr>
              <a:t>«Волшебные краски»</a:t>
            </a:r>
            <a:endParaRPr lang="ru-RU" sz="4400" b="1" cap="none" spc="0" dirty="0">
              <a:ln w="3175">
                <a:solidFill>
                  <a:schemeClr val="tx2">
                    <a:lumMod val="75000"/>
                  </a:schemeClr>
                </a:solidFill>
              </a:ln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10800000" scaled="1"/>
                <a:tileRect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DS Zombie Cyr" panose="020B0800000000000000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3" y="-1102520"/>
            <a:ext cx="6929513" cy="91440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03983" y="617324"/>
            <a:ext cx="7764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gradFill>
                  <a:gsLst>
                    <a:gs pos="0">
                      <a:srgbClr val="000000"/>
                    </a:gs>
                    <a:gs pos="24000">
                      <a:srgbClr val="0A128C"/>
                    </a:gs>
                    <a:gs pos="46000">
                      <a:srgbClr val="181CC7"/>
                    </a:gs>
                    <a:gs pos="73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Совместная работа родителей и детей</a:t>
            </a:r>
          </a:p>
          <a:p>
            <a:pPr algn="ctr"/>
            <a:r>
              <a:rPr lang="ru-RU" b="1" dirty="0" smtClean="0">
                <a:gradFill>
                  <a:gsLst>
                    <a:gs pos="0">
                      <a:srgbClr val="000000"/>
                    </a:gs>
                    <a:gs pos="24000">
                      <a:srgbClr val="0A128C"/>
                    </a:gs>
                    <a:gs pos="46000">
                      <a:srgbClr val="181CC7"/>
                    </a:gs>
                    <a:gs pos="73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Конкурс «Рисование в нетрадиционной технике»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48835" y="1632624"/>
            <a:ext cx="2187286" cy="14769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56167" y="1481164"/>
            <a:ext cx="2132704" cy="16976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399577" y="1617604"/>
            <a:ext cx="2081412" cy="14485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63032" y="1312899"/>
            <a:ext cx="1584156" cy="21518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364" y="3717032"/>
            <a:ext cx="1564786" cy="22319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4441120" y="4714059"/>
            <a:ext cx="1998325" cy="12156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0267" y="3717032"/>
            <a:ext cx="2210882" cy="136710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06526" y="4176629"/>
            <a:ext cx="2231984" cy="1312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10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6" y="-1107242"/>
            <a:ext cx="6929513" cy="91440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9672" y="683404"/>
            <a:ext cx="6163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16000">
                      <a:srgbClr val="0A128C"/>
                    </a:gs>
                    <a:gs pos="49000">
                      <a:srgbClr val="181CC7"/>
                    </a:gs>
                    <a:gs pos="75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Дидактическая сказка «Волшебные краски»</a:t>
            </a:r>
            <a:endParaRPr lang="ru-RU" sz="2000" b="1" dirty="0">
              <a:gradFill>
                <a:gsLst>
                  <a:gs pos="0">
                    <a:srgbClr val="000000"/>
                  </a:gs>
                  <a:gs pos="16000">
                    <a:srgbClr val="0A128C"/>
                  </a:gs>
                  <a:gs pos="49000">
                    <a:srgbClr val="181CC7"/>
                  </a:gs>
                  <a:gs pos="75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02"/>
          <a:stretch/>
        </p:blipFill>
        <p:spPr>
          <a:xfrm rot="5400000">
            <a:off x="866762" y="1733640"/>
            <a:ext cx="1597150" cy="13874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385313" y="1737108"/>
            <a:ext cx="1610584" cy="1393973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038980" y="1809895"/>
            <a:ext cx="1619598" cy="12574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754600" y="1756029"/>
            <a:ext cx="1619600" cy="13651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364365" y="3699576"/>
            <a:ext cx="2952923" cy="211287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8431" y="3352855"/>
            <a:ext cx="1553811" cy="222806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1087" y="3717032"/>
            <a:ext cx="2157470" cy="195599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581" y="806416"/>
            <a:ext cx="1115616" cy="79977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59074" y="4235281"/>
            <a:ext cx="1296288" cy="191683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92074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6" y="-1107242"/>
            <a:ext cx="6929513" cy="914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11189" y="620688"/>
            <a:ext cx="63754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A128C"/>
                    </a:gs>
                    <a:gs pos="46000">
                      <a:srgbClr val="181CC7"/>
                    </a:gs>
                    <a:gs pos="77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Совместная деятельность с педагогом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20000">
                      <a:srgbClr val="0A128C"/>
                    </a:gs>
                    <a:gs pos="46000">
                      <a:srgbClr val="181CC7"/>
                    </a:gs>
                    <a:gs pos="77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по изобразительному искусству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00"/>
                  </a:gs>
                  <a:gs pos="20000">
                    <a:srgbClr val="0A128C"/>
                  </a:gs>
                  <a:gs pos="46000">
                    <a:srgbClr val="181CC7"/>
                  </a:gs>
                  <a:gs pos="77000">
                    <a:srgbClr val="7005D4"/>
                  </a:gs>
                  <a:gs pos="100000">
                    <a:srgbClr val="8C3D91"/>
                  </a:gs>
                </a:gsLst>
                <a:lin ang="10800000" scaled="1"/>
                <a:tileRect/>
              </a:gra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270" y="1700808"/>
            <a:ext cx="3135913" cy="17639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89118" y="1937404"/>
            <a:ext cx="2322036" cy="17639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305" y="4012103"/>
            <a:ext cx="3163841" cy="17796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149080"/>
            <a:ext cx="3163842" cy="177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6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3" y="-1178718"/>
            <a:ext cx="6929513" cy="914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4908" y="692696"/>
            <a:ext cx="56941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effectLst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Экспериментальная деятельность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10800000" scaled="1"/>
                <a:tileRect/>
              </a:gra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2801" y="1461577"/>
            <a:ext cx="2041814" cy="1944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15217" y="1444943"/>
            <a:ext cx="2075600" cy="19661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880677" y="1367698"/>
            <a:ext cx="2135174" cy="21602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232" y="4509120"/>
            <a:ext cx="2123728" cy="13846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36862" y="4034272"/>
            <a:ext cx="2423120" cy="18173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60036" y="3970733"/>
            <a:ext cx="2495736" cy="1871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73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5" y="-1141010"/>
            <a:ext cx="6929513" cy="914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37969" y="692218"/>
            <a:ext cx="62680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0800000" scaled="1"/>
                  <a:tileRect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Мастер – класс «Монотипия на пене»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 flip="none" rotWithShape="1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10800000" scaled="1"/>
                <a:tileRect/>
              </a:gradFill>
              <a:effectLst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383" y="4365105"/>
            <a:ext cx="2214563" cy="16609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4365104"/>
            <a:ext cx="2214563" cy="16609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72404" y="1705074"/>
            <a:ext cx="2398370" cy="179877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141" y="1394860"/>
            <a:ext cx="3211718" cy="24087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5015" y="1714105"/>
            <a:ext cx="2372677" cy="177950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048529" y="3971286"/>
            <a:ext cx="2446120" cy="2054741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15586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4" y="-1107242"/>
            <a:ext cx="6929513" cy="91440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89901" y="1460782"/>
            <a:ext cx="2112237" cy="15841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03881" y="1463783"/>
            <a:ext cx="2136239" cy="16021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17150" y="1405814"/>
            <a:ext cx="2208245" cy="1656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27925" y="683404"/>
            <a:ext cx="5888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16000">
                      <a:srgbClr val="0A128C"/>
                    </a:gs>
                    <a:gs pos="49000">
                      <a:srgbClr val="181CC7"/>
                    </a:gs>
                    <a:gs pos="75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Магнитная дидактическая игра «Пейзаж»</a:t>
            </a:r>
            <a:endParaRPr lang="ru-RU" sz="2000" b="1" dirty="0">
              <a:gradFill>
                <a:gsLst>
                  <a:gs pos="0">
                    <a:srgbClr val="000000"/>
                  </a:gs>
                  <a:gs pos="16000">
                    <a:srgbClr val="0A128C"/>
                  </a:gs>
                  <a:gs pos="49000">
                    <a:srgbClr val="181CC7"/>
                  </a:gs>
                  <a:gs pos="75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78658" y="3408800"/>
            <a:ext cx="6386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gradFill>
                  <a:gsLst>
                    <a:gs pos="0">
                      <a:srgbClr val="000000"/>
                    </a:gs>
                    <a:gs pos="16000">
                      <a:srgbClr val="0A128C"/>
                    </a:gs>
                    <a:gs pos="49000">
                      <a:srgbClr val="181CC7"/>
                    </a:gs>
                    <a:gs pos="75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Магнитная дидактическая игра «Натюрморт»</a:t>
            </a:r>
            <a:endParaRPr lang="ru-RU" sz="2000" b="1" dirty="0">
              <a:gradFill>
                <a:gsLst>
                  <a:gs pos="0">
                    <a:srgbClr val="000000"/>
                  </a:gs>
                  <a:gs pos="16000">
                    <a:srgbClr val="0A128C"/>
                  </a:gs>
                  <a:gs pos="49000">
                    <a:srgbClr val="181CC7"/>
                  </a:gs>
                  <a:gs pos="75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50677" y="4092829"/>
            <a:ext cx="2271350" cy="17035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538438" y="4141758"/>
            <a:ext cx="2140872" cy="16056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85604" y="4141758"/>
            <a:ext cx="2140871" cy="160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9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4" y="-1107242"/>
            <a:ext cx="6929513" cy="914400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772816"/>
            <a:ext cx="74888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ahoma" pitchFamily="34" charset="0"/>
                <a:ea typeface="Tahoma" pitchFamily="34" charset="0"/>
                <a:cs typeface="Tahoma" pitchFamily="34" charset="0"/>
              </a:rPr>
              <a:t>Вывод:</a:t>
            </a:r>
          </a:p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В процессе исследования мы много нового узнали о видах красок и их использование. Использование нетрадиционных материалов и техник способствуют развитию у ребенка мелкой моторики и тактильного восприятия, пространственной ориентировке на листе бумаги, глазомера и зрительного восприятия, внимания и усидчивости, изобразительных навыков и умений, творческого воображения и доставляют детям большую радость и удовольствие.</a:t>
            </a: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Литература: сайты: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maam.ru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infourok.ru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  <a:r>
              <a:rPr lang="en-US" dirty="0">
                <a:latin typeface="Tahoma" pitchFamily="34" charset="0"/>
                <a:ea typeface="Tahoma" pitchFamily="34" charset="0"/>
                <a:cs typeface="Tahoma" pitchFamily="34" charset="0"/>
              </a:rPr>
              <a:t>o-kroho.ru</a:t>
            </a:r>
            <a:r>
              <a:rPr lang="ru-RU" dirty="0">
                <a:latin typeface="Tahoma" pitchFamily="34" charset="0"/>
                <a:ea typeface="Tahoma" pitchFamily="34" charset="0"/>
                <a:cs typeface="Tahoma" pitchFamily="34" charset="0"/>
              </a:rPr>
              <a:t>. Давыдова Г.Н. «Нетрадиционные техника рисования в детском саду! Часть 1, 2.</a:t>
            </a:r>
            <a:endParaRPr lang="en-US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90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332656"/>
            <a:ext cx="8496944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Вид проекта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</a:p>
          <a:p>
            <a:pPr lvl="0"/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познавательно - творческий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Возраст детей: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4 года </a:t>
            </a:r>
          </a:p>
          <a:p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Продолжительность: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средней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продолжительности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Социальные партнёры: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lvl="0"/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Родители, воспитатели,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педагог по изобразительному искусству,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дети среднего дошкольного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возраста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b="1" dirty="0">
                <a:latin typeface="Tahoma" pitchFamily="34" charset="0"/>
                <a:ea typeface="Tahoma" pitchFamily="34" charset="0"/>
                <a:cs typeface="Tahoma" pitchFamily="34" charset="0"/>
              </a:rPr>
              <a:t>Формы реализации проекта: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с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использованием нетрадиционных видов рисования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Дидактические игры,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п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одвижные игры,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 п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альчиковые игры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Беседы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Рассматривание иллюстраций, открыток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Консультации для родителей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мини – музея «Краски»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Выставка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детских работ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Создание альбома: «Нетрадиционное рисование в детском саду»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Мастер – класс для родителей «Монотипия на пене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Конкурс «Рисование в нетрадиционной технике».</a:t>
            </a:r>
          </a:p>
          <a:p>
            <a:r>
              <a:rPr lang="ru-RU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Планируемый результат: </a:t>
            </a: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 детей расширятся  представления о разнообразии видов и способов использования красок.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Познакомятся с нетрадиционными видами рисования.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Пополнение словарного запаса детей новыми словами по теме проекта.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У родителей  сформируется активная жизненная позиция и заинтересованность в образовательном процессе.</a:t>
            </a:r>
          </a:p>
          <a:p>
            <a:pPr lvl="0"/>
            <a:r>
              <a:rPr lang="ru-RU" sz="14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Заключительная часть: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мастер – класс «Монотипия на пене», альбом «Нетрадиционные техники рисования».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718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1583" y="433161"/>
            <a:ext cx="756084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  <a:tileRect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Цель:</a:t>
            </a:r>
            <a:r>
              <a:rPr lang="ru-RU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</a:t>
            </a: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ознакомить </a:t>
            </a:r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детей с  разнообразием видов и способов использования красок</a:t>
            </a:r>
            <a:r>
              <a:rPr lang="ru-RU" b="1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/>
            <a:r>
              <a:rPr lang="ru-RU" sz="2400" b="1" dirty="0" smtClean="0">
                <a:ln w="3175" cmpd="sng">
                  <a:solidFill>
                    <a:schemeClr val="tx2">
                      <a:lumMod val="60000"/>
                      <a:lumOff val="40000"/>
                      <a:alpha val="55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3500000" scaled="0"/>
                  <a:tileRect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ea typeface="Tahoma" pitchFamily="34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sz="1400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расширить </a:t>
            </a:r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представления о разнообразии видов и способов использования красок;</a:t>
            </a:r>
          </a:p>
          <a:p>
            <a:pPr lvl="0"/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-познакомить </a:t>
            </a: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 различными способами и приемами нетрадиционных техник рисования с использованием различных изобразительных материалов;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-побуждать детей самостоятельно применять нетрадиционные техники рисования;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-познакомить родителей с нетрадиционными техниками рисования; стимулировать их совместное творчество с детьми;</a:t>
            </a:r>
            <a:endParaRPr lang="ru-RU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 создать условия для придумывания новых способов рисования;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-создать условия для творческой активности, фантазии, творческого воображения, мышления, глазомера, внимания, памяти, речи;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-развивать мелкую моторику и зрительно-моторную координацию;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-развивать чувство ритма, эстетическое восприятие;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-воспитывать усидчивость, аккуратность, умение работать в коллективе и индивидуально;</a:t>
            </a:r>
          </a:p>
          <a:p>
            <a:pPr lvl="0"/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-прививать интерес и любовь к изобразительному искусству.</a:t>
            </a:r>
          </a:p>
          <a:p>
            <a:pPr lvl="0"/>
            <a:endParaRPr lang="ru-RU" sz="1600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22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6993" y="453897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Актуальность проекта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874511"/>
            <a:ext cx="820891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Рисование для ребенка – радостный, вдохновенный труд, к которому его не надо принуждать, но очень важно стимулировать и поддерживать малыша, постепенно открывая перед ним новые возможности изобразительной деятельности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  <a:r>
              <a:rPr lang="ru-RU" sz="1600" dirty="0"/>
              <a:t>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Р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исование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играет важную роль в общем психическом развитии ребёнка. Ведь самоценным является не конечный продукт – рисунок, а развитие личности: формирование уверенности в себе, в своих способностях. Рисование нетрадиционными способами прививает любовь к изобразительному искусству, вызывает интерес к рисованию, доставляет детям множество положительных эмоций, раскрывает возможность использования хорошо знакомых предметов в качестве художественных материалов, удивляет своей непредсказуемостью.</a:t>
            </a:r>
          </a:p>
          <a:p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Нетрадиционное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рисование учит детей преодолевать робость, страх перед рисованием, перед тем что ничего не получится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.</a:t>
            </a:r>
          </a:p>
          <a:p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Многие родители дают детям для рисования карандаши, фломастеры, а не краски. Это связано с тем, что после рисования красками дети оставляют запачканными столы и одежду, мебель. Не нужно этого бояться, если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контролировать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процесс, ничего страшного не произойдет. </a:t>
            </a:r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Детям </a:t>
            </a:r>
            <a:r>
              <a:rPr lang="ru-RU" sz="1600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этом возрасте необходимо рисовать красками!</a:t>
            </a:r>
          </a:p>
          <a:p>
            <a:endParaRPr lang="ru-RU" sz="16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77674" y="5033537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Проблема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29586" y="5445224"/>
            <a:ext cx="78475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виды красок бывают?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На чём ещё можно рисовать, кроме бумаги?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Чем ещё можно рисовать, кроме кисточки?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18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6993" y="653952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Перспективный план работы над проектом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96993" y="1084559"/>
            <a:ext cx="792088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Подготовительный: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воспитателя с детьми: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Выявление проблемы.</a:t>
            </a:r>
            <a:r>
              <a:rPr lang="ru-RU" dirty="0"/>
              <a:t>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Пополнение развивающей среды играми соответствующей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тематики.</a:t>
            </a:r>
            <a:endParaRPr lang="ru-RU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воспитателя с педагогом изобразительного искусства: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плана совместной деятельности. Подбор нетрадиционных техник рисования.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Работа с родителями:</a:t>
            </a:r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плана совместной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деятельности. Анкетирование.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родителей с детьми: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Подготовить положение о конкурсе  «Рисование в нетрадиционной технике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</a:t>
            </a:r>
          </a:p>
          <a:p>
            <a:r>
              <a:rPr lang="ru-RU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Основной </a:t>
            </a:r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этап: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воспитателя с 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детьми:</a:t>
            </a:r>
            <a:endParaRPr lang="ru-RU" sz="1400" b="1" i="1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u="sng" dirty="0">
                <a:latin typeface="Tahoma" pitchFamily="34" charset="0"/>
                <a:ea typeface="Tahoma" pitchFamily="34" charset="0"/>
                <a:cs typeface="Tahoma" pitchFamily="34" charset="0"/>
              </a:rPr>
              <a:t>Развитие речи:</a:t>
            </a: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Чтение сказок, стихов, загадок. Составление описательных рассказов. Дидактические игры: «Где спрятались краски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?»;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"Краска какая?"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;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«Игра красок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П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альчиковые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игры: «Весёлые маляры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»;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«Кисточка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»;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«Художник».</a:t>
            </a:r>
          </a:p>
          <a:p>
            <a:r>
              <a:rPr lang="ru-RU" sz="1400" u="sng" dirty="0">
                <a:latin typeface="Tahoma" pitchFamily="34" charset="0"/>
                <a:ea typeface="Tahoma" pitchFamily="34" charset="0"/>
                <a:cs typeface="Tahoma" pitchFamily="34" charset="0"/>
              </a:rPr>
              <a:t>Познавательное развитие:</a:t>
            </a: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Наблюдение «Краски вокруг нас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Опытно – экспериментальная деятельность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«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Радуга из конфет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Дидактическая сказка «Волшебные краски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Дидактические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игры: 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«Натюрморт», «Пейзаж», «Подбери палитру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Рассматривание: картин, иллюстраций, открыток. Просмотр мультфильмов: «Похититель красок», «Петух и краски», «Сказка про чужие краски».</a:t>
            </a:r>
          </a:p>
          <a:p>
            <a:endParaRPr lang="ru-RU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19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6639" y="785440"/>
            <a:ext cx="791071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Художественно-эстетическое развитие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Рисование в нетрадиционной технике: отпечаток, мятой бумагой, </a:t>
            </a:r>
            <a:r>
              <a:rPr lang="ru-RU" sz="14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набрызг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пальчиками, ватными палочками, раздувание красок, восковые мелки и гуашь, рисование поролоном, рисование ниткой, монотипия, рисование солью.</a:t>
            </a:r>
          </a:p>
          <a:p>
            <a:r>
              <a:rPr lang="ru-RU" sz="1400" dirty="0" smtClean="0"/>
              <a:t>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Слушание песен: Маша и Медведь "Песенка про краски" , Шоу – Группа "Карусель" «Я рисую море», учим цвета c весёлой песенкой про лето и цвета.</a:t>
            </a:r>
          </a:p>
          <a:p>
            <a:r>
              <a:rPr lang="ru-RU" sz="1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Физическое развитие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Подвижные игры: «Найди свой цвет», «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Краски»,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«Цветные автомобили», «Радуга», «Найди свою пару», «Клякса и краски», «С кочки на кочку», Быстро по кругу».</a:t>
            </a:r>
          </a:p>
          <a:p>
            <a:r>
              <a:rPr lang="ru-RU" sz="1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Социально-коммуникативное развитие</a:t>
            </a:r>
          </a:p>
          <a:p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Сюжетно –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ролевые игры: «Художественная галерея», «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Магазин красок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Беседы: «Правила поведения в галерее», «Натюрморт», «Кто такой художник?», «Пейзаж», «Какая краска главнее?». </a:t>
            </a:r>
            <a:r>
              <a:rPr lang="ru-RU" sz="1400" dirty="0">
                <a:latin typeface="Tahoma" pitchFamily="34" charset="0"/>
                <a:ea typeface="Tahoma" pitchFamily="34" charset="0"/>
                <a:cs typeface="Tahoma" pitchFamily="34" charset="0"/>
              </a:rPr>
              <a:t>Труд в уголке изобразительной деятельности: Правильный уход за кистями и стаканами </a:t>
            </a:r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– непроливайками; чистота и  порядок в центре рисования; каждой краске своё место.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</a:t>
            </a: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деятельность воспитателя с педагогом изобразительного искусства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Непрерывно образовательная деятельность по художественно – эстетическому развитию  теме: «Знакомство с красками. Летний луг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».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Работа </a:t>
            </a: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с 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родителями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Консультации: «Нетрадиционные техники рисования», «Каким цветом рисует ваш ребёнок»,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«Волшебный мир красок». 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</a:t>
            </a: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деятельность родителей с 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детьми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Конкурс «Рисование в нетрадиционной технике»</a:t>
            </a:r>
          </a:p>
          <a:p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32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71433" y="836711"/>
            <a:ext cx="76328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Заключительный этап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воспитателя с детьми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Выставка картин в нетрадиционной техники рисования. Создание альбома «Нетрадиционные техники рисования»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воспитателя с педагогом изобразительного искусства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Выставка картин «Летний луг»</a:t>
            </a:r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Работа с родителями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Мастер-класс «Монотипия на пене»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b="1" i="1" dirty="0">
                <a:latin typeface="Tahoma" pitchFamily="34" charset="0"/>
                <a:ea typeface="Tahoma" pitchFamily="34" charset="0"/>
                <a:cs typeface="Tahoma" pitchFamily="34" charset="0"/>
              </a:rPr>
              <a:t>Совместная деятельность родителей с </a:t>
            </a:r>
            <a:r>
              <a:rPr lang="ru-RU" sz="1400" b="1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детьми</a:t>
            </a:r>
          </a:p>
          <a:p>
            <a:r>
              <a:rPr lang="ru-RU" sz="1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Подведение итогов конкурса «Нетрадиционные техники рисования»</a:t>
            </a:r>
          </a:p>
          <a:p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ru-RU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1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107245" y="-1178758"/>
            <a:ext cx="6929513" cy="91440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2052" y="564545"/>
            <a:ext cx="6179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gradFill>
                  <a:gsLst>
                    <a:gs pos="0">
                      <a:srgbClr val="000000"/>
                    </a:gs>
                    <a:gs pos="24000">
                      <a:srgbClr val="0A128C"/>
                    </a:gs>
                    <a:gs pos="46000">
                      <a:srgbClr val="181CC7"/>
                    </a:gs>
                    <a:gs pos="73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Нетрадиционные техники рисования</a:t>
            </a:r>
            <a:endParaRPr lang="ru-RU" sz="2400" b="1" dirty="0">
              <a:gradFill>
                <a:gsLst>
                  <a:gs pos="0">
                    <a:srgbClr val="000000"/>
                  </a:gs>
                  <a:gs pos="24000">
                    <a:srgbClr val="0A128C"/>
                  </a:gs>
                  <a:gs pos="46000">
                    <a:srgbClr val="181CC7"/>
                  </a:gs>
                  <a:gs pos="73000">
                    <a:srgbClr val="7005D4"/>
                  </a:gs>
                  <a:gs pos="100000">
                    <a:srgbClr val="8C3D91"/>
                  </a:gs>
                </a:gsLst>
                <a:lin ang="5400000" scaled="0"/>
              </a:gra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11261" y="1829101"/>
            <a:ext cx="2356381" cy="15237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123830" y="1842733"/>
            <a:ext cx="2358536" cy="15113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3366" y="4221088"/>
            <a:ext cx="2644699" cy="187467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680501" y="1878184"/>
            <a:ext cx="2358537" cy="14234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475086" y="1854708"/>
            <a:ext cx="2373724" cy="150256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8826" y="4220555"/>
            <a:ext cx="2564567" cy="18746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65895" y="1056727"/>
            <a:ext cx="2191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Печать ладошкой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4102" y="1050550"/>
            <a:ext cx="28331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Восковые мелки, гуашь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73366" y="3851223"/>
            <a:ext cx="2644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Рисование вилкой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12412" y="3876084"/>
            <a:ext cx="2737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Рисование пальчиками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05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088150" y="-1107244"/>
            <a:ext cx="6929513" cy="914400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4597" y="1468655"/>
            <a:ext cx="2315448" cy="17365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708797" y="1471266"/>
            <a:ext cx="2315448" cy="17365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980" y="4149080"/>
            <a:ext cx="1682183" cy="20212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3235" y="4165164"/>
            <a:ext cx="1696849" cy="19442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8702" y="4177609"/>
            <a:ext cx="1662115" cy="19641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6565" y="4177609"/>
            <a:ext cx="1910999" cy="193177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3" cstate="screen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248" y="1183130"/>
            <a:ext cx="3095952" cy="232196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54485" y="670854"/>
            <a:ext cx="23968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Раздувание красок</a:t>
            </a:r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12237" y="3652861"/>
            <a:ext cx="601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Восковые мелки, гуашь, печать поролоном, </a:t>
            </a:r>
            <a:r>
              <a:rPr lang="ru-RU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набрызг</a:t>
            </a:r>
            <a:r>
              <a:rPr lang="ru-RU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6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1134</TotalTime>
  <Words>1131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61</cp:revision>
  <dcterms:created xsi:type="dcterms:W3CDTF">2019-11-05T08:06:52Z</dcterms:created>
  <dcterms:modified xsi:type="dcterms:W3CDTF">2020-09-09T11:35:59Z</dcterms:modified>
</cp:coreProperties>
</file>