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7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15" autoAdjust="0"/>
    <p:restoredTop sz="94660"/>
  </p:normalViewPr>
  <p:slideViewPr>
    <p:cSldViewPr snapToGrid="0">
      <p:cViewPr varScale="1">
        <p:scale>
          <a:sx n="72" d="100"/>
          <a:sy n="72" d="100"/>
        </p:scale>
        <p:origin x="53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CCD92-86B4-4EBE-9159-170A220CC262}" type="datetimeFigureOut">
              <a:rPr lang="ru-RU" smtClean="0"/>
              <a:t>04.04.2019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F0B61-A612-45D8-9F17-F562E862A4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4445160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CCD92-86B4-4EBE-9159-170A220CC262}" type="datetimeFigureOut">
              <a:rPr lang="ru-RU" smtClean="0"/>
              <a:t>04.04.2019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F0B61-A612-45D8-9F17-F562E862A4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4100635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CCD92-86B4-4EBE-9159-170A220CC262}" type="datetimeFigureOut">
              <a:rPr lang="ru-RU" smtClean="0"/>
              <a:t>04.04.2019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F0B61-A612-45D8-9F17-F562E862A40D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90658219"/>
      </p:ext>
    </p:extLst>
  </p:cSld>
  <p:clrMapOvr>
    <a:masterClrMapping/>
  </p:clrMapOvr>
  <p:transition spd="slow">
    <p:push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CCD92-86B4-4EBE-9159-170A220CC262}" type="datetimeFigureOut">
              <a:rPr lang="ru-RU" smtClean="0"/>
              <a:t>04.04.2019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F0B61-A612-45D8-9F17-F562E862A4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6498443"/>
      </p:ext>
    </p:extLst>
  </p:cSld>
  <p:clrMapOvr>
    <a:masterClrMapping/>
  </p:clrMapOvr>
  <p:transition spd="slow">
    <p:push dir="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CCD92-86B4-4EBE-9159-170A220CC262}" type="datetimeFigureOut">
              <a:rPr lang="ru-RU" smtClean="0"/>
              <a:t>04.04.2019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F0B61-A612-45D8-9F17-F562E862A40D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6563480"/>
      </p:ext>
    </p:extLst>
  </p:cSld>
  <p:clrMapOvr>
    <a:masterClrMapping/>
  </p:clrMapOvr>
  <p:transition spd="slow">
    <p:push dir="u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CCD92-86B4-4EBE-9159-170A220CC262}" type="datetimeFigureOut">
              <a:rPr lang="ru-RU" smtClean="0"/>
              <a:t>04.04.2019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F0B61-A612-45D8-9F17-F562E862A4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9041870"/>
      </p:ext>
    </p:extLst>
  </p:cSld>
  <p:clrMapOvr>
    <a:masterClrMapping/>
  </p:clrMapOvr>
  <p:transition spd="slow">
    <p:push dir="u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CCD92-86B4-4EBE-9159-170A220CC262}" type="datetimeFigureOut">
              <a:rPr lang="ru-RU" smtClean="0"/>
              <a:t>04.04.2019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F0B61-A612-45D8-9F17-F562E862A4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5571353"/>
      </p:ext>
    </p:extLst>
  </p:cSld>
  <p:clrMapOvr>
    <a:masterClrMapping/>
  </p:clrMapOvr>
  <p:transition spd="slow">
    <p:push dir="u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CCD92-86B4-4EBE-9159-170A220CC262}" type="datetimeFigureOut">
              <a:rPr lang="ru-RU" smtClean="0"/>
              <a:t>04.04.2019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F0B61-A612-45D8-9F17-F562E862A4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0689462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CCD92-86B4-4EBE-9159-170A220CC262}" type="datetimeFigureOut">
              <a:rPr lang="ru-RU" smtClean="0"/>
              <a:t>04.04.2019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F0B61-A612-45D8-9F17-F562E862A4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5827703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CCD92-86B4-4EBE-9159-170A220CC262}" type="datetimeFigureOut">
              <a:rPr lang="ru-RU" smtClean="0"/>
              <a:t>04.04.2019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F0B61-A612-45D8-9F17-F562E862A4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5168327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CCD92-86B4-4EBE-9159-170A220CC262}" type="datetimeFigureOut">
              <a:rPr lang="ru-RU" smtClean="0"/>
              <a:t>04.04.2019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F0B61-A612-45D8-9F17-F562E862A4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2908784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CCD92-86B4-4EBE-9159-170A220CC262}" type="datetimeFigureOut">
              <a:rPr lang="ru-RU" smtClean="0"/>
              <a:t>04.04.2019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F0B61-A612-45D8-9F17-F562E862A4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8421222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CCD92-86B4-4EBE-9159-170A220CC262}" type="datetimeFigureOut">
              <a:rPr lang="ru-RU" smtClean="0"/>
              <a:t>04.04.2019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F0B61-A612-45D8-9F17-F562E862A4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6590530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CCD92-86B4-4EBE-9159-170A220CC262}" type="datetimeFigureOut">
              <a:rPr lang="ru-RU" smtClean="0"/>
              <a:t>04.04.2019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F0B61-A612-45D8-9F17-F562E862A4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1823818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CCD92-86B4-4EBE-9159-170A220CC262}" type="datetimeFigureOut">
              <a:rPr lang="ru-RU" smtClean="0"/>
              <a:t>04.04.2019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F0B61-A612-45D8-9F17-F562E862A4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919969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CCD92-86B4-4EBE-9159-170A220CC262}" type="datetimeFigureOut">
              <a:rPr lang="ru-RU" smtClean="0"/>
              <a:t>04.04.2019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F0B61-A612-45D8-9F17-F562E862A4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5403422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ACCD92-86B4-4EBE-9159-170A220CC262}" type="datetimeFigureOut">
              <a:rPr lang="ru-RU" smtClean="0"/>
              <a:t>04.04.2019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70F0B61-A612-45D8-9F17-F562E862A4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09264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ransition spd="slow">
    <p:push dir="u"/>
  </p:transition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tiff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4F6C846-884E-447B-BFB0-CDF64BF19A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60672" y="2911613"/>
            <a:ext cx="4670655" cy="1034774"/>
          </a:xfrm>
        </p:spPr>
        <p:txBody>
          <a:bodyPr>
            <a:normAutofit/>
          </a:bodyPr>
          <a:lstStyle/>
          <a:p>
            <a:r>
              <a:rPr lang="en-US" sz="6000" dirty="0"/>
              <a:t>Drilling rotor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33826239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BF06CB2E-B34C-4DFF-AFD1-AAC360941C2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095999" y="0"/>
            <a:ext cx="6023513" cy="6866467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885055F-3E72-407E-A0D0-811A52D32C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6446" y="390937"/>
            <a:ext cx="5024041" cy="1320800"/>
          </a:xfrm>
        </p:spPr>
        <p:txBody>
          <a:bodyPr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en-US" sz="4000" dirty="0"/>
              <a:t>Which drilling towers use rotors for drilling</a:t>
            </a:r>
            <a:r>
              <a:rPr lang="en-US" sz="2800" dirty="0"/>
              <a:t>?</a:t>
            </a:r>
            <a:endParaRPr lang="ru-RU" sz="28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3501FEC-B4C9-402D-8200-4F819D42E4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4565" y="2111744"/>
            <a:ext cx="4960328" cy="297347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>
                <a:solidFill>
                  <a:schemeClr val="tx1"/>
                </a:solidFill>
              </a:rPr>
              <a:t>The rotor is used in the following rigs: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en-US" sz="2400" dirty="0">
                <a:solidFill>
                  <a:schemeClr val="tx1"/>
                </a:solidFill>
              </a:rPr>
              <a:t>BU 3200</a:t>
            </a:r>
            <a:r>
              <a:rPr lang="ru-RU" sz="2400" dirty="0">
                <a:solidFill>
                  <a:schemeClr val="tx1"/>
                </a:solidFill>
              </a:rPr>
              <a:t>, </a:t>
            </a:r>
          </a:p>
          <a:p>
            <a:pPr marL="0" indent="0">
              <a:buNone/>
            </a:pPr>
            <a:r>
              <a:rPr lang="en-US" sz="2400" dirty="0">
                <a:solidFill>
                  <a:schemeClr val="tx1"/>
                </a:solidFill>
              </a:rPr>
              <a:t>200DGU-1</a:t>
            </a:r>
            <a:endParaRPr lang="ru-RU" sz="24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2400" dirty="0">
                <a:solidFill>
                  <a:schemeClr val="tx1"/>
                </a:solidFill>
              </a:rPr>
              <a:t>BU 3200</a:t>
            </a:r>
            <a:endParaRPr lang="ru-RU" sz="24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2400" dirty="0">
                <a:solidFill>
                  <a:schemeClr val="tx1"/>
                </a:solidFill>
              </a:rPr>
              <a:t>200EU-</a:t>
            </a:r>
            <a:r>
              <a:rPr lang="ru-RU" sz="2400" dirty="0">
                <a:solidFill>
                  <a:schemeClr val="tx1"/>
                </a:solidFill>
              </a:rPr>
              <a:t>1</a:t>
            </a:r>
          </a:p>
          <a:p>
            <a:pPr marL="0" indent="0">
              <a:buNone/>
            </a:pPr>
            <a:r>
              <a:rPr lang="en-US" sz="2400" dirty="0">
                <a:solidFill>
                  <a:schemeClr val="tx1"/>
                </a:solidFill>
              </a:rPr>
              <a:t>U 3200 / 200EUK-2M etc.</a:t>
            </a:r>
            <a:endParaRPr lang="ru-RU" sz="2400" dirty="0">
              <a:solidFill>
                <a:schemeClr val="tx1"/>
              </a:solidFill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4FA5DFF-7FE6-4855-84E6-DFA78EE978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371012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AFD8CBA-54A3-4363-991B-B9C631BBFA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425267" y="3681413"/>
            <a:ext cx="4763558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ectangle 23">
            <a:extLst>
              <a:ext uri="{FF2B5EF4-FFF2-40B4-BE49-F238E27FC236}">
                <a16:creationId xmlns:a16="http://schemas.microsoft.com/office/drawing/2014/main" id="{3F088236-D655-4F88-B238-E167623580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81476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6" name="Rectangle 25">
            <a:extLst>
              <a:ext uri="{FF2B5EF4-FFF2-40B4-BE49-F238E27FC236}">
                <a16:creationId xmlns:a16="http://schemas.microsoft.com/office/drawing/2014/main" id="{3DAC0C92-199E-475C-9390-119A9B0272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03442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Isosceles Triangle 24">
            <a:extLst>
              <a:ext uri="{FF2B5EF4-FFF2-40B4-BE49-F238E27FC236}">
                <a16:creationId xmlns:a16="http://schemas.microsoft.com/office/drawing/2014/main" id="{C4CFB339-0ED8-4FE2-9EF1-6D1375B849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32333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Rectangle 27">
            <a:extLst>
              <a:ext uri="{FF2B5EF4-FFF2-40B4-BE49-F238E27FC236}">
                <a16:creationId xmlns:a16="http://schemas.microsoft.com/office/drawing/2014/main" id="{31896C80-2069-4431-9C19-83B9137344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334500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4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2" name="Rectangle 28">
            <a:extLst>
              <a:ext uri="{FF2B5EF4-FFF2-40B4-BE49-F238E27FC236}">
                <a16:creationId xmlns:a16="http://schemas.microsoft.com/office/drawing/2014/main" id="{BF120A21-0841-4823-B0C4-28AEBCEF9B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98730" y="-8467"/>
            <a:ext cx="1290094" cy="6866467"/>
          </a:xfrm>
          <a:custGeom>
            <a:avLst/>
            <a:gdLst/>
            <a:ahLst/>
            <a:cxnLst/>
            <a:rect l="l" t="t" r="r" b="b"/>
            <a:pathLst>
              <a:path w="1290094" h="6858000">
                <a:moveTo>
                  <a:pt x="1019735" y="0"/>
                </a:moveTo>
                <a:lnTo>
                  <a:pt x="1290094" y="0"/>
                </a:lnTo>
                <a:lnTo>
                  <a:pt x="1290094" y="6858000"/>
                </a:lnTo>
                <a:lnTo>
                  <a:pt x="0" y="6858000"/>
                </a:lnTo>
                <a:lnTo>
                  <a:pt x="1019735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Rectangle 29">
            <a:extLst>
              <a:ext uri="{FF2B5EF4-FFF2-40B4-BE49-F238E27FC236}">
                <a16:creationId xmlns:a16="http://schemas.microsoft.com/office/drawing/2014/main" id="{DBB05BAE-BBD3-4289-899F-A6851503C6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38999" y="-8467"/>
            <a:ext cx="1249825" cy="6866467"/>
          </a:xfrm>
          <a:custGeom>
            <a:avLst/>
            <a:gdLst/>
            <a:ahLst/>
            <a:cxnLst/>
            <a:rect l="l" t="t" r="r" b="b"/>
            <a:pathLst>
              <a:path w="1249825" h="6858000">
                <a:moveTo>
                  <a:pt x="0" y="0"/>
                </a:moveTo>
                <a:lnTo>
                  <a:pt x="1249825" y="0"/>
                </a:lnTo>
                <a:lnTo>
                  <a:pt x="1249825" y="6858000"/>
                </a:lnTo>
                <a:lnTo>
                  <a:pt x="1109382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Isosceles Triangle 29">
            <a:extLst>
              <a:ext uri="{FF2B5EF4-FFF2-40B4-BE49-F238E27FC236}">
                <a16:creationId xmlns:a16="http://schemas.microsoft.com/office/drawing/2014/main" id="{9874D11C-36F5-4BBE-A490-019A54E953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371666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63173B2-E790-441E-A709-827DA471B3C2}"/>
              </a:ext>
            </a:extLst>
          </p:cNvPr>
          <p:cNvSpPr txBox="1"/>
          <p:nvPr/>
        </p:nvSpPr>
        <p:spPr>
          <a:xfrm>
            <a:off x="550100" y="1465413"/>
            <a:ext cx="50568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Какие буровые вышки использующие роторы для бурения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7D2AFBD-BD40-4CC9-AF27-EF0057009ED0}"/>
              </a:ext>
            </a:extLst>
          </p:cNvPr>
          <p:cNvSpPr txBox="1"/>
          <p:nvPr/>
        </p:nvSpPr>
        <p:spPr>
          <a:xfrm>
            <a:off x="488027" y="4854207"/>
            <a:ext cx="49603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solidFill>
                  <a:schemeClr val="bg2">
                    <a:lumMod val="50000"/>
                  </a:schemeClr>
                </a:solidFill>
              </a:rPr>
              <a:t>Ротор используется в следующих установках: БУ 3200 / 200ДГУ-1, БУ 3200 / 200ЕУ-1, У 3200 / 200ЭУК-2М</a:t>
            </a:r>
          </a:p>
        </p:txBody>
      </p:sp>
    </p:spTree>
    <p:extLst>
      <p:ext uri="{BB962C8B-B14F-4D97-AF65-F5344CB8AC3E}">
        <p14:creationId xmlns:p14="http://schemas.microsoft.com/office/powerpoint/2010/main" val="360936442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03C91C-3454-4801-A5DB-247DC3C899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7666" y="2768600"/>
            <a:ext cx="8596668" cy="1320800"/>
          </a:xfrm>
        </p:spPr>
        <p:txBody>
          <a:bodyPr>
            <a:normAutofit/>
          </a:bodyPr>
          <a:lstStyle/>
          <a:p>
            <a:r>
              <a:rPr lang="en-US" sz="6600" dirty="0"/>
              <a:t>Thanks for attention</a:t>
            </a:r>
            <a:r>
              <a:rPr lang="ru-RU" sz="6600" dirty="0"/>
              <a:t> !</a:t>
            </a:r>
          </a:p>
        </p:txBody>
      </p:sp>
    </p:spTree>
    <p:extLst>
      <p:ext uri="{BB962C8B-B14F-4D97-AF65-F5344CB8AC3E}">
        <p14:creationId xmlns:p14="http://schemas.microsoft.com/office/powerpoint/2010/main" val="274500924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76" name="Rectangle 70">
            <a:extLst>
              <a:ext uri="{FF2B5EF4-FFF2-40B4-BE49-F238E27FC236}">
                <a16:creationId xmlns:a16="http://schemas.microsoft.com/office/drawing/2014/main" id="{9F4444CE-BC8D-4D61-B303-4C05614E62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62423CA5-E2E1-4789-B759-9906C1C940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"/>
            <a:ext cx="4660126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75" name="Isosceles Triangle 74">
            <a:extLst>
              <a:ext uri="{FF2B5EF4-FFF2-40B4-BE49-F238E27FC236}">
                <a16:creationId xmlns:a16="http://schemas.microsoft.com/office/drawing/2014/main" id="{73772B81-181F-48B7-8826-4D9686D15D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4660127" y="-3"/>
            <a:ext cx="1056745" cy="6858001"/>
          </a:xfrm>
          <a:prstGeom prst="triangle">
            <a:avLst>
              <a:gd name="adj" fmla="val 100000"/>
            </a:avLst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D3B70B1-79E4-4103-BDE3-6DF59D2EFF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307" y="1537732"/>
            <a:ext cx="4203045" cy="1375608"/>
          </a:xfrm>
        </p:spPr>
        <p:txBody>
          <a:bodyPr anchor="ctr"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What is a drilling rotor?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558F9F5-2F49-46C0-B5C2-DA28311AC3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3754" y="3126637"/>
            <a:ext cx="3973943" cy="116570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400" dirty="0">
                <a:solidFill>
                  <a:schemeClr val="bg1"/>
                </a:solidFill>
              </a:rPr>
              <a:t>The rotor is one of the main equipment of the drilling tower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3074" name="Picture 2" descr="Похожее изображение">
            <a:extLst>
              <a:ext uri="{FF2B5EF4-FFF2-40B4-BE49-F238E27FC236}">
                <a16:creationId xmlns:a16="http://schemas.microsoft.com/office/drawing/2014/main" id="{418E0C27-48B6-4EF6-B6BF-6963CDBEF6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625" y="1810244"/>
            <a:ext cx="4316681" cy="3237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7" name="Isosceles Triangle 76">
            <a:extLst>
              <a:ext uri="{FF2B5EF4-FFF2-40B4-BE49-F238E27FC236}">
                <a16:creationId xmlns:a16="http://schemas.microsoft.com/office/drawing/2014/main" id="{B2205F6E-03C6-4E92-877C-E2482F6599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55696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E9A3FB8-5BFE-4C43-A71B-49773040FAAF}"/>
              </a:ext>
            </a:extLst>
          </p:cNvPr>
          <p:cNvSpPr txBox="1"/>
          <p:nvPr/>
        </p:nvSpPr>
        <p:spPr>
          <a:xfrm>
            <a:off x="7892164" y="5047755"/>
            <a:ext cx="19771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The rotor</a:t>
            </a:r>
            <a:endParaRPr lang="ru-RU" sz="24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5AD2614-D661-4CAB-B28C-FA34FB09E756}"/>
              </a:ext>
            </a:extLst>
          </p:cNvPr>
          <p:cNvSpPr txBox="1"/>
          <p:nvPr/>
        </p:nvSpPr>
        <p:spPr>
          <a:xfrm>
            <a:off x="685331" y="4190175"/>
            <a:ext cx="3657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FFC000"/>
                </a:solidFill>
              </a:rPr>
              <a:t>Ротор является одним из основных механизмов буровой вышки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391C1F7-36AA-41BF-AD50-BDA3F1885015}"/>
              </a:ext>
            </a:extLst>
          </p:cNvPr>
          <p:cNvSpPr txBox="1"/>
          <p:nvPr/>
        </p:nvSpPr>
        <p:spPr>
          <a:xfrm>
            <a:off x="653663" y="2757305"/>
            <a:ext cx="335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FFC000"/>
                </a:solidFill>
              </a:rPr>
              <a:t>Что такое буровой ротор?</a:t>
            </a:r>
          </a:p>
        </p:txBody>
      </p:sp>
    </p:spTree>
    <p:extLst>
      <p:ext uri="{BB962C8B-B14F-4D97-AF65-F5344CB8AC3E}">
        <p14:creationId xmlns:p14="http://schemas.microsoft.com/office/powerpoint/2010/main" val="4455864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Group 70">
            <a:extLst>
              <a:ext uri="{FF2B5EF4-FFF2-40B4-BE49-F238E27FC236}">
                <a16:creationId xmlns:a16="http://schemas.microsoft.com/office/drawing/2014/main" id="{88C9B83F-64CD-41C1-925F-A08801FFD0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E1655065-0BD7-4422-BEC0-4401E99809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4DDD90AC-ABEC-4A76-9C9C-AD0A5F8FC7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Rectangle 23">
              <a:extLst>
                <a:ext uri="{FF2B5EF4-FFF2-40B4-BE49-F238E27FC236}">
                  <a16:creationId xmlns:a16="http://schemas.microsoft.com/office/drawing/2014/main" id="{21A8AFEF-EC50-4C0B-9C64-814B76C820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5" name="Rectangle 25">
              <a:extLst>
                <a:ext uri="{FF2B5EF4-FFF2-40B4-BE49-F238E27FC236}">
                  <a16:creationId xmlns:a16="http://schemas.microsoft.com/office/drawing/2014/main" id="{CAFAA800-E117-4357-84E4-56B63EA03E3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6" name="Isosceles Triangle 75">
              <a:extLst>
                <a:ext uri="{FF2B5EF4-FFF2-40B4-BE49-F238E27FC236}">
                  <a16:creationId xmlns:a16="http://schemas.microsoft.com/office/drawing/2014/main" id="{8DDFC9F4-3B45-402D-8AD7-60B3F08ED7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7" name="Rectangle 27">
              <a:extLst>
                <a:ext uri="{FF2B5EF4-FFF2-40B4-BE49-F238E27FC236}">
                  <a16:creationId xmlns:a16="http://schemas.microsoft.com/office/drawing/2014/main" id="{F26A0854-FBE4-4587-B349-06BE192BD7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8" name="Rectangle 28">
              <a:extLst>
                <a:ext uri="{FF2B5EF4-FFF2-40B4-BE49-F238E27FC236}">
                  <a16:creationId xmlns:a16="http://schemas.microsoft.com/office/drawing/2014/main" id="{54A9C4C6-FF7D-470E-BFCA-CE4F60A1F0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29">
              <a:extLst>
                <a:ext uri="{FF2B5EF4-FFF2-40B4-BE49-F238E27FC236}">
                  <a16:creationId xmlns:a16="http://schemas.microsoft.com/office/drawing/2014/main" id="{B1721EA8-4871-45D4-B78F-AE805A3004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0" name="Isosceles Triangle 79">
              <a:extLst>
                <a:ext uri="{FF2B5EF4-FFF2-40B4-BE49-F238E27FC236}">
                  <a16:creationId xmlns:a16="http://schemas.microsoft.com/office/drawing/2014/main" id="{E5763971-E3A3-45C6-9BA8-2E032C7A55E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1" name="Isosceles Triangle 80">
              <a:extLst>
                <a:ext uri="{FF2B5EF4-FFF2-40B4-BE49-F238E27FC236}">
                  <a16:creationId xmlns:a16="http://schemas.microsoft.com/office/drawing/2014/main" id="{32752E94-0E01-4AF5-A43A-F2FAD8737C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pic>
        <p:nvPicPr>
          <p:cNvPr id="4098" name="Picture 2" descr="Картинки по запросу буровая вышка БУ">
            <a:extLst>
              <a:ext uri="{FF2B5EF4-FFF2-40B4-BE49-F238E27FC236}">
                <a16:creationId xmlns:a16="http://schemas.microsoft.com/office/drawing/2014/main" id="{0AA2456B-15AC-4F40-8795-DB1311A6B47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91" t="31130"/>
          <a:stretch/>
        </p:blipFill>
        <p:spPr bwMode="auto">
          <a:xfrm>
            <a:off x="-1943348" y="18037"/>
            <a:ext cx="12191999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3" name="Isosceles Triangle 82">
            <a:extLst>
              <a:ext uri="{FF2B5EF4-FFF2-40B4-BE49-F238E27FC236}">
                <a16:creationId xmlns:a16="http://schemas.microsoft.com/office/drawing/2014/main" id="{3559A5F2-8BE0-4998-A1E4-1B145465A9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5" name="Parallelogram 84">
            <a:extLst>
              <a:ext uri="{FF2B5EF4-FFF2-40B4-BE49-F238E27FC236}">
                <a16:creationId xmlns:a16="http://schemas.microsoft.com/office/drawing/2014/main" id="{3A6596D4-D53C-424F-9F16-CC8686C079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84541" y="0"/>
            <a:ext cx="7315200" cy="6858000"/>
          </a:xfrm>
          <a:prstGeom prst="parallelogram">
            <a:avLst>
              <a:gd name="adj" fmla="val 14937"/>
            </a:avLst>
          </a:prstGeom>
          <a:solidFill>
            <a:schemeClr val="tx1">
              <a:alpha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81BB890B-70D4-42FE-A599-6AEF1A42D9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371012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3842D646-B58C-43C8-8152-01BC782B72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425267" y="3681413"/>
            <a:ext cx="4763558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1" name="Rectangle 23">
            <a:extLst>
              <a:ext uri="{FF2B5EF4-FFF2-40B4-BE49-F238E27FC236}">
                <a16:creationId xmlns:a16="http://schemas.microsoft.com/office/drawing/2014/main" id="{9772CABD-4211-42AA-B349-D4002E52F1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81476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3" name="Rectangle 25">
            <a:extLst>
              <a:ext uri="{FF2B5EF4-FFF2-40B4-BE49-F238E27FC236}">
                <a16:creationId xmlns:a16="http://schemas.microsoft.com/office/drawing/2014/main" id="{BBD91630-4DBA-4294-8016-FEB5C3B0CE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03442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5" name="Isosceles Triangle 94">
            <a:extLst>
              <a:ext uri="{FF2B5EF4-FFF2-40B4-BE49-F238E27FC236}">
                <a16:creationId xmlns:a16="http://schemas.microsoft.com/office/drawing/2014/main" id="{E67D1587-504D-41BC-9D48-B61257BFBC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32333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D3B70B1-79E4-4103-BDE3-6DF59D2EFF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83323" y="2001078"/>
            <a:ext cx="4897103" cy="2046718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r">
              <a:lnSpc>
                <a:spcPct val="90000"/>
              </a:lnSpc>
            </a:pPr>
            <a:r>
              <a:rPr lang="en-US" sz="5000" dirty="0"/>
              <a:t>Where is the rotor</a:t>
            </a:r>
            <a:r>
              <a:rPr lang="ru-RU" sz="5000" dirty="0"/>
              <a:t> </a:t>
            </a:r>
            <a:r>
              <a:rPr lang="en-US" sz="5000" dirty="0"/>
              <a:t>located on the drilling tower?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558F9F5-2F49-46C0-B5C2-DA28311AC3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60058" y="4381195"/>
            <a:ext cx="5207402" cy="1096899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ctr">
              <a:buNone/>
            </a:pPr>
            <a:r>
              <a:rPr lang="en-US" sz="2800" dirty="0">
                <a:solidFill>
                  <a:schemeClr val="bg1"/>
                </a:solidFill>
              </a:rPr>
              <a:t>The rotor is located above the wellhead</a:t>
            </a:r>
          </a:p>
        </p:txBody>
      </p:sp>
      <p:sp>
        <p:nvSpPr>
          <p:cNvPr id="97" name="Rectangle 27">
            <a:extLst>
              <a:ext uri="{FF2B5EF4-FFF2-40B4-BE49-F238E27FC236}">
                <a16:creationId xmlns:a16="http://schemas.microsoft.com/office/drawing/2014/main" id="{8765DD1A-F044-4DE7-8A9B-7C30DC85A4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334500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4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9" name="Rectangle 28">
            <a:extLst>
              <a:ext uri="{FF2B5EF4-FFF2-40B4-BE49-F238E27FC236}">
                <a16:creationId xmlns:a16="http://schemas.microsoft.com/office/drawing/2014/main" id="{2FE2170D-72D6-48A8-8E9A-BFF3BF03D0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98730" y="-8467"/>
            <a:ext cx="1290094" cy="6866467"/>
          </a:xfrm>
          <a:custGeom>
            <a:avLst/>
            <a:gdLst/>
            <a:ahLst/>
            <a:cxnLst/>
            <a:rect l="l" t="t" r="r" b="b"/>
            <a:pathLst>
              <a:path w="1290094" h="6858000">
                <a:moveTo>
                  <a:pt x="1019735" y="0"/>
                </a:moveTo>
                <a:lnTo>
                  <a:pt x="1290094" y="0"/>
                </a:lnTo>
                <a:lnTo>
                  <a:pt x="1290094" y="6858000"/>
                </a:lnTo>
                <a:lnTo>
                  <a:pt x="0" y="6858000"/>
                </a:lnTo>
                <a:lnTo>
                  <a:pt x="1019735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1" name="Rectangle 29">
            <a:extLst>
              <a:ext uri="{FF2B5EF4-FFF2-40B4-BE49-F238E27FC236}">
                <a16:creationId xmlns:a16="http://schemas.microsoft.com/office/drawing/2014/main" id="{01D19436-094D-463D-AFEA-870FDBD037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38999" y="-8467"/>
            <a:ext cx="1249825" cy="6866467"/>
          </a:xfrm>
          <a:custGeom>
            <a:avLst/>
            <a:gdLst/>
            <a:ahLst/>
            <a:cxnLst/>
            <a:rect l="l" t="t" r="r" b="b"/>
            <a:pathLst>
              <a:path w="1249825" h="6858000">
                <a:moveTo>
                  <a:pt x="0" y="0"/>
                </a:moveTo>
                <a:lnTo>
                  <a:pt x="1249825" y="0"/>
                </a:lnTo>
                <a:lnTo>
                  <a:pt x="1249825" y="6858000"/>
                </a:lnTo>
                <a:lnTo>
                  <a:pt x="1109382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3" name="Isosceles Triangle 102">
            <a:extLst>
              <a:ext uri="{FF2B5EF4-FFF2-40B4-BE49-F238E27FC236}">
                <a16:creationId xmlns:a16="http://schemas.microsoft.com/office/drawing/2014/main" id="{9A2DE6E0-967C-4C58-8558-EC08F1138B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371666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7531AA5-2610-4E35-A6FD-EBEB1473344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183" y="587133"/>
            <a:ext cx="3792593" cy="533917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3B7C24D-74CB-4117-A8C2-BC6639FABB1F}"/>
              </a:ext>
            </a:extLst>
          </p:cNvPr>
          <p:cNvSpPr txBox="1"/>
          <p:nvPr/>
        </p:nvSpPr>
        <p:spPr>
          <a:xfrm>
            <a:off x="4916530" y="4066905"/>
            <a:ext cx="4740550" cy="371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FFC000"/>
                </a:solidFill>
              </a:rPr>
              <a:t>Где находиться ротор на буровой вышке?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6FE3C6A-D4DA-4573-8A35-E4E8F0289578}"/>
              </a:ext>
            </a:extLst>
          </p:cNvPr>
          <p:cNvSpPr txBox="1"/>
          <p:nvPr/>
        </p:nvSpPr>
        <p:spPr>
          <a:xfrm>
            <a:off x="4932100" y="5146957"/>
            <a:ext cx="50545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FFC000"/>
                </a:solidFill>
              </a:rPr>
              <a:t>Ротор расположен над устьем скважины</a:t>
            </a:r>
          </a:p>
        </p:txBody>
      </p:sp>
      <p:sp>
        <p:nvSpPr>
          <p:cNvPr id="7" name="Овал 6">
            <a:extLst>
              <a:ext uri="{FF2B5EF4-FFF2-40B4-BE49-F238E27FC236}">
                <a16:creationId xmlns:a16="http://schemas.microsoft.com/office/drawing/2014/main" id="{6367A64F-FCDE-43E4-9D77-0540F42EB62A}"/>
              </a:ext>
            </a:extLst>
          </p:cNvPr>
          <p:cNvSpPr/>
          <p:nvPr/>
        </p:nvSpPr>
        <p:spPr>
          <a:xfrm>
            <a:off x="2833198" y="4252435"/>
            <a:ext cx="917243" cy="24001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609732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  <p:bldP spid="6" grpId="0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Group 91">
            <a:extLst>
              <a:ext uri="{FF2B5EF4-FFF2-40B4-BE49-F238E27FC236}">
                <a16:creationId xmlns:a16="http://schemas.microsoft.com/office/drawing/2014/main" id="{88C9B83F-64CD-41C1-925F-A08801FFD0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E1655065-0BD7-4422-BEC0-4401E99809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4DDD90AC-ABEC-4A76-9C9C-AD0A5F8FC7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Rectangle 23">
              <a:extLst>
                <a:ext uri="{FF2B5EF4-FFF2-40B4-BE49-F238E27FC236}">
                  <a16:creationId xmlns:a16="http://schemas.microsoft.com/office/drawing/2014/main" id="{21A8AFEF-EC50-4C0B-9C64-814B76C820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6" name="Rectangle 25">
              <a:extLst>
                <a:ext uri="{FF2B5EF4-FFF2-40B4-BE49-F238E27FC236}">
                  <a16:creationId xmlns:a16="http://schemas.microsoft.com/office/drawing/2014/main" id="{CAFAA800-E117-4357-84E4-56B63EA03E3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7" name="Isosceles Triangle 96">
              <a:extLst>
                <a:ext uri="{FF2B5EF4-FFF2-40B4-BE49-F238E27FC236}">
                  <a16:creationId xmlns:a16="http://schemas.microsoft.com/office/drawing/2014/main" id="{8DDFC9F4-3B45-402D-8AD7-60B3F08ED7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8" name="Rectangle 27">
              <a:extLst>
                <a:ext uri="{FF2B5EF4-FFF2-40B4-BE49-F238E27FC236}">
                  <a16:creationId xmlns:a16="http://schemas.microsoft.com/office/drawing/2014/main" id="{F26A0854-FBE4-4587-B349-06BE192BD7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9" name="Rectangle 28">
              <a:extLst>
                <a:ext uri="{FF2B5EF4-FFF2-40B4-BE49-F238E27FC236}">
                  <a16:creationId xmlns:a16="http://schemas.microsoft.com/office/drawing/2014/main" id="{54A9C4C6-FF7D-470E-BFCA-CE4F60A1F0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0" name="Rectangle 29">
              <a:extLst>
                <a:ext uri="{FF2B5EF4-FFF2-40B4-BE49-F238E27FC236}">
                  <a16:creationId xmlns:a16="http://schemas.microsoft.com/office/drawing/2014/main" id="{B1721EA8-4871-45D4-B78F-AE805A3004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1" name="Isosceles Triangle 100">
              <a:extLst>
                <a:ext uri="{FF2B5EF4-FFF2-40B4-BE49-F238E27FC236}">
                  <a16:creationId xmlns:a16="http://schemas.microsoft.com/office/drawing/2014/main" id="{E5763971-E3A3-45C6-9BA8-2E032C7A55E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2" name="Isosceles Triangle 101">
              <a:extLst>
                <a:ext uri="{FF2B5EF4-FFF2-40B4-BE49-F238E27FC236}">
                  <a16:creationId xmlns:a16="http://schemas.microsoft.com/office/drawing/2014/main" id="{32752E94-0E01-4AF5-A43A-F2FAD8737C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pic>
        <p:nvPicPr>
          <p:cNvPr id="4" name="Picture 6" descr="Картинки по запросу буровые трубы">
            <a:extLst>
              <a:ext uri="{FF2B5EF4-FFF2-40B4-BE49-F238E27FC236}">
                <a16:creationId xmlns:a16="http://schemas.microsoft.com/office/drawing/2014/main" id="{694DC168-09F4-49C2-8A48-04010EE6E58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05" r="17033" b="9091"/>
          <a:stretch/>
        </p:blipFill>
        <p:spPr bwMode="auto">
          <a:xfrm>
            <a:off x="4269854" y="-1"/>
            <a:ext cx="7922146" cy="6858001"/>
          </a:xfrm>
          <a:custGeom>
            <a:avLst/>
            <a:gdLst>
              <a:gd name="connsiteX0" fmla="*/ 379987 w 7922146"/>
              <a:gd name="connsiteY0" fmla="*/ 0 h 6858001"/>
              <a:gd name="connsiteX1" fmla="*/ 5304971 w 7922146"/>
              <a:gd name="connsiteY1" fmla="*/ 0 h 6858001"/>
              <a:gd name="connsiteX2" fmla="*/ 7065281 w 7922146"/>
              <a:gd name="connsiteY2" fmla="*/ 0 h 6858001"/>
              <a:gd name="connsiteX3" fmla="*/ 7397540 w 7922146"/>
              <a:gd name="connsiteY3" fmla="*/ 0 h 6858001"/>
              <a:gd name="connsiteX4" fmla="*/ 7397540 w 7922146"/>
              <a:gd name="connsiteY4" fmla="*/ 1 h 6858001"/>
              <a:gd name="connsiteX5" fmla="*/ 7922146 w 7922146"/>
              <a:gd name="connsiteY5" fmla="*/ 1 h 6858001"/>
              <a:gd name="connsiteX6" fmla="*/ 7922146 w 7922146"/>
              <a:gd name="connsiteY6" fmla="*/ 6858001 h 6858001"/>
              <a:gd name="connsiteX7" fmla="*/ 7065281 w 7922146"/>
              <a:gd name="connsiteY7" fmla="*/ 6858001 h 6858001"/>
              <a:gd name="connsiteX8" fmla="*/ 7065281 w 7922146"/>
              <a:gd name="connsiteY8" fmla="*/ 6858000 h 6858001"/>
              <a:gd name="connsiteX9" fmla="*/ 5932989 w 7922146"/>
              <a:gd name="connsiteY9" fmla="*/ 6858000 h 6858001"/>
              <a:gd name="connsiteX10" fmla="*/ 5932989 w 7922146"/>
              <a:gd name="connsiteY10" fmla="*/ 6858001 h 6858001"/>
              <a:gd name="connsiteX11" fmla="*/ 27809 w 7922146"/>
              <a:gd name="connsiteY11" fmla="*/ 6858001 h 6858001"/>
              <a:gd name="connsiteX12" fmla="*/ 1803228 w 7922146"/>
              <a:gd name="connsiteY12" fmla="*/ 4521201 h 6858001"/>
              <a:gd name="connsiteX13" fmla="*/ 0 w 7922146"/>
              <a:gd name="connsiteY13" fmla="*/ 0 h 6858001"/>
              <a:gd name="connsiteX14" fmla="*/ 379987 w 7922146"/>
              <a:gd name="connsiteY14" fmla="*/ 0 h 6858001"/>
              <a:gd name="connsiteX15" fmla="*/ 0 w 7922146"/>
              <a:gd name="connsiteY15" fmla="*/ 407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7922146" h="6858001">
                <a:moveTo>
                  <a:pt x="379987" y="0"/>
                </a:moveTo>
                <a:lnTo>
                  <a:pt x="5304971" y="0"/>
                </a:lnTo>
                <a:lnTo>
                  <a:pt x="7065281" y="0"/>
                </a:lnTo>
                <a:lnTo>
                  <a:pt x="7397540" y="0"/>
                </a:lnTo>
                <a:lnTo>
                  <a:pt x="7397540" y="1"/>
                </a:lnTo>
                <a:lnTo>
                  <a:pt x="7922146" y="1"/>
                </a:lnTo>
                <a:lnTo>
                  <a:pt x="7922146" y="6858001"/>
                </a:lnTo>
                <a:lnTo>
                  <a:pt x="7065281" y="6858001"/>
                </a:lnTo>
                <a:lnTo>
                  <a:pt x="7065281" y="6858000"/>
                </a:lnTo>
                <a:lnTo>
                  <a:pt x="5932989" y="6858000"/>
                </a:lnTo>
                <a:lnTo>
                  <a:pt x="5932989" y="6858001"/>
                </a:lnTo>
                <a:lnTo>
                  <a:pt x="27809" y="6858001"/>
                </a:lnTo>
                <a:lnTo>
                  <a:pt x="1803228" y="4521201"/>
                </a:lnTo>
                <a:close/>
                <a:moveTo>
                  <a:pt x="0" y="0"/>
                </a:moveTo>
                <a:lnTo>
                  <a:pt x="379987" y="0"/>
                </a:lnTo>
                <a:lnTo>
                  <a:pt x="0" y="407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D3B70B1-79E4-4103-BDE3-6DF59D2EFF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867" y="1678666"/>
            <a:ext cx="4088190" cy="2369093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800" dirty="0"/>
              <a:t>What is a drilling rotor needed for?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558F9F5-2F49-46C0-B5C2-DA28311AC3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2511" y="4308506"/>
            <a:ext cx="4763558" cy="1096901"/>
          </a:xfrm>
        </p:spPr>
        <p:txBody>
          <a:bodyPr vert="horz" lIns="91440" tIns="45720" rIns="91440" bIns="45720" rtlCol="0" anchor="t">
            <a:normAutofit fontScale="92500" lnSpcReduction="20000"/>
          </a:bodyPr>
          <a:lstStyle/>
          <a:p>
            <a:pPr marL="0" indent="0" algn="ctr">
              <a:buNone/>
            </a:pPr>
            <a:r>
              <a:rPr lang="en-US" sz="2800" dirty="0">
                <a:solidFill>
                  <a:schemeClr val="tx1"/>
                </a:solidFill>
              </a:rPr>
              <a:t>The rotor is needed to implement the rotation of the drilling pipes</a:t>
            </a:r>
          </a:p>
        </p:txBody>
      </p: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A57C1A16-B8AB-4D99-A195-A38F556A64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371012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F8A9B20B-D1DD-4573-B5EC-5580295192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425267" y="3681413"/>
            <a:ext cx="4763558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8" name="Rectangle 23">
            <a:extLst>
              <a:ext uri="{FF2B5EF4-FFF2-40B4-BE49-F238E27FC236}">
                <a16:creationId xmlns:a16="http://schemas.microsoft.com/office/drawing/2014/main" id="{66D61E08-70C3-48D8-BEA0-787111DC30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81476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0" name="Rectangle 25">
            <a:extLst>
              <a:ext uri="{FF2B5EF4-FFF2-40B4-BE49-F238E27FC236}">
                <a16:creationId xmlns:a16="http://schemas.microsoft.com/office/drawing/2014/main" id="{FC55298F-0AE5-478E-AD2B-03C2614C58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03442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2" name="Isosceles Triangle 24">
            <a:extLst>
              <a:ext uri="{FF2B5EF4-FFF2-40B4-BE49-F238E27FC236}">
                <a16:creationId xmlns:a16="http://schemas.microsoft.com/office/drawing/2014/main" id="{C180E4EA-0B63-4779-A895-7E90E71088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32333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4" name="Rectangle 27">
            <a:extLst>
              <a:ext uri="{FF2B5EF4-FFF2-40B4-BE49-F238E27FC236}">
                <a16:creationId xmlns:a16="http://schemas.microsoft.com/office/drawing/2014/main" id="{CEE01D9D-3DE8-4EED-B0D3-8F3C79CC76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334500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4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6" name="Rectangle 28">
            <a:extLst>
              <a:ext uri="{FF2B5EF4-FFF2-40B4-BE49-F238E27FC236}">
                <a16:creationId xmlns:a16="http://schemas.microsoft.com/office/drawing/2014/main" id="{89AF5CE9-607F-43F4-8983-DCD6DA4051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98730" y="-8467"/>
            <a:ext cx="1290094" cy="6866467"/>
          </a:xfrm>
          <a:custGeom>
            <a:avLst/>
            <a:gdLst/>
            <a:ahLst/>
            <a:cxnLst/>
            <a:rect l="l" t="t" r="r" b="b"/>
            <a:pathLst>
              <a:path w="1290094" h="6858000">
                <a:moveTo>
                  <a:pt x="1019735" y="0"/>
                </a:moveTo>
                <a:lnTo>
                  <a:pt x="1290094" y="0"/>
                </a:lnTo>
                <a:lnTo>
                  <a:pt x="1290094" y="6858000"/>
                </a:lnTo>
                <a:lnTo>
                  <a:pt x="0" y="6858000"/>
                </a:lnTo>
                <a:lnTo>
                  <a:pt x="1019735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8" name="Rectangle 29">
            <a:extLst>
              <a:ext uri="{FF2B5EF4-FFF2-40B4-BE49-F238E27FC236}">
                <a16:creationId xmlns:a16="http://schemas.microsoft.com/office/drawing/2014/main" id="{6EEA2DBD-9E1E-4521-8C01-F32AD18A89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38999" y="-8467"/>
            <a:ext cx="1249825" cy="6866467"/>
          </a:xfrm>
          <a:custGeom>
            <a:avLst/>
            <a:gdLst/>
            <a:ahLst/>
            <a:cxnLst/>
            <a:rect l="l" t="t" r="r" b="b"/>
            <a:pathLst>
              <a:path w="1249825" h="6858000">
                <a:moveTo>
                  <a:pt x="0" y="0"/>
                </a:moveTo>
                <a:lnTo>
                  <a:pt x="1249825" y="0"/>
                </a:lnTo>
                <a:lnTo>
                  <a:pt x="1249825" y="6858000"/>
                </a:lnTo>
                <a:lnTo>
                  <a:pt x="1109382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0" name="Isosceles Triangle 29">
            <a:extLst>
              <a:ext uri="{FF2B5EF4-FFF2-40B4-BE49-F238E27FC236}">
                <a16:creationId xmlns:a16="http://schemas.microsoft.com/office/drawing/2014/main" id="{15BBD2C1-BA9B-46A9-A27A-33498B1692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371666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960134E-B5A5-4110-91D2-21AB0CB6C961}"/>
              </a:ext>
            </a:extLst>
          </p:cNvPr>
          <p:cNvSpPr txBox="1"/>
          <p:nvPr/>
        </p:nvSpPr>
        <p:spPr>
          <a:xfrm>
            <a:off x="988030" y="3932191"/>
            <a:ext cx="36917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Для чего нужен буровой ротор?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A0EF1DA-A3CC-41CB-8910-7F763EBED4C1}"/>
              </a:ext>
            </a:extLst>
          </p:cNvPr>
          <p:cNvSpPr txBox="1"/>
          <p:nvPr/>
        </p:nvSpPr>
        <p:spPr>
          <a:xfrm>
            <a:off x="922153" y="5269706"/>
            <a:ext cx="41639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Ротор необходим для осуществления вращения бурильных труб</a:t>
            </a:r>
          </a:p>
        </p:txBody>
      </p:sp>
    </p:spTree>
    <p:extLst>
      <p:ext uri="{BB962C8B-B14F-4D97-AF65-F5344CB8AC3E}">
        <p14:creationId xmlns:p14="http://schemas.microsoft.com/office/powerpoint/2010/main" val="1860235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9F4444CE-BC8D-4D61-B303-4C05614E62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2423CA5-E2E1-4789-B759-9906C1C940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"/>
            <a:ext cx="4660126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4" name="Isosceles Triangle 13">
            <a:extLst>
              <a:ext uri="{FF2B5EF4-FFF2-40B4-BE49-F238E27FC236}">
                <a16:creationId xmlns:a16="http://schemas.microsoft.com/office/drawing/2014/main" id="{73772B81-181F-48B7-8826-4D9686D15D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4660127" y="-3"/>
            <a:ext cx="1056745" cy="6858001"/>
          </a:xfrm>
          <a:prstGeom prst="triangle">
            <a:avLst>
              <a:gd name="adj" fmla="val 100000"/>
            </a:avLst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D3B70B1-79E4-4103-BDE3-6DF59D2EFF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3754" y="569496"/>
            <a:ext cx="4203045" cy="1375608"/>
          </a:xfrm>
        </p:spPr>
        <p:txBody>
          <a:bodyPr anchor="ctr"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What are the main parts of the rotor</a:t>
            </a:r>
            <a:r>
              <a:rPr lang="ru-RU" dirty="0">
                <a:solidFill>
                  <a:schemeClr val="bg1"/>
                </a:solidFill>
              </a:rPr>
              <a:t>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558F9F5-2F49-46C0-B5C2-DA28311AC3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3754" y="2085720"/>
            <a:ext cx="3986371" cy="344011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>
                <a:solidFill>
                  <a:schemeClr val="bg1"/>
                </a:solidFill>
              </a:rPr>
              <a:t>The main parts of the rotor are: </a:t>
            </a:r>
            <a:r>
              <a:rPr lang="ru-RU" sz="2400" dirty="0">
                <a:solidFill>
                  <a:schemeClr val="bg1"/>
                </a:solidFill>
              </a:rPr>
              <a:t>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>
                <a:solidFill>
                  <a:schemeClr val="bg1"/>
                </a:solidFill>
              </a:rPr>
              <a:t>gear</a:t>
            </a:r>
            <a:r>
              <a:rPr lang="ru-RU" sz="2400" dirty="0">
                <a:solidFill>
                  <a:schemeClr val="bg1"/>
                </a:solidFill>
              </a:rPr>
              <a:t>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>
                <a:solidFill>
                  <a:schemeClr val="bg1"/>
                </a:solidFill>
              </a:rPr>
              <a:t>rotor table</a:t>
            </a:r>
            <a:r>
              <a:rPr lang="ru-RU" sz="2400" dirty="0">
                <a:solidFill>
                  <a:schemeClr val="bg1"/>
                </a:solidFill>
              </a:rPr>
              <a:t>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>
                <a:solidFill>
                  <a:schemeClr val="bg1"/>
                </a:solidFill>
              </a:rPr>
              <a:t>shaft</a:t>
            </a:r>
            <a:r>
              <a:rPr lang="ru-RU" sz="2400" dirty="0">
                <a:solidFill>
                  <a:schemeClr val="bg1"/>
                </a:solidFill>
              </a:rPr>
              <a:t>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>
                <a:solidFill>
                  <a:schemeClr val="bg1"/>
                </a:solidFill>
              </a:rPr>
              <a:t>bearings</a:t>
            </a:r>
            <a:r>
              <a:rPr lang="ru-RU" sz="2400" dirty="0">
                <a:solidFill>
                  <a:schemeClr val="bg1"/>
                </a:solidFill>
              </a:rPr>
              <a:t>  </a:t>
            </a:r>
          </a:p>
          <a:p>
            <a:pPr marL="0" indent="0">
              <a:buNone/>
            </a:pP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B2205F6E-03C6-4E92-877C-E2482F6599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55696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654D49F-BE9D-4FD5-8472-DE5B6E1A53C5}"/>
              </a:ext>
            </a:extLst>
          </p:cNvPr>
          <p:cNvSpPr txBox="1"/>
          <p:nvPr/>
        </p:nvSpPr>
        <p:spPr>
          <a:xfrm>
            <a:off x="658023" y="1760439"/>
            <a:ext cx="48264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FFC000"/>
                </a:solidFill>
              </a:rPr>
              <a:t>Из каких основных частей состоит ротор?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CB7C7DA-3A10-4996-B730-DB64A95EF5F4}"/>
              </a:ext>
            </a:extLst>
          </p:cNvPr>
          <p:cNvSpPr txBox="1"/>
          <p:nvPr/>
        </p:nvSpPr>
        <p:spPr>
          <a:xfrm>
            <a:off x="658023" y="4973935"/>
            <a:ext cx="38790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FFC000"/>
                </a:solidFill>
              </a:rPr>
              <a:t>Основными частями ротора являются: Шестерня, роторный стол, вал, подшипники</a:t>
            </a:r>
          </a:p>
        </p:txBody>
      </p:sp>
      <p:pic>
        <p:nvPicPr>
          <p:cNvPr id="1026" name="Picture 2" descr="Картинки по запросу шестерня коническая">
            <a:extLst>
              <a:ext uri="{FF2B5EF4-FFF2-40B4-BE49-F238E27FC236}">
                <a16:creationId xmlns:a16="http://schemas.microsoft.com/office/drawing/2014/main" id="{49F6659F-0971-4602-A8D4-63D83FF5FB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9904" y="693539"/>
            <a:ext cx="2352031" cy="2352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Картинки по запросу стол ротора">
            <a:extLst>
              <a:ext uri="{FF2B5EF4-FFF2-40B4-BE49-F238E27FC236}">
                <a16:creationId xmlns:a16="http://schemas.microsoft.com/office/drawing/2014/main" id="{92B8B915-F4B5-49B2-A1A2-ED3831B5EC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7529" y="443884"/>
            <a:ext cx="3764471" cy="3225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Картинки по запросу подшипники">
            <a:extLst>
              <a:ext uri="{FF2B5EF4-FFF2-40B4-BE49-F238E27FC236}">
                <a16:creationId xmlns:a16="http://schemas.microsoft.com/office/drawing/2014/main" id="{1EDBCD3F-2B5D-4409-84C4-240652AB0D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1370" y="3428997"/>
            <a:ext cx="2710657" cy="2747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339F2C2F-AF0B-4604-9CE3-131BEA1EEB4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5117" y="3961369"/>
            <a:ext cx="3646280" cy="168237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715B158-1F77-4B0B-A6F7-19C01C73DD7B}"/>
              </a:ext>
            </a:extLst>
          </p:cNvPr>
          <p:cNvSpPr txBox="1"/>
          <p:nvPr/>
        </p:nvSpPr>
        <p:spPr>
          <a:xfrm>
            <a:off x="6565846" y="3058809"/>
            <a:ext cx="8878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Gear</a:t>
            </a:r>
            <a:endParaRPr lang="ru-RU" sz="24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E9A2838-98D3-43FE-9C2E-35328654AFE1}"/>
              </a:ext>
            </a:extLst>
          </p:cNvPr>
          <p:cNvSpPr txBox="1"/>
          <p:nvPr/>
        </p:nvSpPr>
        <p:spPr>
          <a:xfrm>
            <a:off x="9635429" y="3045570"/>
            <a:ext cx="17625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Rotor table</a:t>
            </a:r>
            <a:endParaRPr lang="ru-RU" sz="24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A1FFD08-2C22-4C62-9218-9C4F1697C4E2}"/>
              </a:ext>
            </a:extLst>
          </p:cNvPr>
          <p:cNvSpPr txBox="1"/>
          <p:nvPr/>
        </p:nvSpPr>
        <p:spPr>
          <a:xfrm>
            <a:off x="6768224" y="5935848"/>
            <a:ext cx="8946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Shaft</a:t>
            </a:r>
            <a:endParaRPr lang="ru-RU" sz="24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1C1116A-6589-4AE2-BA60-7CFFF13D0899}"/>
              </a:ext>
            </a:extLst>
          </p:cNvPr>
          <p:cNvSpPr txBox="1"/>
          <p:nvPr/>
        </p:nvSpPr>
        <p:spPr>
          <a:xfrm>
            <a:off x="10016227" y="5935847"/>
            <a:ext cx="12413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Bearing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9712520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" grpId="0"/>
      <p:bldP spid="9" grpId="0"/>
      <p:bldP spid="11" grpId="0"/>
      <p:bldP spid="2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>
            <a:extLst>
              <a:ext uri="{FF2B5EF4-FFF2-40B4-BE49-F238E27FC236}">
                <a16:creationId xmlns:a16="http://schemas.microsoft.com/office/drawing/2014/main" id="{EBE86EA4-C4F1-4465-B306-7A2BC22859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A8279268-DB29-43BE-B57C-14977EACFDA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C8FA53C0-C1EF-4611-BAB3-65EEB16AA30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8" name="Rectangle 23">
              <a:extLst>
                <a:ext uri="{FF2B5EF4-FFF2-40B4-BE49-F238E27FC236}">
                  <a16:creationId xmlns:a16="http://schemas.microsoft.com/office/drawing/2014/main" id="{81CDACFC-DD8A-4CC0-B7FC-6030FC3536D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9" name="Rectangle 25">
              <a:extLst>
                <a:ext uri="{FF2B5EF4-FFF2-40B4-BE49-F238E27FC236}">
                  <a16:creationId xmlns:a16="http://schemas.microsoft.com/office/drawing/2014/main" id="{0269F267-73D4-4CC3-BEC7-73335654DE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0" name="Isosceles Triangle 99">
              <a:extLst>
                <a:ext uri="{FF2B5EF4-FFF2-40B4-BE49-F238E27FC236}">
                  <a16:creationId xmlns:a16="http://schemas.microsoft.com/office/drawing/2014/main" id="{DC48F13D-B2D7-4EB8-9CA7-59243637C8D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1" name="Rectangle 27">
              <a:extLst>
                <a:ext uri="{FF2B5EF4-FFF2-40B4-BE49-F238E27FC236}">
                  <a16:creationId xmlns:a16="http://schemas.microsoft.com/office/drawing/2014/main" id="{A82405B3-5A67-4DA2-8EDA-7AB65A8B450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2" name="Rectangle 28">
              <a:extLst>
                <a:ext uri="{FF2B5EF4-FFF2-40B4-BE49-F238E27FC236}">
                  <a16:creationId xmlns:a16="http://schemas.microsoft.com/office/drawing/2014/main" id="{7508BC7B-3BD2-4D96-A46E-82988222AC2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3" name="Rectangle 29">
              <a:extLst>
                <a:ext uri="{FF2B5EF4-FFF2-40B4-BE49-F238E27FC236}">
                  <a16:creationId xmlns:a16="http://schemas.microsoft.com/office/drawing/2014/main" id="{4298D07C-2287-4B93-9041-935144DE1B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4" name="Isosceles Triangle 103">
              <a:extLst>
                <a:ext uri="{FF2B5EF4-FFF2-40B4-BE49-F238E27FC236}">
                  <a16:creationId xmlns:a16="http://schemas.microsoft.com/office/drawing/2014/main" id="{0F6BC886-C125-4903-8C2A-6FB687400D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5" name="Isosceles Triangle 104">
              <a:extLst>
                <a:ext uri="{FF2B5EF4-FFF2-40B4-BE49-F238E27FC236}">
                  <a16:creationId xmlns:a16="http://schemas.microsoft.com/office/drawing/2014/main" id="{C9D0B38F-2E02-4E85-99EE-73595E7C89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D3B70B1-79E4-4103-BDE3-6DF59D2EFF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2866" y="587013"/>
            <a:ext cx="10072915" cy="621836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en-US" sz="4600" dirty="0"/>
              <a:t>What drives unit does the rotor use</a:t>
            </a:r>
            <a:r>
              <a:rPr lang="ru-RU" sz="4600" dirty="0"/>
              <a:t>:</a:t>
            </a:r>
            <a:endParaRPr lang="en-US" sz="46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558F9F5-2F49-46C0-B5C2-DA28311AC3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0848" y="1352602"/>
            <a:ext cx="8460030" cy="1096899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en-US" sz="2800" dirty="0">
                <a:solidFill>
                  <a:schemeClr val="tx1"/>
                </a:solidFill>
              </a:rPr>
              <a:t>Rotor drive can use </a:t>
            </a:r>
            <a:endParaRPr lang="ru-RU" sz="2800" dirty="0">
              <a:solidFill>
                <a:schemeClr val="tx1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800" dirty="0">
                <a:solidFill>
                  <a:schemeClr val="tx1"/>
                </a:solidFill>
              </a:rPr>
              <a:t>chain drive</a:t>
            </a:r>
            <a:r>
              <a:rPr lang="ru-RU" sz="2800" dirty="0">
                <a:solidFill>
                  <a:schemeClr val="tx1"/>
                </a:solidFill>
              </a:rPr>
              <a:t>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>
                <a:solidFill>
                  <a:schemeClr val="tx1"/>
                </a:solidFill>
              </a:rPr>
              <a:t>cardan drive</a:t>
            </a:r>
            <a:endParaRPr lang="ru-RU" sz="2800" dirty="0">
              <a:solidFill>
                <a:schemeClr val="tx1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800" dirty="0">
                <a:solidFill>
                  <a:schemeClr val="tx1"/>
                </a:solidFill>
              </a:rPr>
              <a:t>gear wheel drive</a:t>
            </a:r>
          </a:p>
        </p:txBody>
      </p:sp>
      <p:pic>
        <p:nvPicPr>
          <p:cNvPr id="2050" name="Picture 2" descr="Картинки по запросу цепная передача">
            <a:extLst>
              <a:ext uri="{FF2B5EF4-FFF2-40B4-BE49-F238E27FC236}">
                <a16:creationId xmlns:a16="http://schemas.microsoft.com/office/drawing/2014/main" id="{08FB151B-BFC5-4890-9CF4-C25B1F7A327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98" r="953"/>
          <a:stretch/>
        </p:blipFill>
        <p:spPr bwMode="auto">
          <a:xfrm>
            <a:off x="742569" y="3945782"/>
            <a:ext cx="3007349" cy="2054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Картинки по запросу карданный привод">
            <a:extLst>
              <a:ext uri="{FF2B5EF4-FFF2-40B4-BE49-F238E27FC236}">
                <a16:creationId xmlns:a16="http://schemas.microsoft.com/office/drawing/2014/main" id="{95DE5E10-55D0-43BE-838B-8D79D1CAA10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83" r="6" b="8668"/>
          <a:stretch/>
        </p:blipFill>
        <p:spPr bwMode="auto">
          <a:xfrm>
            <a:off x="3931578" y="3893020"/>
            <a:ext cx="3266899" cy="2119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E2B98B0-5928-4272-B7A9-1A785D9C68ED}"/>
              </a:ext>
            </a:extLst>
          </p:cNvPr>
          <p:cNvSpPr txBox="1"/>
          <p:nvPr/>
        </p:nvSpPr>
        <p:spPr>
          <a:xfrm>
            <a:off x="1572639" y="5998238"/>
            <a:ext cx="15966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Chain drive</a:t>
            </a:r>
            <a:endParaRPr lang="ru-RU" sz="2000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4B9BC57-BE94-44E9-8366-C3A37A5FF63C}"/>
              </a:ext>
            </a:extLst>
          </p:cNvPr>
          <p:cNvSpPr txBox="1"/>
          <p:nvPr/>
        </p:nvSpPr>
        <p:spPr>
          <a:xfrm>
            <a:off x="4572985" y="5998238"/>
            <a:ext cx="16784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Cardan drive</a:t>
            </a:r>
            <a:endParaRPr lang="ru-RU" sz="2000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A148A175-E8C9-496A-A0EC-1BFB81B1AB0C}"/>
              </a:ext>
            </a:extLst>
          </p:cNvPr>
          <p:cNvSpPr txBox="1"/>
          <p:nvPr/>
        </p:nvSpPr>
        <p:spPr>
          <a:xfrm>
            <a:off x="8137127" y="5998238"/>
            <a:ext cx="22191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Gear wheel drive</a:t>
            </a:r>
            <a:endParaRPr lang="ru-RU" sz="2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1680836-929E-4225-A96B-AE1DDD084AE0}"/>
              </a:ext>
            </a:extLst>
          </p:cNvPr>
          <p:cNvSpPr txBox="1"/>
          <p:nvPr/>
        </p:nvSpPr>
        <p:spPr>
          <a:xfrm>
            <a:off x="887674" y="1085100"/>
            <a:ext cx="3685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Какой привод использует ротор: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2EC7485-4C04-4B62-A99A-8583C241C10C}"/>
              </a:ext>
            </a:extLst>
          </p:cNvPr>
          <p:cNvSpPr txBox="1"/>
          <p:nvPr/>
        </p:nvSpPr>
        <p:spPr>
          <a:xfrm>
            <a:off x="4617166" y="2991368"/>
            <a:ext cx="58839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Роторный привод может использовать цепной, карданный привод и зубчатую передачу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1440D91-24E4-4111-A922-5A5973EC4A3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9078" y="3927265"/>
            <a:ext cx="3228571" cy="2085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258176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46" grpId="0"/>
      <p:bldP spid="47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3" name="Rectangle 72">
            <a:extLst>
              <a:ext uri="{FF2B5EF4-FFF2-40B4-BE49-F238E27FC236}">
                <a16:creationId xmlns:a16="http://schemas.microsoft.com/office/drawing/2014/main" id="{9F4444CE-BC8D-4D61-B303-4C05614E62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62423CA5-E2E1-4789-B759-9906C1C940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"/>
            <a:ext cx="4660126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77" name="Isosceles Triangle 76">
            <a:extLst>
              <a:ext uri="{FF2B5EF4-FFF2-40B4-BE49-F238E27FC236}">
                <a16:creationId xmlns:a16="http://schemas.microsoft.com/office/drawing/2014/main" id="{73772B81-181F-48B7-8826-4D9686D15D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4660127" y="-3"/>
            <a:ext cx="1056745" cy="6858001"/>
          </a:xfrm>
          <a:prstGeom prst="triangle">
            <a:avLst>
              <a:gd name="adj" fmla="val 100000"/>
            </a:avLst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31CD92-C8C1-4C7D-816A-05CEA8D259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3754" y="643467"/>
            <a:ext cx="4203045" cy="1375608"/>
          </a:xfrm>
        </p:spPr>
        <p:txBody>
          <a:bodyPr anchor="ctr"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How often does the rotor repair</a:t>
            </a:r>
            <a:r>
              <a:rPr lang="ru-RU" dirty="0">
                <a:solidFill>
                  <a:schemeClr val="bg1"/>
                </a:solidFill>
              </a:rPr>
              <a:t>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44DA761-7C4E-4AAE-A083-28C389B869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2397" y="2181117"/>
            <a:ext cx="3973943" cy="28752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>
                <a:solidFill>
                  <a:schemeClr val="bg1"/>
                </a:solidFill>
              </a:rPr>
              <a:t>It has been experimentally established that with proper operation, the repair cycle of the rotor is 3840 machine hours, and the turnaround time is 480 machine hours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1028" name="Picture 4" descr="Картинки по запросу капитальный ремонт оборудования">
            <a:extLst>
              <a:ext uri="{FF2B5EF4-FFF2-40B4-BE49-F238E27FC236}">
                <a16:creationId xmlns:a16="http://schemas.microsoft.com/office/drawing/2014/main" id="{6704E150-D639-4A6E-905A-DEE69C815F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1" y="1496412"/>
            <a:ext cx="5143500" cy="3852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9" name="Isosceles Triangle 78">
            <a:extLst>
              <a:ext uri="{FF2B5EF4-FFF2-40B4-BE49-F238E27FC236}">
                <a16:creationId xmlns:a16="http://schemas.microsoft.com/office/drawing/2014/main" id="{B2205F6E-03C6-4E92-877C-E2482F6599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55696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F142204-04F0-4F55-A887-A5CDD7822271}"/>
              </a:ext>
            </a:extLst>
          </p:cNvPr>
          <p:cNvSpPr txBox="1"/>
          <p:nvPr/>
        </p:nvSpPr>
        <p:spPr>
          <a:xfrm>
            <a:off x="673754" y="1834409"/>
            <a:ext cx="4660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FFC000"/>
                </a:solidFill>
              </a:rPr>
              <a:t>Как часто происходит ремонт ротора?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08643F8-1F6A-45C2-84A7-0FF0B5BDF7F2}"/>
              </a:ext>
            </a:extLst>
          </p:cNvPr>
          <p:cNvSpPr txBox="1"/>
          <p:nvPr/>
        </p:nvSpPr>
        <p:spPr>
          <a:xfrm>
            <a:off x="673754" y="4734338"/>
            <a:ext cx="439342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FFC000"/>
                </a:solidFill>
              </a:rPr>
              <a:t>Опытным путем установлено, что при правильной эксплуатации межремонтный цикл работы ротора составляет 3840 </a:t>
            </a:r>
            <a:r>
              <a:rPr lang="ru-RU" dirty="0" err="1">
                <a:solidFill>
                  <a:srgbClr val="FFC000"/>
                </a:solidFill>
              </a:rPr>
              <a:t>маш</a:t>
            </a:r>
            <a:r>
              <a:rPr lang="ru-RU" dirty="0">
                <a:solidFill>
                  <a:srgbClr val="FFC000"/>
                </a:solidFill>
              </a:rPr>
              <a:t>.-ч, а межремонтный период 480 </a:t>
            </a:r>
            <a:r>
              <a:rPr lang="ru-RU" dirty="0" err="1">
                <a:solidFill>
                  <a:srgbClr val="FFC000"/>
                </a:solidFill>
              </a:rPr>
              <a:t>маш</a:t>
            </a:r>
            <a:r>
              <a:rPr lang="ru-RU" dirty="0">
                <a:solidFill>
                  <a:srgbClr val="FFC000"/>
                </a:solidFill>
              </a:rPr>
              <a:t>.-ч. 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FAC646C9-3A29-408A-A519-042AB7C84D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5260" y="2730014"/>
            <a:ext cx="4600575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934424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737EF0-7E53-43EB-BBD1-455C594B63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1482" y="549653"/>
            <a:ext cx="8596668" cy="609601"/>
          </a:xfrm>
        </p:spPr>
        <p:txBody>
          <a:bodyPr>
            <a:noAutofit/>
          </a:bodyPr>
          <a:lstStyle/>
          <a:p>
            <a:r>
              <a:rPr lang="ru-RU" dirty="0"/>
              <a:t>Т</a:t>
            </a:r>
            <a:r>
              <a:rPr lang="en-US" dirty="0"/>
              <a:t>he benefits of rotary drilling</a:t>
            </a:r>
            <a:r>
              <a:rPr lang="ru-RU" dirty="0"/>
              <a:t>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EE6B985-402D-420F-9BB4-D720226C9D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3920" y="1537252"/>
            <a:ext cx="8596668" cy="3880773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chemeClr val="tx1"/>
                </a:solidFill>
              </a:rPr>
              <a:t>Speed. Rotary drilling is much faster than percussion</a:t>
            </a:r>
          </a:p>
          <a:p>
            <a:r>
              <a:rPr lang="en-US" sz="2400" dirty="0">
                <a:solidFill>
                  <a:schemeClr val="tx1"/>
                </a:solidFill>
              </a:rPr>
              <a:t>Versatility. The range of application of the method is much wider, since due to the use of various bits it is possible to work with different types of soil</a:t>
            </a:r>
          </a:p>
          <a:p>
            <a:r>
              <a:rPr lang="en-US" sz="2400" dirty="0">
                <a:solidFill>
                  <a:schemeClr val="tx1"/>
                </a:solidFill>
              </a:rPr>
              <a:t>The size. The entire installation takes up relatively little space, unlike the structures for the percussion method</a:t>
            </a:r>
          </a:p>
          <a:p>
            <a:r>
              <a:rPr lang="en-US" sz="2400" dirty="0">
                <a:solidFill>
                  <a:schemeClr val="tx1"/>
                </a:solidFill>
              </a:rPr>
              <a:t>Mobility. Due to the small size, the installation can be placed on a mobile platform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591147B-0C4F-416B-A72C-D7E4E7AD4E73}"/>
              </a:ext>
            </a:extLst>
          </p:cNvPr>
          <p:cNvSpPr txBox="1"/>
          <p:nvPr/>
        </p:nvSpPr>
        <p:spPr>
          <a:xfrm>
            <a:off x="881482" y="5320748"/>
            <a:ext cx="842154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solidFill>
                  <a:schemeClr val="bg2">
                    <a:lumMod val="50000"/>
                  </a:schemeClr>
                </a:solidFill>
              </a:rPr>
              <a:t>Скорость. Бурение роторным способом производится значительно быстрее ударного.</a:t>
            </a:r>
          </a:p>
          <a:p>
            <a:r>
              <a:rPr lang="ru-RU" sz="1400" dirty="0">
                <a:solidFill>
                  <a:schemeClr val="bg2">
                    <a:lumMod val="50000"/>
                  </a:schemeClr>
                </a:solidFill>
              </a:rPr>
              <a:t>Универсальность. Спектр применения метода гораздо шире, так как за счет применения различных долот можно работать с разными видами грунтов.</a:t>
            </a:r>
          </a:p>
          <a:p>
            <a:r>
              <a:rPr lang="ru-RU" sz="1400" dirty="0">
                <a:solidFill>
                  <a:schemeClr val="bg2">
                    <a:lumMod val="50000"/>
                  </a:schemeClr>
                </a:solidFill>
              </a:rPr>
              <a:t>Размер. Вся установка занимает относительно немного места в отличие от конструкций для ударного метода.</a:t>
            </a:r>
          </a:p>
          <a:p>
            <a:r>
              <a:rPr lang="ru-RU" sz="1400" dirty="0">
                <a:solidFill>
                  <a:schemeClr val="bg2">
                    <a:lumMod val="50000"/>
                  </a:schemeClr>
                </a:solidFill>
              </a:rPr>
              <a:t>Мобильность. За счет малых габаритов, установку можно разместить на подвижной платформе.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2BAA7D5-F43C-40F5-8D1B-25E04FACBB1F}"/>
              </a:ext>
            </a:extLst>
          </p:cNvPr>
          <p:cNvSpPr txBox="1"/>
          <p:nvPr/>
        </p:nvSpPr>
        <p:spPr>
          <a:xfrm>
            <a:off x="881482" y="1159254"/>
            <a:ext cx="6228522" cy="377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Основные преимущества роторного бурения:</a:t>
            </a:r>
          </a:p>
        </p:txBody>
      </p:sp>
    </p:spTree>
    <p:extLst>
      <p:ext uri="{BB962C8B-B14F-4D97-AF65-F5344CB8AC3E}">
        <p14:creationId xmlns:p14="http://schemas.microsoft.com/office/powerpoint/2010/main" val="38965908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36BB650-6D1A-4B64-B55E-0106AF039E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</a:t>
            </a:r>
            <a:r>
              <a:rPr lang="en-US" dirty="0"/>
              <a:t>he disadvantages of rotary drilling</a:t>
            </a:r>
            <a:r>
              <a:rPr lang="ru-RU" dirty="0"/>
              <a:t>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B59018D-D773-4A1D-9D29-28E9CEBDB4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149014"/>
            <a:ext cx="8596668" cy="2559974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chemeClr val="tx1"/>
                </a:solidFill>
              </a:rPr>
              <a:t>Clay solution. It often causes problems in reservoir testing and is not always cost-effective in some cases.</a:t>
            </a:r>
          </a:p>
          <a:p>
            <a:r>
              <a:rPr lang="en-US" sz="2400" dirty="0">
                <a:solidFill>
                  <a:schemeClr val="tx1"/>
                </a:solidFill>
              </a:rPr>
              <a:t>Inability to work in the winter. Frozen ground is a serious obstacle to rotary drilling.</a:t>
            </a:r>
          </a:p>
          <a:p>
            <a:r>
              <a:rPr lang="en-US" sz="2400" dirty="0">
                <a:solidFill>
                  <a:schemeClr val="tx1"/>
                </a:solidFill>
              </a:rPr>
              <a:t>Installation power. It directly depends on the rotor, which is a vulnerable element of the system.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B7FC24A-43DA-494C-948E-F21D92F64932}"/>
              </a:ext>
            </a:extLst>
          </p:cNvPr>
          <p:cNvSpPr txBox="1"/>
          <p:nvPr/>
        </p:nvSpPr>
        <p:spPr>
          <a:xfrm>
            <a:off x="901148" y="4680275"/>
            <a:ext cx="869342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Глинистый раствор. Он нередко вызывает проблемы при исследовании пластов, а также не всегда является рентабельным в некоторых случаях.</a:t>
            </a:r>
          </a:p>
          <a:p>
            <a:r>
              <a:rPr lang="ru-RU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Невозможность работы в зимнее время. Промерзлый грунт является серьезным препятствием для бурения роторным способом.</a:t>
            </a:r>
          </a:p>
          <a:p>
            <a:r>
              <a:rPr lang="ru-RU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Мощность установки. Она напрямую зависит от ротора, который является уязвимым элементом системы.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7177370-9D65-4334-BB14-3A5A78965AD8}"/>
              </a:ext>
            </a:extLst>
          </p:cNvPr>
          <p:cNvSpPr txBox="1"/>
          <p:nvPr/>
        </p:nvSpPr>
        <p:spPr>
          <a:xfrm>
            <a:off x="901148" y="1779682"/>
            <a:ext cx="7394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Основные недостатки роторного бурения:</a:t>
            </a:r>
          </a:p>
        </p:txBody>
      </p:sp>
    </p:spTree>
    <p:extLst>
      <p:ext uri="{BB962C8B-B14F-4D97-AF65-F5344CB8AC3E}">
        <p14:creationId xmlns:p14="http://schemas.microsoft.com/office/powerpoint/2010/main" val="40801511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</p:bld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284</TotalTime>
  <Words>585</Words>
  <Application>Microsoft Office PowerPoint</Application>
  <PresentationFormat>Широкоэкранный</PresentationFormat>
  <Paragraphs>67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Trebuchet MS</vt:lpstr>
      <vt:lpstr>Wingdings 3</vt:lpstr>
      <vt:lpstr>Аспект</vt:lpstr>
      <vt:lpstr>Drilling rotor</vt:lpstr>
      <vt:lpstr>What is a drilling rotor?</vt:lpstr>
      <vt:lpstr>Where is the rotor located on the drilling tower?</vt:lpstr>
      <vt:lpstr>What is a drilling rotor needed for?</vt:lpstr>
      <vt:lpstr>What are the main parts of the rotor?</vt:lpstr>
      <vt:lpstr>What drives unit does the rotor use:</vt:lpstr>
      <vt:lpstr>How often does the rotor repair?</vt:lpstr>
      <vt:lpstr>Тhe benefits of rotary drilling:</vt:lpstr>
      <vt:lpstr>Тhe disadvantages of rotary drilling:</vt:lpstr>
      <vt:lpstr>Which drilling towers use rotors for drilling?</vt:lpstr>
      <vt:lpstr>Thanks for attention 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is a drilling rotor?</dc:title>
  <dc:creator>Святослав Даровский</dc:creator>
  <cp:lastModifiedBy>Святослав Даровский</cp:lastModifiedBy>
  <cp:revision>28</cp:revision>
  <dcterms:created xsi:type="dcterms:W3CDTF">2019-04-01T19:41:32Z</dcterms:created>
  <dcterms:modified xsi:type="dcterms:W3CDTF">2019-04-04T07:26:29Z</dcterms:modified>
</cp:coreProperties>
</file>