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2" r:id="rId5"/>
    <p:sldId id="264" r:id="rId6"/>
    <p:sldId id="268" r:id="rId7"/>
    <p:sldId id="265" r:id="rId8"/>
    <p:sldId id="267" r:id="rId9"/>
    <p:sldId id="269" r:id="rId10"/>
    <p:sldId id="270" r:id="rId11"/>
    <p:sldId id="271" r:id="rId12"/>
    <p:sldId id="273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D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5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03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43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40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785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334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02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98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30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3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8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04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4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37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63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4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F2523B2-0407-49DC-83AD-8F9516D70C02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50002EAA-EC05-4EE3-9F3B-4908D0E7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3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59854"/>
            <a:ext cx="8825658" cy="4017527"/>
          </a:xfrm>
        </p:spPr>
        <p:txBody>
          <a:bodyPr/>
          <a:lstStyle/>
          <a:p>
            <a:r>
              <a:rPr lang="ru-RU" sz="4000" dirty="0"/>
              <a:t>Универсальная </a:t>
            </a:r>
            <a:r>
              <a:rPr lang="ru-RU" sz="4000" dirty="0" smtClean="0"/>
              <a:t>система </a:t>
            </a:r>
            <a:r>
              <a:rPr lang="ru-RU" sz="4000" dirty="0"/>
              <a:t>ограничения доступа по заданным интервалам времени с подсистемой аварийного открытия на базе электронных ключей </a:t>
            </a:r>
            <a:r>
              <a:rPr lang="en-GB" sz="4000" dirty="0"/>
              <a:t>touch memory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1"/>
            <a:ext cx="8825658" cy="123490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Выполнила </a:t>
            </a:r>
          </a:p>
          <a:p>
            <a:r>
              <a:rPr lang="ru-RU" b="1" dirty="0" smtClean="0"/>
              <a:t>ученица </a:t>
            </a:r>
            <a:r>
              <a:rPr lang="ru-RU" b="1" dirty="0" err="1" smtClean="0"/>
              <a:t>маоу</a:t>
            </a:r>
            <a:r>
              <a:rPr lang="ru-RU" b="1" dirty="0" smtClean="0"/>
              <a:t> лицея №18 </a:t>
            </a:r>
          </a:p>
          <a:p>
            <a:r>
              <a:rPr lang="ru-RU" b="1" dirty="0" smtClean="0"/>
              <a:t>10 класса </a:t>
            </a:r>
          </a:p>
          <a:p>
            <a:r>
              <a:rPr lang="ru-RU" b="1" dirty="0" err="1" smtClean="0"/>
              <a:t>иванова</a:t>
            </a:r>
            <a:r>
              <a:rPr lang="ru-RU" b="1" dirty="0" smtClean="0"/>
              <a:t> </a:t>
            </a:r>
            <a:r>
              <a:rPr lang="ru-RU" b="1" dirty="0" err="1" smtClean="0"/>
              <a:t>валерия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271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527" y="579549"/>
            <a:ext cx="9353840" cy="1101083"/>
          </a:xfrm>
        </p:spPr>
        <p:txBody>
          <a:bodyPr/>
          <a:lstStyle/>
          <a:p>
            <a:pPr algn="ctr"/>
            <a:r>
              <a:rPr lang="ru-RU" sz="2000" dirty="0"/>
              <a:t>Алгоритм </a:t>
            </a:r>
            <a:r>
              <a:rPr lang="ru-RU" sz="2000" dirty="0" smtClean="0"/>
              <a:t>работы</a:t>
            </a:r>
            <a:r>
              <a:rPr lang="en-GB" sz="2000" dirty="0" smtClean="0"/>
              <a:t> </a:t>
            </a:r>
            <a:r>
              <a:rPr lang="ru-RU" sz="2000" dirty="0" smtClean="0"/>
              <a:t>макета на холодильнике </a:t>
            </a:r>
            <a:r>
              <a:rPr lang="ru-RU" sz="2000" dirty="0"/>
              <a:t>, </a:t>
            </a:r>
            <a:r>
              <a:rPr lang="ru-RU" sz="2000" dirty="0" smtClean="0"/>
              <a:t>оборудованном </a:t>
            </a:r>
            <a:r>
              <a:rPr lang="ru-RU" sz="2000" dirty="0"/>
              <a:t>данной </a:t>
            </a:r>
            <a:r>
              <a:rPr lang="ru-RU" sz="2000" dirty="0" smtClean="0"/>
              <a:t>системой </a:t>
            </a:r>
            <a:r>
              <a:rPr lang="ru-RU" sz="2000" dirty="0"/>
              <a:t>в целях создания дополнительных условий для соблюдения диеты. Товарное </a:t>
            </a:r>
            <a:r>
              <a:rPr lang="ru-RU" sz="2000" dirty="0" smtClean="0"/>
              <a:t>название </a:t>
            </a:r>
            <a:r>
              <a:rPr lang="ru-RU" sz="2000" dirty="0"/>
              <a:t>«</a:t>
            </a:r>
            <a:r>
              <a:rPr lang="ru-RU" sz="2000" dirty="0" err="1" smtClean="0"/>
              <a:t>Fitnes</a:t>
            </a:r>
            <a:r>
              <a:rPr lang="en-US" sz="2000" dirty="0" smtClean="0"/>
              <a:t>s</a:t>
            </a:r>
            <a:r>
              <a:rPr lang="ru-RU" sz="2000" dirty="0" smtClean="0"/>
              <a:t> </a:t>
            </a:r>
            <a:r>
              <a:rPr lang="ru-RU" sz="2000" dirty="0" err="1" smtClean="0"/>
              <a:t>Fre</a:t>
            </a:r>
            <a:r>
              <a:rPr lang="en-GB" sz="2000" dirty="0" smtClean="0"/>
              <a:t>e</a:t>
            </a:r>
            <a:r>
              <a:rPr lang="ru-RU" sz="2000" dirty="0" err="1" smtClean="0"/>
              <a:t>zer</a:t>
            </a:r>
            <a:r>
              <a:rPr lang="ru-RU" sz="2000" dirty="0" smtClean="0"/>
              <a:t>»</a:t>
            </a:r>
            <a:r>
              <a:rPr lang="en-GB" sz="2000" dirty="0" smtClean="0"/>
              <a:t> ( </a:t>
            </a:r>
            <a:r>
              <a:rPr lang="ru-RU" sz="2000" dirty="0" smtClean="0"/>
              <a:t>«</a:t>
            </a:r>
            <a:r>
              <a:rPr lang="en-GB" sz="2000" dirty="0" smtClean="0"/>
              <a:t>FF</a:t>
            </a:r>
            <a:r>
              <a:rPr lang="ru-RU" sz="2000" dirty="0" smtClean="0"/>
              <a:t>»</a:t>
            </a:r>
            <a:r>
              <a:rPr lang="en-GB" sz="2000" dirty="0" smtClean="0"/>
              <a:t> )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526" y="2550018"/>
            <a:ext cx="10934930" cy="3683358"/>
          </a:xfrm>
        </p:spPr>
        <p:txBody>
          <a:bodyPr/>
          <a:lstStyle/>
          <a:p>
            <a:pPr algn="just"/>
            <a:r>
              <a:rPr lang="ru-RU" dirty="0" smtClean="0"/>
              <a:t>при </a:t>
            </a:r>
            <a:r>
              <a:rPr lang="ru-RU" dirty="0"/>
              <a:t>конфигурации системы задаются периоды в которые возможен доступ к </a:t>
            </a:r>
            <a:r>
              <a:rPr lang="ru-RU" dirty="0" smtClean="0"/>
              <a:t>содержимому холодильника;</a:t>
            </a:r>
            <a:endParaRPr lang="ru-RU" dirty="0"/>
          </a:p>
          <a:p>
            <a:pPr algn="just"/>
            <a:r>
              <a:rPr lang="ru-RU" dirty="0" smtClean="0"/>
              <a:t>в течение </a:t>
            </a:r>
            <a:r>
              <a:rPr lang="ru-RU" dirty="0"/>
              <a:t>разрешенного периода нажатие кнопки открыть вызывает </a:t>
            </a:r>
            <a:r>
              <a:rPr lang="ru-RU" dirty="0" smtClean="0"/>
              <a:t>срабатывание </a:t>
            </a:r>
            <a:r>
              <a:rPr lang="ru-RU" dirty="0"/>
              <a:t>исполнительного механизма и открывание </a:t>
            </a:r>
            <a:r>
              <a:rPr lang="ru-RU" dirty="0" smtClean="0"/>
              <a:t>двери;</a:t>
            </a:r>
            <a:endParaRPr lang="ru-RU" dirty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неразрешенный период дверь остается </a:t>
            </a:r>
            <a:r>
              <a:rPr lang="ru-RU" dirty="0" smtClean="0"/>
              <a:t>заблокированной;</a:t>
            </a:r>
            <a:endParaRPr lang="ru-RU" dirty="0"/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пропадании электропитания исполнительное устройство (для данного макета) </a:t>
            </a:r>
            <a:r>
              <a:rPr lang="ru-RU" dirty="0" smtClean="0"/>
              <a:t>остается в </a:t>
            </a:r>
            <a:r>
              <a:rPr lang="ru-RU" dirty="0"/>
              <a:t>запертом </a:t>
            </a:r>
            <a:r>
              <a:rPr lang="ru-RU" dirty="0" smtClean="0"/>
              <a:t>состоянии;</a:t>
            </a:r>
            <a:endParaRPr lang="ru-RU" dirty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случае поломки контроллера или при необходимости доступа в запрещенный период используется ключ </a:t>
            </a:r>
            <a:r>
              <a:rPr lang="en-GB" dirty="0" smtClean="0"/>
              <a:t>touch memory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43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147629" cy="3416300"/>
          </a:xfrm>
        </p:spPr>
        <p:txBody>
          <a:bodyPr/>
          <a:lstStyle/>
          <a:p>
            <a:pPr algn="just"/>
            <a:r>
              <a:rPr lang="ru-RU" dirty="0" smtClean="0"/>
              <a:t>Изучена </a:t>
            </a:r>
            <a:r>
              <a:rPr lang="ru-RU" dirty="0"/>
              <a:t>литература, </a:t>
            </a:r>
            <a:r>
              <a:rPr lang="ru-RU" dirty="0" smtClean="0"/>
              <a:t>соответствующая теме данного проекта, и аналогичные устройства, </a:t>
            </a:r>
            <a:r>
              <a:rPr lang="ru-RU" dirty="0"/>
              <a:t>предлагаемые </a:t>
            </a:r>
            <a:r>
              <a:rPr lang="ru-RU" dirty="0" smtClean="0"/>
              <a:t>промышленностью;</a:t>
            </a:r>
            <a:endParaRPr lang="ru-RU" dirty="0"/>
          </a:p>
          <a:p>
            <a:pPr algn="just"/>
            <a:r>
              <a:rPr lang="ru-RU" dirty="0" smtClean="0"/>
              <a:t>Изучены и отработаны основные приемы использования контроллера </a:t>
            </a:r>
            <a:r>
              <a:rPr lang="en-GB" dirty="0" err="1" smtClean="0"/>
              <a:t>Arduino</a:t>
            </a:r>
            <a:r>
              <a:rPr lang="en-GB" dirty="0" smtClean="0"/>
              <a:t> Uno</a:t>
            </a:r>
            <a:r>
              <a:rPr lang="ru-RU" dirty="0" smtClean="0"/>
              <a:t>;</a:t>
            </a:r>
            <a:endParaRPr lang="ru-RU" dirty="0"/>
          </a:p>
          <a:p>
            <a:pPr algn="just"/>
            <a:r>
              <a:rPr lang="ru-RU" dirty="0"/>
              <a:t>Создан работающий </a:t>
            </a:r>
            <a:r>
              <a:rPr lang="ru-RU" dirty="0" smtClean="0"/>
              <a:t>макет-прототип холодильника оборудованного данной </a:t>
            </a:r>
            <a:r>
              <a:rPr lang="ru-RU" dirty="0"/>
              <a:t>системой</a:t>
            </a:r>
            <a:r>
              <a:rPr lang="ru-RU" dirty="0" smtClean="0"/>
              <a:t>;</a:t>
            </a:r>
          </a:p>
          <a:p>
            <a:pPr algn="just"/>
            <a:r>
              <a:rPr lang="ru-RU" dirty="0" smtClean="0"/>
              <a:t>предложено товарное наименование устройства «</a:t>
            </a:r>
            <a:r>
              <a:rPr lang="ru-RU" dirty="0" err="1" smtClean="0"/>
              <a:t>Fitne</a:t>
            </a:r>
            <a:r>
              <a:rPr lang="en-US" dirty="0" smtClean="0"/>
              <a:t>s</a:t>
            </a:r>
            <a:r>
              <a:rPr lang="ru-RU" dirty="0" smtClean="0"/>
              <a:t>s </a:t>
            </a:r>
            <a:r>
              <a:rPr lang="ru-RU" dirty="0" err="1"/>
              <a:t>Fre</a:t>
            </a:r>
            <a:r>
              <a:rPr lang="en-GB" dirty="0"/>
              <a:t>e</a:t>
            </a:r>
            <a:r>
              <a:rPr lang="ru-RU" dirty="0" err="1"/>
              <a:t>zer</a:t>
            </a:r>
            <a:r>
              <a:rPr lang="ru-RU" dirty="0"/>
              <a:t>»</a:t>
            </a:r>
            <a:r>
              <a:rPr lang="en-GB" dirty="0"/>
              <a:t> ( </a:t>
            </a:r>
            <a:r>
              <a:rPr lang="ru-RU" dirty="0"/>
              <a:t>«</a:t>
            </a:r>
            <a:r>
              <a:rPr lang="en-GB" dirty="0"/>
              <a:t>FF</a:t>
            </a:r>
            <a:r>
              <a:rPr lang="ru-RU" dirty="0"/>
              <a:t>»</a:t>
            </a:r>
            <a:r>
              <a:rPr lang="en-GB" dirty="0"/>
              <a:t> </a:t>
            </a:r>
            <a:r>
              <a:rPr lang="ru-RU" dirty="0" smtClean="0"/>
              <a:t>)</a:t>
            </a:r>
            <a:endParaRPr lang="ru-RU" dirty="0"/>
          </a:p>
          <a:p>
            <a:pPr algn="just"/>
            <a:r>
              <a:rPr lang="ru-RU" dirty="0"/>
              <a:t>Разработано </a:t>
            </a:r>
            <a:r>
              <a:rPr lang="ru-RU" dirty="0" smtClean="0"/>
              <a:t>ПО для прототипа;</a:t>
            </a:r>
            <a:endParaRPr lang="ru-RU" dirty="0"/>
          </a:p>
          <a:p>
            <a:pPr algn="just"/>
            <a:r>
              <a:rPr lang="ru-RU" dirty="0"/>
              <a:t>Произведена предварительная эскизная оценка себестоимости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95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Эскизная оценка себестоимости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443397"/>
            <a:ext cx="10702266" cy="3576403"/>
          </a:xfrm>
        </p:spPr>
        <p:txBody>
          <a:bodyPr>
            <a:normAutofit/>
          </a:bodyPr>
          <a:lstStyle/>
          <a:p>
            <a:r>
              <a:rPr lang="ru-RU" dirty="0" smtClean="0"/>
              <a:t>Контроллер </a:t>
            </a:r>
            <a:r>
              <a:rPr lang="en-US" dirty="0" err="1"/>
              <a:t>Arduino</a:t>
            </a:r>
            <a:r>
              <a:rPr lang="en-US" dirty="0"/>
              <a:t> </a:t>
            </a:r>
            <a:r>
              <a:rPr lang="en-US" dirty="0" smtClean="0"/>
              <a:t>Uno Rev3			</a:t>
            </a:r>
            <a:r>
              <a:rPr lang="ru-RU" dirty="0" smtClean="0"/>
              <a:t>				</a:t>
            </a:r>
            <a:r>
              <a:rPr lang="en-US" dirty="0" smtClean="0"/>
              <a:t>					360 </a:t>
            </a:r>
            <a:r>
              <a:rPr lang="ru-RU" dirty="0" smtClean="0"/>
              <a:t>рублей</a:t>
            </a:r>
          </a:p>
          <a:p>
            <a:r>
              <a:rPr lang="ru-RU" dirty="0" smtClean="0"/>
              <a:t>Таймер реального времени </a:t>
            </a:r>
            <a:r>
              <a:rPr lang="en-GB" dirty="0"/>
              <a:t>RTC DS1307</a:t>
            </a:r>
            <a:r>
              <a:rPr lang="ru-RU" dirty="0"/>
              <a:t> </a:t>
            </a:r>
            <a:r>
              <a:rPr lang="en-GB" dirty="0"/>
              <a:t>(</a:t>
            </a:r>
            <a:r>
              <a:rPr lang="ru-RU" dirty="0"/>
              <a:t>часы реального времени</a:t>
            </a:r>
            <a:r>
              <a:rPr lang="en-GB" dirty="0" smtClean="0"/>
              <a:t>)</a:t>
            </a:r>
            <a:r>
              <a:rPr lang="ru-RU" dirty="0" smtClean="0"/>
              <a:t>			120 рублей</a:t>
            </a:r>
          </a:p>
          <a:p>
            <a:r>
              <a:rPr lang="ru-RU" dirty="0" smtClean="0"/>
              <a:t>Дисплей </a:t>
            </a:r>
            <a:r>
              <a:rPr lang="ru-RU" dirty="0"/>
              <a:t>MT-16S2H </a:t>
            </a:r>
            <a:r>
              <a:rPr lang="ru-RU" dirty="0" smtClean="0"/>
              <a:t>															300 рублей</a:t>
            </a:r>
          </a:p>
          <a:p>
            <a:r>
              <a:rPr lang="ru-RU" dirty="0" smtClean="0"/>
              <a:t>Клавиатура 16*16															 90  рублей</a:t>
            </a:r>
          </a:p>
          <a:p>
            <a:r>
              <a:rPr lang="ru-RU" dirty="0" smtClean="0"/>
              <a:t>Контроллер </a:t>
            </a:r>
            <a:r>
              <a:rPr lang="en-US" dirty="0" smtClean="0"/>
              <a:t>Z-R5 </a:t>
            </a:r>
            <a:r>
              <a:rPr lang="ru-RU" dirty="0" smtClean="0"/>
              <a:t> и контактный считыватель									950 рублей</a:t>
            </a:r>
          </a:p>
          <a:p>
            <a:r>
              <a:rPr lang="ru-RU" dirty="0" smtClean="0"/>
              <a:t>Блок питания																	500 рублей</a:t>
            </a:r>
          </a:p>
          <a:p>
            <a:r>
              <a:rPr lang="ru-RU" dirty="0" smtClean="0"/>
              <a:t>Электромагнит																300 рублей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/>
              <a:t>     Итого </a:t>
            </a:r>
            <a:r>
              <a:rPr lang="ru-RU" dirty="0" smtClean="0"/>
              <a:t>расходов на </a:t>
            </a:r>
            <a:r>
              <a:rPr lang="ru-RU" dirty="0" err="1" smtClean="0"/>
              <a:t>комлектующие</a:t>
            </a:r>
            <a:r>
              <a:rPr lang="ru-RU" dirty="0" smtClean="0"/>
              <a:t>:                                                                         2620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47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207589" cy="34163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базе недорогого массового </a:t>
            </a:r>
            <a:r>
              <a:rPr lang="ru-RU" sz="2400" dirty="0" smtClean="0"/>
              <a:t>контроллера </a:t>
            </a:r>
            <a:r>
              <a:rPr lang="en-GB" sz="2400" dirty="0" err="1" smtClean="0"/>
              <a:t>Arduino</a:t>
            </a:r>
            <a:r>
              <a:rPr lang="en-GB" sz="2400" dirty="0" smtClean="0"/>
              <a:t> Uno</a:t>
            </a:r>
            <a:r>
              <a:rPr lang="ru-RU" sz="2400" dirty="0" smtClean="0"/>
              <a:t> возможна </a:t>
            </a:r>
            <a:r>
              <a:rPr lang="ru-RU" sz="2400" dirty="0"/>
              <a:t>реализация, в том числе и в условиях мелкосерийного производства, </a:t>
            </a:r>
            <a:r>
              <a:rPr lang="ru-RU" sz="2400" dirty="0" smtClean="0"/>
              <a:t>в </a:t>
            </a:r>
            <a:r>
              <a:rPr lang="ru-RU" sz="2400" dirty="0"/>
              <a:t>частности в </a:t>
            </a:r>
            <a:r>
              <a:rPr lang="ru-RU" sz="2400" dirty="0" smtClean="0"/>
              <a:t>условиях, например, школьной мастерской, </a:t>
            </a:r>
            <a:r>
              <a:rPr lang="ru-RU" sz="2400" dirty="0"/>
              <a:t>достаточно универсальных устройств, дешевых за счет исключения избыточных </a:t>
            </a:r>
            <a:r>
              <a:rPr lang="ru-RU" sz="2400" dirty="0" smtClean="0"/>
              <a:t>функций.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040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и элементы систем ограничения доступа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396" y="2434107"/>
            <a:ext cx="11256136" cy="418563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1600" dirty="0"/>
              <a:t>Благодаря системам ограничения доступа (СОД) можно без труда обеспечить пропускной режим в любое помещение. Из базы данных можно извлекать информацию о клиенте и использовать ее в дальнейшем для решения определенных задач. С помощью подобных схем возможна фиксация количества людей, пребывающих на территории охраняемого объекта, и определение их точного местонахождения. Оператор охранной схемы может отследить время пребывания сотрудников на </a:t>
            </a:r>
            <a:r>
              <a:rPr lang="ru-RU" sz="1600" dirty="0" smtClean="0"/>
              <a:t>работе. Независимо </a:t>
            </a:r>
            <a:r>
              <a:rPr lang="ru-RU" sz="1600" dirty="0"/>
              <a:t>от функциональных характеристик СОД призвана осуществлять ограничение доступа в определенный промежуток времени. Ее наличие обеспечивает тотальный контроль над ситуацией, а также безопасность сотрудников, правопорядок, сохранность материальных </a:t>
            </a:r>
            <a:r>
              <a:rPr lang="ru-RU" sz="1600" dirty="0" smtClean="0"/>
              <a:t>ценностей</a:t>
            </a:r>
            <a:r>
              <a:rPr lang="en-GB" sz="1600" dirty="0"/>
              <a:t>.</a:t>
            </a:r>
            <a:endParaRPr lang="ru-RU" sz="16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1600" dirty="0" smtClean="0"/>
              <a:t>Ограничительные </a:t>
            </a:r>
            <a:r>
              <a:rPr lang="ru-RU" sz="1600" dirty="0"/>
              <a:t>системы включают в себя не только электромеханический замок. Для осуществления всестороннего функционирования обязательно устанавливается контроллер, который управляет положением запирающего устройства. Также устанавливается считыватель, который передает на контроллер сигнал об изменении положения двери. В действие весь механизм приводит электронный ключ (идентификатор</a:t>
            </a:r>
            <a:r>
              <a:rPr lang="ru-RU" sz="1600" dirty="0" smtClean="0"/>
              <a:t>).Контроль </a:t>
            </a:r>
            <a:r>
              <a:rPr lang="ru-RU" sz="1600" dirty="0"/>
              <a:t>доступа </a:t>
            </a:r>
            <a:r>
              <a:rPr lang="ru-RU" sz="1600" dirty="0" smtClean="0"/>
              <a:t>осуществляется </a:t>
            </a:r>
            <a:r>
              <a:rPr lang="ru-RU" sz="1600" dirty="0"/>
              <a:t>за счет сочетания оборудования, программного обеспечения и подсистемы управления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7705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type="pic" idx="1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28"/>
          <a:stretch/>
        </p:blipFill>
        <p:spPr>
          <a:xfrm>
            <a:off x="199294" y="2461844"/>
            <a:ext cx="3960569" cy="4044461"/>
          </a:xfrm>
          <a:prstGeom prst="rect">
            <a:avLst/>
          </a:prstGeom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19429" y="2414954"/>
            <a:ext cx="3046766" cy="389263"/>
          </a:xfrm>
        </p:spPr>
        <p:txBody>
          <a:bodyPr/>
          <a:lstStyle/>
          <a:p>
            <a:r>
              <a:rPr lang="ru-RU" sz="1800" smtClean="0"/>
              <a:t>КЛЮЧ-ИДЕНТИФИКАТОР</a:t>
            </a:r>
            <a:endParaRPr lang="ru-RU" sz="1800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half" idx="19"/>
          </p:nvPr>
        </p:nvSpPr>
        <p:spPr>
          <a:xfrm>
            <a:off x="4568865" y="2848708"/>
            <a:ext cx="3050438" cy="2274277"/>
          </a:xfrm>
        </p:spPr>
        <p:txBody>
          <a:bodyPr>
            <a:normAutofit fontScale="92500" lnSpcReduction="10000"/>
          </a:bodyPr>
          <a:lstStyle/>
          <a:p>
            <a:r>
              <a:rPr lang="ru-RU" smtClean="0"/>
              <a:t>Ключ Touch Memory один из самых распространенных идентификаторов на  сегодняшний день в России. Особенно  часто используется в  системах многоквартирных домофонов для  ограничения  доступа в жилые помещения. Хотя такой  ключ   морально  устарел  его продолжают  использовать  во  многих системах  СКД .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995157" y="2344614"/>
            <a:ext cx="3050438" cy="436155"/>
          </a:xfrm>
        </p:spPr>
        <p:txBody>
          <a:bodyPr/>
          <a:lstStyle/>
          <a:p>
            <a:r>
              <a:rPr lang="ru-RU" sz="1800" smtClean="0"/>
              <a:t>КОДОВЫЕ ПАНЕЛИ</a:t>
            </a:r>
            <a:endParaRPr lang="ru-RU" sz="180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half" idx="20"/>
          </p:nvPr>
        </p:nvSpPr>
        <p:spPr>
          <a:xfrm>
            <a:off x="7983434" y="2825262"/>
            <a:ext cx="3050437" cy="2297723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/>
              <a:t>Кодонаборной</a:t>
            </a:r>
            <a:r>
              <a:rPr lang="ru-RU" dirty="0" smtClean="0"/>
              <a:t> системой ограничения доступа можно назвать такой считыватель в котором идентификация происходит после набора кода в прибор. Очень широкое применение таких идентификаторов произошло еще в 80-90 годах прошлого века когда входя в каждый подъезд, можно было обнаружить такие панели. На данный момент это самая примитивная, но и самая дешевая система ограничения  доступа, хотя для  не значимых объектов   вполне  применима. </a:t>
            </a:r>
          </a:p>
          <a:p>
            <a:endParaRPr lang="ru-RU" dirty="0"/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11010" y="1259961"/>
            <a:ext cx="5284483" cy="576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6590862" y="1270671"/>
            <a:ext cx="4825159" cy="57626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18313" y="4236806"/>
            <a:ext cx="5387516" cy="26211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ru-RU" dirty="0"/>
          </a:p>
        </p:txBody>
      </p:sp>
      <p:sp>
        <p:nvSpPr>
          <p:cNvPr id="10" name="Объект 6"/>
          <p:cNvSpPr txBox="1">
            <a:spLocks/>
          </p:cNvSpPr>
          <p:nvPr/>
        </p:nvSpPr>
        <p:spPr>
          <a:xfrm>
            <a:off x="3014648" y="6988606"/>
            <a:ext cx="5782363" cy="262119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ru-RU" dirty="0"/>
          </a:p>
        </p:txBody>
      </p:sp>
      <p:pic>
        <p:nvPicPr>
          <p:cNvPr id="20" name="Рисунок 19"/>
          <p:cNvPicPr>
            <a:picLocks noGrp="1" noChangeAspect="1"/>
          </p:cNvPicPr>
          <p:nvPr>
            <p:ph type="pic" idx="2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48462" y="5147407"/>
            <a:ext cx="2691241" cy="1591510"/>
          </a:xfrm>
          <a:prstGeom prst="rect">
            <a:avLst/>
          </a:prstGeom>
        </p:spPr>
      </p:pic>
      <p:pic>
        <p:nvPicPr>
          <p:cNvPr id="21" name="Рисунок 20"/>
          <p:cNvPicPr>
            <a:picLocks noGrp="1" noChangeAspect="1"/>
          </p:cNvPicPr>
          <p:nvPr>
            <p:ph type="pic" idx="2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3164" y="5112238"/>
            <a:ext cx="2691242" cy="159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Избыточность серийных образцов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5" y="2603500"/>
            <a:ext cx="9922776" cy="34163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 smtClean="0"/>
              <a:t>Представленные </a:t>
            </a:r>
            <a:r>
              <a:rPr lang="ru-RU" sz="2800" dirty="0"/>
              <a:t>серийные образцы обладают </a:t>
            </a:r>
            <a:r>
              <a:rPr lang="ru-RU" sz="2800" dirty="0" smtClean="0"/>
              <a:t>большим набором разнообразных функций, которые далеко не всегда востребованы при решении задач небольшого масштаба, </a:t>
            </a:r>
            <a:r>
              <a:rPr lang="ru-RU" sz="2800" dirty="0"/>
              <a:t>что обуславливает их высокую стоимость. Для решения большинства прикладных задач в быту достаточно более простого и дешевого устройства. Например задачи ограничения времени работы телевизора в течении дня, времени работы электронагревательных приборов, простейшей системы ограничения доступа в помещения </a:t>
            </a:r>
            <a:r>
              <a:rPr lang="ru-RU" sz="2800" dirty="0" err="1"/>
              <a:t>и.т.д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6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10192599" cy="34163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 smtClean="0"/>
              <a:t>Создание </a:t>
            </a:r>
            <a:r>
              <a:rPr lang="ru-RU" sz="2400" dirty="0"/>
              <a:t>недорогого устройства, </a:t>
            </a:r>
            <a:r>
              <a:rPr lang="ru-RU" sz="2400" dirty="0" smtClean="0"/>
              <a:t>обеспечивающего решение задачи ограничения доступа или времени работы и при этом </a:t>
            </a:r>
            <a:r>
              <a:rPr lang="ru-RU" sz="2400" dirty="0"/>
              <a:t>пригодного для самостоятельной сборки или мелкосерийного производства</a:t>
            </a:r>
          </a:p>
          <a:p>
            <a:pPr marL="0" indent="0" algn="just">
              <a:buNone/>
            </a:pPr>
            <a:r>
              <a:rPr lang="ru-RU" sz="2400" dirty="0"/>
              <a:t>Наша разработка </a:t>
            </a:r>
            <a:r>
              <a:rPr lang="ru-RU" sz="2400" dirty="0" smtClean="0"/>
              <a:t>представляет </a:t>
            </a:r>
            <a:r>
              <a:rPr lang="ru-RU" sz="2400" dirty="0"/>
              <a:t>собой простейший контроллер, оснащенный таймером реального времени, 16-ти кнопочной клавиатурой</a:t>
            </a:r>
            <a:r>
              <a:rPr lang="ru-RU" sz="2400" dirty="0" smtClean="0"/>
              <a:t>, </a:t>
            </a:r>
            <a:r>
              <a:rPr lang="en-GB" sz="2400" dirty="0" smtClean="0"/>
              <a:t>LCD</a:t>
            </a:r>
            <a:r>
              <a:rPr lang="ru-RU" sz="2400" dirty="0" smtClean="0"/>
              <a:t>-дисплеем</a:t>
            </a:r>
            <a:r>
              <a:rPr lang="ru-RU" sz="2400" dirty="0"/>
              <a:t>, релейным модулем  с исполнительным электромагнитом и аварийным каналом управления исполнительным устройством на базе ключа </a:t>
            </a:r>
            <a:r>
              <a:rPr lang="en-GB" sz="2400" dirty="0" smtClean="0"/>
              <a:t>touch memory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73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Структурная схема разработанного устройства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6191" y="3078050"/>
            <a:ext cx="1828799" cy="1043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Контроллер </a:t>
            </a:r>
            <a:r>
              <a:rPr lang="en-GB" dirty="0" err="1" smtClean="0"/>
              <a:t>Arduino</a:t>
            </a:r>
            <a:r>
              <a:rPr lang="en-GB" dirty="0" smtClean="0"/>
              <a:t> Uno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978" y="3213279"/>
            <a:ext cx="2013250" cy="7727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Электромагнит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7462" y="4243588"/>
            <a:ext cx="2318197" cy="637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Контроллер</a:t>
            </a:r>
            <a:r>
              <a:rPr lang="en-GB" dirty="0" smtClean="0"/>
              <a:t> Z-R5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971341" y="5581682"/>
            <a:ext cx="770984" cy="7779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Контактный считыватель</a:t>
            </a:r>
            <a:endParaRPr lang="ru-RU" sz="800" dirty="0"/>
          </a:p>
        </p:txBody>
      </p:sp>
      <p:sp>
        <p:nvSpPr>
          <p:cNvPr id="8" name="Овал 7"/>
          <p:cNvSpPr/>
          <p:nvPr/>
        </p:nvSpPr>
        <p:spPr>
          <a:xfrm>
            <a:off x="1722548" y="5405635"/>
            <a:ext cx="1268571" cy="11300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0736" y="5248141"/>
            <a:ext cx="1519707" cy="1171978"/>
          </a:xfrm>
          <a:prstGeom prst="rect">
            <a:avLst/>
          </a:prstGeom>
          <a:solidFill>
            <a:srgbClr val="ACD4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16-</a:t>
            </a:r>
            <a:r>
              <a:rPr lang="ru-RU" dirty="0" err="1" smtClean="0"/>
              <a:t>ти</a:t>
            </a:r>
            <a:r>
              <a:rPr lang="ru-RU" dirty="0" smtClean="0"/>
              <a:t> кнопочная клавиатура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40591" y="2350273"/>
            <a:ext cx="2575775" cy="4250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LCD-</a:t>
            </a:r>
            <a:r>
              <a:rPr lang="ru-RU" dirty="0" smtClean="0"/>
              <a:t>дисплей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916366" y="3213279"/>
            <a:ext cx="1519707" cy="103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Таймер 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7856113" y="2775276"/>
            <a:ext cx="0" cy="302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959144" y="2775276"/>
            <a:ext cx="0" cy="302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8254990" y="3412901"/>
            <a:ext cx="1661376" cy="12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4" idx="3"/>
          </p:cNvCxnSpPr>
          <p:nvPr/>
        </p:nvCxnSpPr>
        <p:spPr>
          <a:xfrm flipV="1">
            <a:off x="8254990" y="3599644"/>
            <a:ext cx="166137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2421228" y="3412901"/>
            <a:ext cx="4004963" cy="12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4" idx="1"/>
            <a:endCxn id="5" idx="3"/>
          </p:cNvCxnSpPr>
          <p:nvPr/>
        </p:nvCxnSpPr>
        <p:spPr>
          <a:xfrm flipH="1">
            <a:off x="2421228" y="3599645"/>
            <a:ext cx="40049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50027" y="3599644"/>
            <a:ext cx="0" cy="6664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6" idx="0"/>
          </p:cNvCxnSpPr>
          <p:nvPr/>
        </p:nvCxnSpPr>
        <p:spPr>
          <a:xfrm>
            <a:off x="4376560" y="3599644"/>
            <a:ext cx="1" cy="6439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Соединительная линия уступом 31"/>
          <p:cNvCxnSpPr/>
          <p:nvPr/>
        </p:nvCxnSpPr>
        <p:spPr>
          <a:xfrm rot="10800000" flipV="1">
            <a:off x="2991120" y="4881091"/>
            <a:ext cx="1091485" cy="1036843"/>
          </a:xfrm>
          <a:prstGeom prst="bentConnector3">
            <a:avLst>
              <a:gd name="adj1" fmla="val -630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оединительная линия уступом 34"/>
          <p:cNvCxnSpPr>
            <a:stCxn id="6" idx="2"/>
            <a:endCxn id="8" idx="6"/>
          </p:cNvCxnSpPr>
          <p:nvPr/>
        </p:nvCxnSpPr>
        <p:spPr>
          <a:xfrm rot="5400000">
            <a:off x="3139046" y="4733165"/>
            <a:ext cx="1089588" cy="138544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4" idx="2"/>
            <a:endCxn id="9" idx="0"/>
          </p:cNvCxnSpPr>
          <p:nvPr/>
        </p:nvCxnSpPr>
        <p:spPr>
          <a:xfrm flipH="1">
            <a:off x="7340590" y="4121239"/>
            <a:ext cx="1" cy="11269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469380" y="4121239"/>
            <a:ext cx="13245" cy="11269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7211432" y="2775185"/>
            <a:ext cx="889011" cy="302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I2C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99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Элементы использованные при разработке устройства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2952" y="3997568"/>
            <a:ext cx="2608156" cy="326091"/>
          </a:xfrm>
        </p:spPr>
        <p:txBody>
          <a:bodyPr/>
          <a:lstStyle/>
          <a:p>
            <a:r>
              <a:rPr lang="ru-RU" sz="1600" dirty="0"/>
              <a:t>LCD дисплей </a:t>
            </a:r>
            <a:r>
              <a:rPr lang="ru-RU" sz="1600" dirty="0" smtClean="0"/>
              <a:t>MT-16S2H</a:t>
            </a:r>
            <a:endParaRPr lang="ru-RU" sz="1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type="pic" idx="1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087" y="2275254"/>
            <a:ext cx="2229556" cy="159151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968624" y="3943428"/>
            <a:ext cx="2705345" cy="354094"/>
          </a:xfrm>
        </p:spPr>
        <p:txBody>
          <a:bodyPr/>
          <a:lstStyle/>
          <a:p>
            <a:r>
              <a:rPr lang="ru-RU" sz="1600" dirty="0" smtClean="0"/>
              <a:t>Контроллер </a:t>
            </a:r>
            <a:r>
              <a:rPr lang="en-US" sz="1600" dirty="0" err="1" smtClean="0"/>
              <a:t>Arduino</a:t>
            </a:r>
            <a:r>
              <a:rPr lang="en-US" sz="1600" dirty="0" smtClean="0"/>
              <a:t> Uno</a:t>
            </a:r>
            <a:endParaRPr lang="ru-RU" sz="16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type="pic" idx="2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9494" y="2332893"/>
            <a:ext cx="2312651" cy="158076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6211313" y="3963955"/>
            <a:ext cx="1793612" cy="295478"/>
          </a:xfrm>
        </p:spPr>
        <p:txBody>
          <a:bodyPr/>
          <a:lstStyle/>
          <a:p>
            <a:r>
              <a:rPr lang="ru-RU" sz="1600" dirty="0" smtClean="0"/>
              <a:t>Электромагнит</a:t>
            </a:r>
            <a:endParaRPr lang="ru-RU" sz="1600" dirty="0"/>
          </a:p>
        </p:txBody>
      </p:sp>
      <p:pic>
        <p:nvPicPr>
          <p:cNvPr id="12" name="Объект 7"/>
          <p:cNvPicPr>
            <a:picLocks noGrp="1" noChangeAspect="1"/>
          </p:cNvPicPr>
          <p:nvPr>
            <p:ph type="pic" idx="2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2200" y="2314012"/>
            <a:ext cx="2691242" cy="1591510"/>
          </a:xfrm>
          <a:prstGeom prst="rect">
            <a:avLst/>
          </a:prstGeom>
        </p:spPr>
      </p:pic>
      <p:pic>
        <p:nvPicPr>
          <p:cNvPr id="14" name="Объект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394" y="4771723"/>
            <a:ext cx="2787821" cy="1648624"/>
          </a:xfrm>
          <a:prstGeom prst="rect">
            <a:avLst/>
          </a:prstGeom>
          <a:ln>
            <a:noFill/>
          </a:ln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Объект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6129" y="4771723"/>
            <a:ext cx="2893532" cy="1711138"/>
          </a:xfrm>
          <a:prstGeom prst="rect">
            <a:avLst/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5356" y="2278916"/>
            <a:ext cx="2819441" cy="1667322"/>
          </a:xfrm>
          <a:prstGeom prst="rect">
            <a:avLst/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Текст 8"/>
          <p:cNvSpPr txBox="1">
            <a:spLocks/>
          </p:cNvSpPr>
          <p:nvPr/>
        </p:nvSpPr>
        <p:spPr>
          <a:xfrm>
            <a:off x="8915356" y="3946238"/>
            <a:ext cx="2685870" cy="301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400" b="0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/>
              <a:t>Контактный считыватель</a:t>
            </a:r>
            <a:endParaRPr lang="ru-RU" sz="1600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3"/>
          </p:nvPr>
        </p:nvSpPr>
        <p:spPr>
          <a:xfrm>
            <a:off x="7989095" y="4247711"/>
            <a:ext cx="3108178" cy="576262"/>
          </a:xfrm>
        </p:spPr>
        <p:txBody>
          <a:bodyPr/>
          <a:lstStyle/>
          <a:p>
            <a:r>
              <a:rPr lang="en-GB" sz="1600" dirty="0" smtClean="0"/>
              <a:t>RTC DS1307</a:t>
            </a:r>
            <a:r>
              <a:rPr lang="ru-RU" sz="1600" dirty="0" smtClean="0"/>
              <a:t> </a:t>
            </a:r>
            <a:r>
              <a:rPr lang="en-GB" sz="1600" dirty="0" smtClean="0"/>
              <a:t>(</a:t>
            </a:r>
            <a:r>
              <a:rPr lang="ru-RU" sz="1600" dirty="0" smtClean="0"/>
              <a:t>часы реального времени</a:t>
            </a:r>
            <a:r>
              <a:rPr lang="en-GB" sz="1600" dirty="0" smtClean="0"/>
              <a:t>)</a:t>
            </a:r>
            <a:endParaRPr lang="ru-RU" sz="1600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>
          <a:xfrm>
            <a:off x="1623877" y="4360985"/>
            <a:ext cx="1986832" cy="301980"/>
          </a:xfrm>
        </p:spPr>
        <p:txBody>
          <a:bodyPr/>
          <a:lstStyle/>
          <a:p>
            <a:r>
              <a:rPr lang="ru-RU" sz="1600" dirty="0" smtClean="0"/>
              <a:t>Контроллер </a:t>
            </a:r>
            <a:r>
              <a:rPr lang="en-GB" sz="1600" dirty="0" smtClean="0"/>
              <a:t>Z-R5</a:t>
            </a:r>
            <a:endParaRPr lang="ru-RU" sz="1600" dirty="0"/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3"/>
          </p:nvPr>
        </p:nvSpPr>
        <p:spPr>
          <a:xfrm>
            <a:off x="4527176" y="4337538"/>
            <a:ext cx="3046766" cy="293806"/>
          </a:xfrm>
        </p:spPr>
        <p:txBody>
          <a:bodyPr/>
          <a:lstStyle/>
          <a:p>
            <a:r>
              <a:rPr lang="ru-RU" sz="1600" dirty="0"/>
              <a:t>16-ти кнопочная клавиатура</a:t>
            </a:r>
          </a:p>
        </p:txBody>
      </p:sp>
      <p:pic>
        <p:nvPicPr>
          <p:cNvPr id="22" name="Объект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3031" y="4898163"/>
            <a:ext cx="2691242" cy="1591510"/>
          </a:xfrm>
          <a:prstGeom prst="rect">
            <a:avLst/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802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Разрабатываемое устройство во время проведения отладки ПО</a:t>
            </a:r>
            <a:endParaRPr lang="ru-RU" dirty="0"/>
          </a:p>
        </p:txBody>
      </p:sp>
      <p:pic>
        <p:nvPicPr>
          <p:cNvPr id="1026" name="Picture 2" descr="C:\Documents and Settings\Ученик\Мои документы\Мои рисунки\Изображение\Изображение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3446" y="2338021"/>
            <a:ext cx="7723263" cy="434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49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/>
              <a:t>Эскиз макета  холодильника </a:t>
            </a:r>
            <a:r>
              <a:rPr lang="ru-RU" sz="1600" dirty="0"/>
              <a:t>, оборудованном данной </a:t>
            </a:r>
            <a:r>
              <a:rPr lang="ru-RU" sz="1600" dirty="0" smtClean="0"/>
              <a:t>системой </a:t>
            </a:r>
            <a:r>
              <a:rPr lang="ru-RU" sz="1600" dirty="0"/>
              <a:t>в целях создания дополнительных условий для соблюдения диеты.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Предлагаемое товарное </a:t>
            </a:r>
            <a:r>
              <a:rPr lang="ru-RU" sz="1600" dirty="0"/>
              <a:t>название </a:t>
            </a:r>
            <a:r>
              <a:rPr lang="ru-RU" sz="1600" dirty="0" smtClean="0"/>
              <a:t>системы предназначенной для установки на холодильник  «</a:t>
            </a:r>
            <a:r>
              <a:rPr lang="ru-RU" sz="1600" dirty="0" err="1" smtClean="0"/>
              <a:t>Fitnes</a:t>
            </a:r>
            <a:r>
              <a:rPr lang="ru-RU" sz="1600" dirty="0" smtClean="0"/>
              <a:t> </a:t>
            </a:r>
            <a:r>
              <a:rPr lang="ru-RU" sz="1600" dirty="0" err="1"/>
              <a:t>Fre</a:t>
            </a:r>
            <a:r>
              <a:rPr lang="en-GB" sz="1600" dirty="0"/>
              <a:t>e</a:t>
            </a:r>
            <a:r>
              <a:rPr lang="ru-RU" sz="1600" dirty="0" err="1"/>
              <a:t>zer</a:t>
            </a:r>
            <a:r>
              <a:rPr lang="ru-RU" sz="1600" dirty="0"/>
              <a:t>»</a:t>
            </a:r>
            <a:r>
              <a:rPr lang="en-GB" sz="1600" dirty="0"/>
              <a:t> ( </a:t>
            </a:r>
            <a:r>
              <a:rPr lang="ru-RU" sz="1600" dirty="0"/>
              <a:t>«</a:t>
            </a:r>
            <a:r>
              <a:rPr lang="en-GB" sz="1600" dirty="0"/>
              <a:t>FF</a:t>
            </a:r>
            <a:r>
              <a:rPr lang="ru-RU" sz="1600" dirty="0"/>
              <a:t>»</a:t>
            </a:r>
            <a:r>
              <a:rPr lang="en-GB" sz="1600" dirty="0"/>
              <a:t> )</a:t>
            </a:r>
            <a:r>
              <a:rPr lang="ru-RU" sz="1600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700" y="2548696"/>
            <a:ext cx="3455956" cy="38134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2455" y="2562895"/>
            <a:ext cx="2644589" cy="37992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3843" y="2314216"/>
            <a:ext cx="2653046" cy="404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308</TotalTime>
  <Words>711</Words>
  <Application>Microsoft Office PowerPoint</Application>
  <PresentationFormat>Произвольный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 (конференц-зал)</vt:lpstr>
      <vt:lpstr>Универсальная система ограничения доступа по заданным интервалам времени с подсистемой аварийного открытия на базе электронных ключей touch memory.</vt:lpstr>
      <vt:lpstr>Принципы и элементы систем ограничения доступа </vt:lpstr>
      <vt:lpstr>Презентация PowerPoint</vt:lpstr>
      <vt:lpstr>Избыточность серийных образцов</vt:lpstr>
      <vt:lpstr>Цели и задачи</vt:lpstr>
      <vt:lpstr>Структурная схема разработанного устройства</vt:lpstr>
      <vt:lpstr>Элементы использованные при разработке устройства</vt:lpstr>
      <vt:lpstr>Разрабатываемое устройство во время проведения отладки ПО</vt:lpstr>
      <vt:lpstr>Эскиз макета  холодильника , оборудованном данной системой в целях создания дополнительных условий для соблюдения диеты.  Предлагаемое товарное название системы предназначенной для установки на холодильник  «Fitnes Freezer» ( «FF» ).</vt:lpstr>
      <vt:lpstr>Алгоритм работы макета на холодильнике , оборудованном данной системой в целях создания дополнительных условий для соблюдения диеты. Товарное название «Fitness Freezer» ( «FF» ).</vt:lpstr>
      <vt:lpstr>Результаты работы</vt:lpstr>
      <vt:lpstr>Эскизная оценка себестоимости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Универсальная Система ограничения доступа по заданным интервалам времени с подсистемой аварийного открытия на базе электронных ключей Даллас.</dc:title>
  <dc:creator>Инна Крючкова</dc:creator>
  <cp:lastModifiedBy>Михаил</cp:lastModifiedBy>
  <cp:revision>25</cp:revision>
  <dcterms:created xsi:type="dcterms:W3CDTF">2017-02-18T05:04:56Z</dcterms:created>
  <dcterms:modified xsi:type="dcterms:W3CDTF">2020-09-09T12:30:11Z</dcterms:modified>
</cp:coreProperties>
</file>