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66" r:id="rId3"/>
    <p:sldId id="267" r:id="rId4"/>
    <p:sldId id="257" r:id="rId5"/>
    <p:sldId id="258" r:id="rId6"/>
    <p:sldId id="268" r:id="rId7"/>
    <p:sldId id="259" r:id="rId8"/>
    <p:sldId id="269" r:id="rId9"/>
    <p:sldId id="270" r:id="rId10"/>
    <p:sldId id="260" r:id="rId11"/>
    <p:sldId id="261" r:id="rId12"/>
    <p:sldId id="262" r:id="rId13"/>
    <p:sldId id="263" r:id="rId14"/>
    <p:sldId id="264" r:id="rId15"/>
    <p:sldId id="265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203AFD-4F79-403A-94BA-9737CE0B2089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08A1BB0-B9F9-45A3-95B9-972D875418C6}">
      <dgm:prSet phldrT="[Текст]" custT="1"/>
      <dgm:spPr/>
      <dgm:t>
        <a:bodyPr/>
        <a:lstStyle/>
        <a:p>
          <a:r>
            <a:rPr lang="ru-RU" sz="3200" b="1" dirty="0"/>
            <a:t>Сословно-представительные органы власти</a:t>
          </a:r>
        </a:p>
      </dgm:t>
    </dgm:pt>
    <dgm:pt modelId="{5317AE82-B72B-4D23-AA06-B4E1EB626B72}" type="parTrans" cxnId="{02E684DF-B4F8-4ADC-8BC6-183A5E8D72DD}">
      <dgm:prSet/>
      <dgm:spPr/>
      <dgm:t>
        <a:bodyPr/>
        <a:lstStyle/>
        <a:p>
          <a:endParaRPr lang="ru-RU"/>
        </a:p>
      </dgm:t>
    </dgm:pt>
    <dgm:pt modelId="{C6B17765-F8FB-4BAA-9F12-51310480D1B3}" type="sibTrans" cxnId="{02E684DF-B4F8-4ADC-8BC6-183A5E8D72DD}">
      <dgm:prSet/>
      <dgm:spPr/>
      <dgm:t>
        <a:bodyPr/>
        <a:lstStyle/>
        <a:p>
          <a:endParaRPr lang="ru-RU"/>
        </a:p>
      </dgm:t>
    </dgm:pt>
    <dgm:pt modelId="{52A5C32D-34E0-4D13-93AF-B73CE99089D1}">
      <dgm:prSet phldrT="[Текст]" custT="1"/>
      <dgm:spPr/>
      <dgm:t>
        <a:bodyPr/>
        <a:lstStyle/>
        <a:p>
          <a:r>
            <a:rPr lang="ru-RU" sz="2800" b="1" dirty="0"/>
            <a:t>Генеральные штаты во Франции</a:t>
          </a:r>
        </a:p>
      </dgm:t>
    </dgm:pt>
    <dgm:pt modelId="{837E9AEC-B901-4113-8745-83196A5D0918}" type="parTrans" cxnId="{0A496858-3C9E-4181-8E04-60AD92343AC6}">
      <dgm:prSet/>
      <dgm:spPr/>
      <dgm:t>
        <a:bodyPr/>
        <a:lstStyle/>
        <a:p>
          <a:endParaRPr lang="ru-RU"/>
        </a:p>
      </dgm:t>
    </dgm:pt>
    <dgm:pt modelId="{6B7E1AE8-9FE7-48ED-A47F-5B0978AB2E0F}" type="sibTrans" cxnId="{0A496858-3C9E-4181-8E04-60AD92343AC6}">
      <dgm:prSet/>
      <dgm:spPr/>
      <dgm:t>
        <a:bodyPr/>
        <a:lstStyle/>
        <a:p>
          <a:endParaRPr lang="ru-RU"/>
        </a:p>
      </dgm:t>
    </dgm:pt>
    <dgm:pt modelId="{321677FB-AB5D-43A2-A024-0F2ACE6B7E36}">
      <dgm:prSet phldrT="[Текст]" custT="1"/>
      <dgm:spPr/>
      <dgm:t>
        <a:bodyPr/>
        <a:lstStyle/>
        <a:p>
          <a:r>
            <a:rPr lang="ru-RU" sz="2800" b="1" dirty="0"/>
            <a:t>Парламент в Англии</a:t>
          </a:r>
        </a:p>
      </dgm:t>
    </dgm:pt>
    <dgm:pt modelId="{979E7664-FDE3-48F1-9EF0-069BE90AA7A5}" type="parTrans" cxnId="{978AE590-FB08-46CA-B23F-9E326FFA9D74}">
      <dgm:prSet/>
      <dgm:spPr/>
      <dgm:t>
        <a:bodyPr/>
        <a:lstStyle/>
        <a:p>
          <a:endParaRPr lang="ru-RU"/>
        </a:p>
      </dgm:t>
    </dgm:pt>
    <dgm:pt modelId="{6C2893C8-9D45-4D4D-94F5-EA65F88E57DE}" type="sibTrans" cxnId="{978AE590-FB08-46CA-B23F-9E326FFA9D74}">
      <dgm:prSet/>
      <dgm:spPr/>
      <dgm:t>
        <a:bodyPr/>
        <a:lstStyle/>
        <a:p>
          <a:endParaRPr lang="ru-RU"/>
        </a:p>
      </dgm:t>
    </dgm:pt>
    <dgm:pt modelId="{18ACE68F-CB06-49EB-BDA1-8A4CFACE903A}">
      <dgm:prSet phldrT="[Текст]"/>
      <dgm:spPr/>
      <dgm:t>
        <a:bodyPr/>
        <a:lstStyle/>
        <a:p>
          <a:r>
            <a:rPr lang="ru-RU" b="1" dirty="0"/>
            <a:t>Кортесы в Испании</a:t>
          </a:r>
        </a:p>
      </dgm:t>
    </dgm:pt>
    <dgm:pt modelId="{E9254D17-C881-4166-8F22-0AEB6012978C}" type="parTrans" cxnId="{D429ECC8-C789-4F78-B4B7-E639C2461EDD}">
      <dgm:prSet/>
      <dgm:spPr/>
      <dgm:t>
        <a:bodyPr/>
        <a:lstStyle/>
        <a:p>
          <a:endParaRPr lang="ru-RU"/>
        </a:p>
      </dgm:t>
    </dgm:pt>
    <dgm:pt modelId="{7A2F5836-2558-4720-9756-31FBECB9B30F}" type="sibTrans" cxnId="{D429ECC8-C789-4F78-B4B7-E639C2461EDD}">
      <dgm:prSet/>
      <dgm:spPr/>
      <dgm:t>
        <a:bodyPr/>
        <a:lstStyle/>
        <a:p>
          <a:endParaRPr lang="ru-RU"/>
        </a:p>
      </dgm:t>
    </dgm:pt>
    <dgm:pt modelId="{12772DC7-3152-46B5-ADC1-A5D8EECD8686}">
      <dgm:prSet phldrT="[Текст]" custT="1"/>
      <dgm:spPr/>
      <dgm:t>
        <a:bodyPr/>
        <a:lstStyle/>
        <a:p>
          <a:r>
            <a:rPr lang="ru-RU" sz="3200" b="1" dirty="0"/>
            <a:t>Земский собор в России</a:t>
          </a:r>
        </a:p>
      </dgm:t>
    </dgm:pt>
    <dgm:pt modelId="{CB50234A-B80B-4E16-B043-F801D9D67CD5}" type="parTrans" cxnId="{483843DC-8E41-4428-87F6-4790DB60AFA3}">
      <dgm:prSet/>
      <dgm:spPr/>
      <dgm:t>
        <a:bodyPr/>
        <a:lstStyle/>
        <a:p>
          <a:endParaRPr lang="ru-RU"/>
        </a:p>
      </dgm:t>
    </dgm:pt>
    <dgm:pt modelId="{17EB7189-6DC0-41F7-A07E-65C4B5B7A1E9}" type="sibTrans" cxnId="{483843DC-8E41-4428-87F6-4790DB60AFA3}">
      <dgm:prSet/>
      <dgm:spPr/>
      <dgm:t>
        <a:bodyPr/>
        <a:lstStyle/>
        <a:p>
          <a:endParaRPr lang="ru-RU"/>
        </a:p>
      </dgm:t>
    </dgm:pt>
    <dgm:pt modelId="{D358127B-6B06-4367-BD63-8F89DAF20B1D}" type="pres">
      <dgm:prSet presAssocID="{9C203AFD-4F79-403A-94BA-9737CE0B2089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4C1168BC-8C62-4FF7-A759-4ED8DC017E52}" type="pres">
      <dgm:prSet presAssocID="{E08A1BB0-B9F9-45A3-95B9-972D875418C6}" presName="centerShape" presStyleLbl="node0" presStyleIdx="0" presStyleCnt="1" custScaleX="198389" custScaleY="111385" custLinFactNeighborX="-2996" custLinFactNeighborY="-200"/>
      <dgm:spPr/>
    </dgm:pt>
    <dgm:pt modelId="{C4B524F4-351A-4C75-9581-EE35FC9A6C07}" type="pres">
      <dgm:prSet presAssocID="{52A5C32D-34E0-4D13-93AF-B73CE99089D1}" presName="node" presStyleLbl="node1" presStyleIdx="0" presStyleCnt="4" custScaleX="220525" custScaleY="125566">
        <dgm:presLayoutVars>
          <dgm:bulletEnabled val="1"/>
        </dgm:presLayoutVars>
      </dgm:prSet>
      <dgm:spPr/>
    </dgm:pt>
    <dgm:pt modelId="{5F20C069-A618-4A8F-8C7E-FD148E41928A}" type="pres">
      <dgm:prSet presAssocID="{52A5C32D-34E0-4D13-93AF-B73CE99089D1}" presName="dummy" presStyleCnt="0"/>
      <dgm:spPr/>
    </dgm:pt>
    <dgm:pt modelId="{7E73F203-49DD-420A-8756-89897700DBC6}" type="pres">
      <dgm:prSet presAssocID="{6B7E1AE8-9FE7-48ED-A47F-5B0978AB2E0F}" presName="sibTrans" presStyleLbl="sibTrans2D1" presStyleIdx="0" presStyleCnt="4"/>
      <dgm:spPr/>
    </dgm:pt>
    <dgm:pt modelId="{75663EB8-81F3-487C-990E-5360AED29B74}" type="pres">
      <dgm:prSet presAssocID="{321677FB-AB5D-43A2-A024-0F2ACE6B7E36}" presName="node" presStyleLbl="node1" presStyleIdx="1" presStyleCnt="4" custScaleX="195611" custScaleY="158516" custRadScaleRad="157538" custRadScaleInc="2422">
        <dgm:presLayoutVars>
          <dgm:bulletEnabled val="1"/>
        </dgm:presLayoutVars>
      </dgm:prSet>
      <dgm:spPr/>
    </dgm:pt>
    <dgm:pt modelId="{59BA99C8-AB10-4022-9074-EFFB980A7185}" type="pres">
      <dgm:prSet presAssocID="{321677FB-AB5D-43A2-A024-0F2ACE6B7E36}" presName="dummy" presStyleCnt="0"/>
      <dgm:spPr/>
    </dgm:pt>
    <dgm:pt modelId="{21F4E69D-8CF6-4431-A556-912C250DBABD}" type="pres">
      <dgm:prSet presAssocID="{6C2893C8-9D45-4D4D-94F5-EA65F88E57DE}" presName="sibTrans" presStyleLbl="sibTrans2D1" presStyleIdx="1" presStyleCnt="4"/>
      <dgm:spPr/>
    </dgm:pt>
    <dgm:pt modelId="{59FC868C-748F-45E7-BD06-832DECC15C25}" type="pres">
      <dgm:prSet presAssocID="{18ACE68F-CB06-49EB-BDA1-8A4CFACE903A}" presName="node" presStyleLbl="node1" presStyleIdx="2" presStyleCnt="4" custScaleX="211398" custScaleY="127175">
        <dgm:presLayoutVars>
          <dgm:bulletEnabled val="1"/>
        </dgm:presLayoutVars>
      </dgm:prSet>
      <dgm:spPr/>
    </dgm:pt>
    <dgm:pt modelId="{7C28B27E-2BFB-446B-84F8-B0A6A3E92497}" type="pres">
      <dgm:prSet presAssocID="{18ACE68F-CB06-49EB-BDA1-8A4CFACE903A}" presName="dummy" presStyleCnt="0"/>
      <dgm:spPr/>
    </dgm:pt>
    <dgm:pt modelId="{C0FDF76A-70D6-4F82-A1D7-1ED1570A3045}" type="pres">
      <dgm:prSet presAssocID="{7A2F5836-2558-4720-9756-31FBECB9B30F}" presName="sibTrans" presStyleLbl="sibTrans2D1" presStyleIdx="2" presStyleCnt="4"/>
      <dgm:spPr/>
    </dgm:pt>
    <dgm:pt modelId="{2FCCFFEC-EA05-439F-9B98-8DFCE643A8DD}" type="pres">
      <dgm:prSet presAssocID="{12772DC7-3152-46B5-ADC1-A5D8EECD8686}" presName="node" presStyleLbl="node1" presStyleIdx="3" presStyleCnt="4" custScaleX="180303" custScaleY="136475" custRadScaleRad="160167" custRadScaleInc="-9862">
        <dgm:presLayoutVars>
          <dgm:bulletEnabled val="1"/>
        </dgm:presLayoutVars>
      </dgm:prSet>
      <dgm:spPr/>
    </dgm:pt>
    <dgm:pt modelId="{0BCBE01C-2155-4CF1-BCC5-4FB7E3B0952F}" type="pres">
      <dgm:prSet presAssocID="{12772DC7-3152-46B5-ADC1-A5D8EECD8686}" presName="dummy" presStyleCnt="0"/>
      <dgm:spPr/>
    </dgm:pt>
    <dgm:pt modelId="{C87B0DFD-3BA1-4A26-92F1-07DC3EB3E8C1}" type="pres">
      <dgm:prSet presAssocID="{17EB7189-6DC0-41F7-A07E-65C4B5B7A1E9}" presName="sibTrans" presStyleLbl="sibTrans2D1" presStyleIdx="3" presStyleCnt="4"/>
      <dgm:spPr/>
    </dgm:pt>
  </dgm:ptLst>
  <dgm:cxnLst>
    <dgm:cxn modelId="{95708D0D-3BCD-475A-AD9F-9B5F588E0151}" type="presOf" srcId="{9C203AFD-4F79-403A-94BA-9737CE0B2089}" destId="{D358127B-6B06-4367-BD63-8F89DAF20B1D}" srcOrd="0" destOrd="0" presId="urn:microsoft.com/office/officeart/2005/8/layout/radial6"/>
    <dgm:cxn modelId="{43DEED20-1EB3-4E4D-A494-58BF2A38F45A}" type="presOf" srcId="{17EB7189-6DC0-41F7-A07E-65C4B5B7A1E9}" destId="{C87B0DFD-3BA1-4A26-92F1-07DC3EB3E8C1}" srcOrd="0" destOrd="0" presId="urn:microsoft.com/office/officeart/2005/8/layout/radial6"/>
    <dgm:cxn modelId="{3F727D22-1173-4417-9553-563829A0E168}" type="presOf" srcId="{18ACE68F-CB06-49EB-BDA1-8A4CFACE903A}" destId="{59FC868C-748F-45E7-BD06-832DECC15C25}" srcOrd="0" destOrd="0" presId="urn:microsoft.com/office/officeart/2005/8/layout/radial6"/>
    <dgm:cxn modelId="{0903A42A-63B0-47AA-88D3-25C5D4E4997B}" type="presOf" srcId="{7A2F5836-2558-4720-9756-31FBECB9B30F}" destId="{C0FDF76A-70D6-4F82-A1D7-1ED1570A3045}" srcOrd="0" destOrd="0" presId="urn:microsoft.com/office/officeart/2005/8/layout/radial6"/>
    <dgm:cxn modelId="{220F102D-C844-411C-9461-CC373FC5789A}" type="presOf" srcId="{52A5C32D-34E0-4D13-93AF-B73CE99089D1}" destId="{C4B524F4-351A-4C75-9581-EE35FC9A6C07}" srcOrd="0" destOrd="0" presId="urn:microsoft.com/office/officeart/2005/8/layout/radial6"/>
    <dgm:cxn modelId="{B35F273F-5B8B-4862-B736-33F14714328D}" type="presOf" srcId="{12772DC7-3152-46B5-ADC1-A5D8EECD8686}" destId="{2FCCFFEC-EA05-439F-9B98-8DFCE643A8DD}" srcOrd="0" destOrd="0" presId="urn:microsoft.com/office/officeart/2005/8/layout/radial6"/>
    <dgm:cxn modelId="{0A496858-3C9E-4181-8E04-60AD92343AC6}" srcId="{E08A1BB0-B9F9-45A3-95B9-972D875418C6}" destId="{52A5C32D-34E0-4D13-93AF-B73CE99089D1}" srcOrd="0" destOrd="0" parTransId="{837E9AEC-B901-4113-8745-83196A5D0918}" sibTransId="{6B7E1AE8-9FE7-48ED-A47F-5B0978AB2E0F}"/>
    <dgm:cxn modelId="{1AEF418D-BB53-4BBF-BE3A-4B0DB430C670}" type="presOf" srcId="{6C2893C8-9D45-4D4D-94F5-EA65F88E57DE}" destId="{21F4E69D-8CF6-4431-A556-912C250DBABD}" srcOrd="0" destOrd="0" presId="urn:microsoft.com/office/officeart/2005/8/layout/radial6"/>
    <dgm:cxn modelId="{978AE590-FB08-46CA-B23F-9E326FFA9D74}" srcId="{E08A1BB0-B9F9-45A3-95B9-972D875418C6}" destId="{321677FB-AB5D-43A2-A024-0F2ACE6B7E36}" srcOrd="1" destOrd="0" parTransId="{979E7664-FDE3-48F1-9EF0-069BE90AA7A5}" sibTransId="{6C2893C8-9D45-4D4D-94F5-EA65F88E57DE}"/>
    <dgm:cxn modelId="{CC4A26BD-4BE2-4EFC-A7CC-950B01D63280}" type="presOf" srcId="{6B7E1AE8-9FE7-48ED-A47F-5B0978AB2E0F}" destId="{7E73F203-49DD-420A-8756-89897700DBC6}" srcOrd="0" destOrd="0" presId="urn:microsoft.com/office/officeart/2005/8/layout/radial6"/>
    <dgm:cxn modelId="{D429ECC8-C789-4F78-B4B7-E639C2461EDD}" srcId="{E08A1BB0-B9F9-45A3-95B9-972D875418C6}" destId="{18ACE68F-CB06-49EB-BDA1-8A4CFACE903A}" srcOrd="2" destOrd="0" parTransId="{E9254D17-C881-4166-8F22-0AEB6012978C}" sibTransId="{7A2F5836-2558-4720-9756-31FBECB9B30F}"/>
    <dgm:cxn modelId="{210008DC-D4E9-4A35-BC92-C373462DC40A}" type="presOf" srcId="{E08A1BB0-B9F9-45A3-95B9-972D875418C6}" destId="{4C1168BC-8C62-4FF7-A759-4ED8DC017E52}" srcOrd="0" destOrd="0" presId="urn:microsoft.com/office/officeart/2005/8/layout/radial6"/>
    <dgm:cxn modelId="{483843DC-8E41-4428-87F6-4790DB60AFA3}" srcId="{E08A1BB0-B9F9-45A3-95B9-972D875418C6}" destId="{12772DC7-3152-46B5-ADC1-A5D8EECD8686}" srcOrd="3" destOrd="0" parTransId="{CB50234A-B80B-4E16-B043-F801D9D67CD5}" sibTransId="{17EB7189-6DC0-41F7-A07E-65C4B5B7A1E9}"/>
    <dgm:cxn modelId="{02E684DF-B4F8-4ADC-8BC6-183A5E8D72DD}" srcId="{9C203AFD-4F79-403A-94BA-9737CE0B2089}" destId="{E08A1BB0-B9F9-45A3-95B9-972D875418C6}" srcOrd="0" destOrd="0" parTransId="{5317AE82-B72B-4D23-AA06-B4E1EB626B72}" sibTransId="{C6B17765-F8FB-4BAA-9F12-51310480D1B3}"/>
    <dgm:cxn modelId="{836C83FC-60A1-4A51-882B-EF237103EAE1}" type="presOf" srcId="{321677FB-AB5D-43A2-A024-0F2ACE6B7E36}" destId="{75663EB8-81F3-487C-990E-5360AED29B74}" srcOrd="0" destOrd="0" presId="urn:microsoft.com/office/officeart/2005/8/layout/radial6"/>
    <dgm:cxn modelId="{DEEAC056-F6E0-42F2-9B5C-81540A9733B8}" type="presParOf" srcId="{D358127B-6B06-4367-BD63-8F89DAF20B1D}" destId="{4C1168BC-8C62-4FF7-A759-4ED8DC017E52}" srcOrd="0" destOrd="0" presId="urn:microsoft.com/office/officeart/2005/8/layout/radial6"/>
    <dgm:cxn modelId="{D3717798-3055-42AD-9F68-38C93B76DA4B}" type="presParOf" srcId="{D358127B-6B06-4367-BD63-8F89DAF20B1D}" destId="{C4B524F4-351A-4C75-9581-EE35FC9A6C07}" srcOrd="1" destOrd="0" presId="urn:microsoft.com/office/officeart/2005/8/layout/radial6"/>
    <dgm:cxn modelId="{8341A84A-A2C1-4FFD-BE70-151A089FB202}" type="presParOf" srcId="{D358127B-6B06-4367-BD63-8F89DAF20B1D}" destId="{5F20C069-A618-4A8F-8C7E-FD148E41928A}" srcOrd="2" destOrd="0" presId="urn:microsoft.com/office/officeart/2005/8/layout/radial6"/>
    <dgm:cxn modelId="{5E148D7A-43B7-4337-B433-40802CD54FA0}" type="presParOf" srcId="{D358127B-6B06-4367-BD63-8F89DAF20B1D}" destId="{7E73F203-49DD-420A-8756-89897700DBC6}" srcOrd="3" destOrd="0" presId="urn:microsoft.com/office/officeart/2005/8/layout/radial6"/>
    <dgm:cxn modelId="{C58DB904-C9D2-4E68-9EF0-F3269DC1AA11}" type="presParOf" srcId="{D358127B-6B06-4367-BD63-8F89DAF20B1D}" destId="{75663EB8-81F3-487C-990E-5360AED29B74}" srcOrd="4" destOrd="0" presId="urn:microsoft.com/office/officeart/2005/8/layout/radial6"/>
    <dgm:cxn modelId="{27456427-D70C-4DF7-89DC-448A83EB2283}" type="presParOf" srcId="{D358127B-6B06-4367-BD63-8F89DAF20B1D}" destId="{59BA99C8-AB10-4022-9074-EFFB980A7185}" srcOrd="5" destOrd="0" presId="urn:microsoft.com/office/officeart/2005/8/layout/radial6"/>
    <dgm:cxn modelId="{DBD36682-4EF9-47FD-9618-13BA14A8170E}" type="presParOf" srcId="{D358127B-6B06-4367-BD63-8F89DAF20B1D}" destId="{21F4E69D-8CF6-4431-A556-912C250DBABD}" srcOrd="6" destOrd="0" presId="urn:microsoft.com/office/officeart/2005/8/layout/radial6"/>
    <dgm:cxn modelId="{973AFE29-ACA6-45EA-BA0C-8EDEEACBBC59}" type="presParOf" srcId="{D358127B-6B06-4367-BD63-8F89DAF20B1D}" destId="{59FC868C-748F-45E7-BD06-832DECC15C25}" srcOrd="7" destOrd="0" presId="urn:microsoft.com/office/officeart/2005/8/layout/radial6"/>
    <dgm:cxn modelId="{0653CEBB-EF71-4334-9781-10AFCEF90A02}" type="presParOf" srcId="{D358127B-6B06-4367-BD63-8F89DAF20B1D}" destId="{7C28B27E-2BFB-446B-84F8-B0A6A3E92497}" srcOrd="8" destOrd="0" presId="urn:microsoft.com/office/officeart/2005/8/layout/radial6"/>
    <dgm:cxn modelId="{B39581FF-E1A9-4341-95AB-52324B4AD31E}" type="presParOf" srcId="{D358127B-6B06-4367-BD63-8F89DAF20B1D}" destId="{C0FDF76A-70D6-4F82-A1D7-1ED1570A3045}" srcOrd="9" destOrd="0" presId="urn:microsoft.com/office/officeart/2005/8/layout/radial6"/>
    <dgm:cxn modelId="{40B2026B-F060-445F-891E-EC09C98AE474}" type="presParOf" srcId="{D358127B-6B06-4367-BD63-8F89DAF20B1D}" destId="{2FCCFFEC-EA05-439F-9B98-8DFCE643A8DD}" srcOrd="10" destOrd="0" presId="urn:microsoft.com/office/officeart/2005/8/layout/radial6"/>
    <dgm:cxn modelId="{3503AEBA-99A9-48F2-9892-3E6F39283098}" type="presParOf" srcId="{D358127B-6B06-4367-BD63-8F89DAF20B1D}" destId="{0BCBE01C-2155-4CF1-BCC5-4FB7E3B0952F}" srcOrd="11" destOrd="0" presId="urn:microsoft.com/office/officeart/2005/8/layout/radial6"/>
    <dgm:cxn modelId="{DE8A9851-8DE3-4909-8F5E-B3445A9537D9}" type="presParOf" srcId="{D358127B-6B06-4367-BD63-8F89DAF20B1D}" destId="{C87B0DFD-3BA1-4A26-92F1-07DC3EB3E8C1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7B0DFD-3BA1-4A26-92F1-07DC3EB3E8C1}">
      <dsp:nvSpPr>
        <dsp:cNvPr id="0" name=""/>
        <dsp:cNvSpPr/>
      </dsp:nvSpPr>
      <dsp:spPr>
        <a:xfrm>
          <a:off x="1492450" y="135068"/>
          <a:ext cx="4550791" cy="4550791"/>
        </a:xfrm>
        <a:prstGeom prst="blockArc">
          <a:avLst>
            <a:gd name="adj1" fmla="val 9656783"/>
            <a:gd name="adj2" fmla="val 18652094"/>
            <a:gd name="adj3" fmla="val 4641"/>
          </a:avLst>
        </a:prstGeom>
        <a:solidFill>
          <a:schemeClr val="accent4">
            <a:hueOff val="20103091"/>
            <a:satOff val="-674"/>
            <a:lumOff val="70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FDF76A-70D6-4F82-A1D7-1ED1570A3045}">
      <dsp:nvSpPr>
        <dsp:cNvPr id="0" name=""/>
        <dsp:cNvSpPr/>
      </dsp:nvSpPr>
      <dsp:spPr>
        <a:xfrm>
          <a:off x="1597424" y="1133349"/>
          <a:ext cx="4550791" cy="4550791"/>
        </a:xfrm>
        <a:prstGeom prst="blockArc">
          <a:avLst>
            <a:gd name="adj1" fmla="val 3157232"/>
            <a:gd name="adj2" fmla="val 11222872"/>
            <a:gd name="adj3" fmla="val 4641"/>
          </a:avLst>
        </a:prstGeom>
        <a:solidFill>
          <a:schemeClr val="accent4">
            <a:hueOff val="13402061"/>
            <a:satOff val="-449"/>
            <a:lumOff val="47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F4E69D-8CF6-4431-A556-912C250DBABD}">
      <dsp:nvSpPr>
        <dsp:cNvPr id="0" name=""/>
        <dsp:cNvSpPr/>
      </dsp:nvSpPr>
      <dsp:spPr>
        <a:xfrm>
          <a:off x="4258745" y="1105457"/>
          <a:ext cx="4550791" cy="4550791"/>
        </a:xfrm>
        <a:prstGeom prst="blockArc">
          <a:avLst>
            <a:gd name="adj1" fmla="val 21002818"/>
            <a:gd name="adj2" fmla="val 7570713"/>
            <a:gd name="adj3" fmla="val 4641"/>
          </a:avLst>
        </a:prstGeom>
        <a:solidFill>
          <a:schemeClr val="accent4">
            <a:hueOff val="6701030"/>
            <a:satOff val="-225"/>
            <a:lumOff val="23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73F203-49DD-420A-8756-89897700DBC6}">
      <dsp:nvSpPr>
        <dsp:cNvPr id="0" name=""/>
        <dsp:cNvSpPr/>
      </dsp:nvSpPr>
      <dsp:spPr>
        <a:xfrm>
          <a:off x="4279624" y="232885"/>
          <a:ext cx="4550791" cy="4550791"/>
        </a:xfrm>
        <a:prstGeom prst="blockArc">
          <a:avLst>
            <a:gd name="adj1" fmla="val 13989107"/>
            <a:gd name="adj2" fmla="val 761664"/>
            <a:gd name="adj3" fmla="val 4641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1168BC-8C62-4FF7-A759-4ED8DC017E52}">
      <dsp:nvSpPr>
        <dsp:cNvPr id="0" name=""/>
        <dsp:cNvSpPr/>
      </dsp:nvSpPr>
      <dsp:spPr>
        <a:xfrm>
          <a:off x="3010508" y="1776464"/>
          <a:ext cx="4156900" cy="233388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Сословно-представительные органы власти</a:t>
          </a:r>
        </a:p>
      </dsp:txBody>
      <dsp:txXfrm>
        <a:off x="3619272" y="2118253"/>
        <a:ext cx="2939372" cy="1650303"/>
      </dsp:txXfrm>
    </dsp:sp>
    <dsp:sp modelId="{C4B524F4-351A-4C75-9581-EE35FC9A6C07}">
      <dsp:nvSpPr>
        <dsp:cNvPr id="0" name=""/>
        <dsp:cNvSpPr/>
      </dsp:nvSpPr>
      <dsp:spPr>
        <a:xfrm>
          <a:off x="3604883" y="-191154"/>
          <a:ext cx="3234505" cy="1841713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Генеральные штаты во Франции</a:t>
          </a:r>
        </a:p>
      </dsp:txBody>
      <dsp:txXfrm>
        <a:off x="4078565" y="78559"/>
        <a:ext cx="2287141" cy="1302287"/>
      </dsp:txXfrm>
    </dsp:sp>
    <dsp:sp modelId="{75663EB8-81F3-487C-990E-5360AED29B74}">
      <dsp:nvSpPr>
        <dsp:cNvPr id="0" name=""/>
        <dsp:cNvSpPr/>
      </dsp:nvSpPr>
      <dsp:spPr>
        <a:xfrm>
          <a:off x="7288741" y="1834197"/>
          <a:ext cx="2869084" cy="2325001"/>
        </a:xfrm>
        <a:prstGeom prst="ellipse">
          <a:avLst/>
        </a:prstGeom>
        <a:solidFill>
          <a:schemeClr val="accent4">
            <a:hueOff val="6701030"/>
            <a:satOff val="-225"/>
            <a:lumOff val="2352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/>
            <a:t>Парламент в Англии</a:t>
          </a:r>
        </a:p>
      </dsp:txBody>
      <dsp:txXfrm>
        <a:off x="7708909" y="2174686"/>
        <a:ext cx="2028748" cy="1644023"/>
      </dsp:txXfrm>
    </dsp:sp>
    <dsp:sp modelId="{59FC868C-748F-45E7-BD06-832DECC15C25}">
      <dsp:nvSpPr>
        <dsp:cNvPr id="0" name=""/>
        <dsp:cNvSpPr/>
      </dsp:nvSpPr>
      <dsp:spPr>
        <a:xfrm>
          <a:off x="3671818" y="4242232"/>
          <a:ext cx="3100637" cy="1865313"/>
        </a:xfrm>
        <a:prstGeom prst="ellipse">
          <a:avLst/>
        </a:prstGeom>
        <a:solidFill>
          <a:schemeClr val="accent4">
            <a:hueOff val="13402061"/>
            <a:satOff val="-449"/>
            <a:lumOff val="470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990" tIns="46990" rIns="46990" bIns="46990" numCol="1" spcCol="1270" anchor="ctr" anchorCtr="0">
          <a:noAutofit/>
        </a:bodyPr>
        <a:lstStyle/>
        <a:p>
          <a:pPr marL="0" lvl="0" indent="0" algn="ctr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700" b="1" kern="1200" dirty="0"/>
            <a:t>Кортесы в Испании</a:t>
          </a:r>
        </a:p>
      </dsp:txBody>
      <dsp:txXfrm>
        <a:off x="4125896" y="4515401"/>
        <a:ext cx="2192481" cy="1318975"/>
      </dsp:txXfrm>
    </dsp:sp>
    <dsp:sp modelId="{2FCCFFEC-EA05-439F-9B98-8DFCE643A8DD}">
      <dsp:nvSpPr>
        <dsp:cNvPr id="0" name=""/>
        <dsp:cNvSpPr/>
      </dsp:nvSpPr>
      <dsp:spPr>
        <a:xfrm>
          <a:off x="344741" y="2135175"/>
          <a:ext cx="2644557" cy="2001719"/>
        </a:xfrm>
        <a:prstGeom prst="ellipse">
          <a:avLst/>
        </a:prstGeom>
        <a:solidFill>
          <a:schemeClr val="accent4">
            <a:hueOff val="20103091"/>
            <a:satOff val="-674"/>
            <a:lumOff val="7057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b="1" kern="1200" dirty="0"/>
            <a:t>Земский собор в России</a:t>
          </a:r>
        </a:p>
      </dsp:txBody>
      <dsp:txXfrm>
        <a:off x="732027" y="2428320"/>
        <a:ext cx="1869985" cy="14154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157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87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2804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5031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76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6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656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7107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924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83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87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11/8/2019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35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30" r:id="rId5"/>
    <p:sldLayoutId id="2147483724" r:id="rId6"/>
    <p:sldLayoutId id="2147483725" r:id="rId7"/>
    <p:sldLayoutId id="2147483726" r:id="rId8"/>
    <p:sldLayoutId id="2147483729" r:id="rId9"/>
    <p:sldLayoutId id="2147483727" r:id="rId10"/>
    <p:sldLayoutId id="2147483728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AF4F2BA-3C03-4E2C-8ABC-0949B61B3C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D627A4B7-F443-407B-814F-3B4BB690324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5000"/>
          </a:blip>
          <a:srcRect t="8728" b="7003"/>
          <a:stretch/>
        </p:blipFill>
        <p:spPr>
          <a:xfrm>
            <a:off x="-1" y="10"/>
            <a:ext cx="12191999" cy="685799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660BD5-3873-4480-B9C4-FFDDF655E3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FFFF"/>
              </a:solidFill>
            </a:endParaRPr>
          </a:p>
          <a:p>
            <a:r>
              <a:rPr lang="ru-RU" b="1" dirty="0">
                <a:solidFill>
                  <a:srgbClr val="FFFFFF"/>
                </a:solidFill>
              </a:rPr>
              <a:t>ФОРМИРОВАНИЕ АБСОЛЮТИЗМА В ЕВРОПЕ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5B076F4-049B-42AA-A4C1-185D51550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FFFFFF"/>
                </a:solidFill>
              </a:rPr>
              <a:t>Параграф 3, вопросы устно, записи в тетради.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A07787ED-5EDC-4C54-AD87-55B60D0FE3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B40A8CA7-7D5A-43B0-A1A0-B558ECA9EE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70484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C637F85-97D5-42D1-B61C-98E5793B8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C0171B8F-58B1-476F-8057-C37762121AE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397036"/>
              </p:ext>
            </p:extLst>
          </p:nvPr>
        </p:nvGraphicFramePr>
        <p:xfrm>
          <a:off x="0" y="-2"/>
          <a:ext cx="12192001" cy="3757979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28335">
                  <a:extLst>
                    <a:ext uri="{9D8B030D-6E8A-4147-A177-3AD203B41FA5}">
                      <a16:colId xmlns:a16="http://schemas.microsoft.com/office/drawing/2014/main" val="73925315"/>
                    </a:ext>
                  </a:extLst>
                </a:gridCol>
                <a:gridCol w="8163666">
                  <a:extLst>
                    <a:ext uri="{9D8B030D-6E8A-4147-A177-3AD203B41FA5}">
                      <a16:colId xmlns:a16="http://schemas.microsoft.com/office/drawing/2014/main" val="3388749840"/>
                    </a:ext>
                  </a:extLst>
                </a:gridCol>
              </a:tblGrid>
              <a:tr h="1171854">
                <a:tc>
                  <a:txBody>
                    <a:bodyPr/>
                    <a:lstStyle/>
                    <a:p>
                      <a:r>
                        <a:rPr lang="ru-RU" sz="3200" b="1" dirty="0"/>
                        <a:t>6. Сакрализация власти.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/>
                        <a:t>Монарх – наместник Христа на земле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143088"/>
                  </a:ext>
                </a:extLst>
              </a:tr>
              <a:tr h="2586125">
                <a:tc>
                  <a:txBody>
                    <a:bodyPr/>
                    <a:lstStyle/>
                    <a:p>
                      <a:r>
                        <a:rPr lang="ru-RU" sz="3200" b="1" dirty="0"/>
                        <a:t>7.  Государственная экономическая политика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u="sng" dirty="0">
                          <a:solidFill>
                            <a:srgbClr val="00B050"/>
                          </a:solidFill>
                        </a:rPr>
                        <a:t>Меркантилизм</a:t>
                      </a:r>
                      <a:r>
                        <a:rPr lang="ru-RU" sz="3200" dirty="0"/>
                        <a:t> – экономическая политика: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3200" dirty="0"/>
                        <a:t>от обилия ценных металлов зависит процветание государства;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ru-RU" sz="3200" dirty="0"/>
                        <a:t>Вывозить из страны товаров больше, чем  ввозить.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9419863"/>
                  </a:ext>
                </a:extLst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6306DD-7C2F-470F-B56D-06B0AC097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45465"/>
            <a:ext cx="12192000" cy="237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76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ED21DA-BD43-486B-B928-EB8C9C424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1094721" cy="1450757"/>
          </a:xfrm>
        </p:spPr>
        <p:txBody>
          <a:bodyPr>
            <a:normAutofit/>
          </a:bodyPr>
          <a:lstStyle/>
          <a:p>
            <a:r>
              <a:rPr lang="ru-RU" sz="5400" b="1" dirty="0"/>
              <a:t>Создание национальных государств: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1023F2-43C9-4AE9-B19B-C4C375434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10058400" cy="376089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</a:t>
            </a:r>
            <a:r>
              <a:rPr lang="ru-RU" sz="3600" b="1" i="1" u="sng" dirty="0">
                <a:solidFill>
                  <a:srgbClr val="00B050"/>
                </a:solidFill>
              </a:rPr>
              <a:t>Англия</a:t>
            </a:r>
            <a:r>
              <a:rPr lang="ru-RU" sz="3600" dirty="0"/>
              <a:t> и </a:t>
            </a:r>
            <a:r>
              <a:rPr lang="ru-RU" sz="3600" b="1" i="1" u="sng" dirty="0">
                <a:solidFill>
                  <a:srgbClr val="00B050"/>
                </a:solidFill>
              </a:rPr>
              <a:t>Франция – </a:t>
            </a:r>
            <a:r>
              <a:rPr lang="ru-RU" sz="3600" dirty="0"/>
              <a:t>централизованные монархические государства;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</a:t>
            </a:r>
            <a:r>
              <a:rPr lang="ru-RU" sz="3600" b="1" i="1" u="sng" dirty="0">
                <a:solidFill>
                  <a:schemeClr val="accent4">
                    <a:lumMod val="50000"/>
                  </a:schemeClr>
                </a:solidFill>
              </a:rPr>
              <a:t>Германия</a:t>
            </a:r>
            <a:r>
              <a:rPr lang="ru-RU" sz="3600" dirty="0"/>
              <a:t> и </a:t>
            </a:r>
            <a:r>
              <a:rPr lang="ru-RU" sz="3600" b="1" i="1" u="sng" dirty="0">
                <a:solidFill>
                  <a:schemeClr val="accent4">
                    <a:lumMod val="50000"/>
                  </a:schemeClr>
                </a:solidFill>
              </a:rPr>
              <a:t>Италия</a:t>
            </a:r>
            <a:r>
              <a:rPr lang="ru-RU" sz="3600" dirty="0"/>
              <a:t> сохранили феодальную раздробленность;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</a:t>
            </a:r>
            <a:r>
              <a:rPr lang="ru-RU" sz="3600" b="1" i="1" u="sng" dirty="0">
                <a:solidFill>
                  <a:srgbClr val="0070C0"/>
                </a:solidFill>
              </a:rPr>
              <a:t>Венеция</a:t>
            </a:r>
            <a:r>
              <a:rPr lang="ru-RU" sz="3600" dirty="0"/>
              <a:t>, </a:t>
            </a:r>
            <a:r>
              <a:rPr lang="ru-RU" sz="3600" b="1" i="1" u="sng" dirty="0">
                <a:solidFill>
                  <a:srgbClr val="0070C0"/>
                </a:solidFill>
              </a:rPr>
              <a:t>Швейцария</a:t>
            </a:r>
            <a:r>
              <a:rPr lang="ru-RU" sz="3600" dirty="0"/>
              <a:t> и </a:t>
            </a:r>
            <a:r>
              <a:rPr lang="ru-RU" sz="3600" b="1" i="1" u="sng" dirty="0">
                <a:solidFill>
                  <a:srgbClr val="0070C0"/>
                </a:solidFill>
              </a:rPr>
              <a:t>Нидерланды</a:t>
            </a:r>
            <a:r>
              <a:rPr lang="ru-RU" sz="3600" dirty="0"/>
              <a:t> стали республиками.</a:t>
            </a:r>
          </a:p>
        </p:txBody>
      </p:sp>
    </p:spTree>
    <p:extLst>
      <p:ext uri="{BB962C8B-B14F-4D97-AF65-F5344CB8AC3E}">
        <p14:creationId xmlns:p14="http://schemas.microsoft.com/office/powerpoint/2010/main" val="2669857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0818D4-1C3C-430D-8338-A5C630BE6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Дайте определение понятий абсолютизм и меркантилизм.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F4C6EF-878D-410B-B0D5-EE2BC7ADB4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52589"/>
            <a:ext cx="10058400" cy="3760891"/>
          </a:xfrm>
        </p:spPr>
        <p:txBody>
          <a:bodyPr>
            <a:normAutofit/>
          </a:bodyPr>
          <a:lstStyle/>
          <a:p>
            <a:r>
              <a:rPr lang="ru-RU" sz="4000" b="1" i="1" u="sng" dirty="0">
                <a:solidFill>
                  <a:srgbClr val="00B050"/>
                </a:solidFill>
              </a:rPr>
              <a:t>Абсолютизм</a:t>
            </a:r>
            <a:r>
              <a:rPr lang="ru-RU" sz="2800" dirty="0"/>
              <a:t> – форма правления , при которой верховная власть неограниченно принадлежит одному человеку – монарху.</a:t>
            </a:r>
          </a:p>
          <a:p>
            <a:r>
              <a:rPr lang="ru-RU" sz="4000" b="1" i="1" u="sng" dirty="0">
                <a:solidFill>
                  <a:srgbClr val="00B050"/>
                </a:solidFill>
              </a:rPr>
              <a:t>Меркантилизм</a:t>
            </a:r>
            <a:r>
              <a:rPr lang="ru-RU" sz="2800" dirty="0"/>
              <a:t> – экономическая концепция, основанная на представлении, что экономическое благополучие зависит от концентрации финансовых ресурсов (</a:t>
            </a:r>
            <a:r>
              <a:rPr lang="ru-RU" sz="2800" dirty="0" err="1"/>
              <a:t>драгоценых</a:t>
            </a:r>
            <a:r>
              <a:rPr lang="ru-RU" sz="2800" dirty="0"/>
              <a:t> металлов).</a:t>
            </a:r>
          </a:p>
        </p:txBody>
      </p:sp>
    </p:spTree>
    <p:extLst>
      <p:ext uri="{BB962C8B-B14F-4D97-AF65-F5344CB8AC3E}">
        <p14:creationId xmlns:p14="http://schemas.microsoft.com/office/powerpoint/2010/main" val="122314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D5D318-29DE-4954-B7A1-13A880DD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Назовите причины формирования абсолютизма в Европе: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635E147-93D6-49A4-8644-15EB434329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прекращение междоусобных войн;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упразднение феодальных сеньорий, сковывавших развитие промышленности и торговли;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/>
              <a:t> формирование единого национального государства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361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414AFA-7C29-4E23-BC1C-D71482C44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79" y="286603"/>
            <a:ext cx="10763287" cy="145075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Почему в сословно-представительных органах короли видели угрозу своей власти?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E75EE2-8AF4-4E43-B5BD-4177CBA488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Сословно-представительные органы утверждали размер налогов в стране, тем самым определяя размер королевской армии, которая являлась опорой абсолютной власти монарха.</a:t>
            </a:r>
          </a:p>
        </p:txBody>
      </p:sp>
    </p:spTree>
    <p:extLst>
      <p:ext uri="{BB962C8B-B14F-4D97-AF65-F5344CB8AC3E}">
        <p14:creationId xmlns:p14="http://schemas.microsoft.com/office/powerpoint/2010/main" val="1548002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2D9726-4571-4656-AA7B-82C9FAB8B7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Как идеологически обосновывалась власть монархов?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8D3D9B-9A75-4DAF-98A1-3103844C64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Король – помазанник Божий, его власть освещена свыше.</a:t>
            </a:r>
          </a:p>
        </p:txBody>
      </p:sp>
    </p:spTree>
    <p:extLst>
      <p:ext uri="{BB962C8B-B14F-4D97-AF65-F5344CB8AC3E}">
        <p14:creationId xmlns:p14="http://schemas.microsoft.com/office/powerpoint/2010/main" val="290131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AF567EA-D3B0-4A44-AF80-0A26783D4D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i="1" u="sng" dirty="0">
                <a:solidFill>
                  <a:srgbClr val="00B050"/>
                </a:solidFill>
              </a:rPr>
              <a:t>Сословно-представительная монархия </a:t>
            </a:r>
            <a:r>
              <a:rPr lang="ru-RU" sz="4000" dirty="0"/>
              <a:t>— форма правления, предусматривающая участие сословных представителей в управлении государством, составлении законов. </a:t>
            </a:r>
          </a:p>
        </p:txBody>
      </p:sp>
    </p:spTree>
    <p:extLst>
      <p:ext uri="{BB962C8B-B14F-4D97-AF65-F5344CB8AC3E}">
        <p14:creationId xmlns:p14="http://schemas.microsoft.com/office/powerpoint/2010/main" val="154793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>
            <a:extLst>
              <a:ext uri="{FF2B5EF4-FFF2-40B4-BE49-F238E27FC236}">
                <a16:creationId xmlns:a16="http://schemas.microsoft.com/office/drawing/2014/main" id="{47B78955-3437-4C89-BC2F-A219D146AB5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40211762"/>
              </p:ext>
            </p:extLst>
          </p:nvPr>
        </p:nvGraphicFramePr>
        <p:xfrm>
          <a:off x="940046" y="292964"/>
          <a:ext cx="10556537" cy="59163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55753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F782861-53A1-4E3D-A9F0-DAFD97AF2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b="1" i="1" u="sng" dirty="0">
                <a:solidFill>
                  <a:srgbClr val="00B050"/>
                </a:solidFill>
              </a:rPr>
              <a:t>Абсолютизм</a:t>
            </a:r>
            <a:r>
              <a:rPr lang="ru-RU" sz="4400" dirty="0"/>
              <a:t> – неограниченная власть монарха.</a:t>
            </a:r>
          </a:p>
        </p:txBody>
      </p:sp>
    </p:spTree>
    <p:extLst>
      <p:ext uri="{BB962C8B-B14F-4D97-AF65-F5344CB8AC3E}">
        <p14:creationId xmlns:p14="http://schemas.microsoft.com/office/powerpoint/2010/main" val="9636836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726B3E-D8A7-4992-AEBD-EFB127EFD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8B39AAAC-9530-4E91-88CA-E113A40A22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924050"/>
              </p:ext>
            </p:extLst>
          </p:nvPr>
        </p:nvGraphicFramePr>
        <p:xfrm>
          <a:off x="0" y="0"/>
          <a:ext cx="12192001" cy="6924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35070">
                  <a:extLst>
                    <a:ext uri="{9D8B030D-6E8A-4147-A177-3AD203B41FA5}">
                      <a16:colId xmlns:a16="http://schemas.microsoft.com/office/drawing/2014/main" val="4292497141"/>
                    </a:ext>
                  </a:extLst>
                </a:gridCol>
                <a:gridCol w="5115462">
                  <a:extLst>
                    <a:ext uri="{9D8B030D-6E8A-4147-A177-3AD203B41FA5}">
                      <a16:colId xmlns:a16="http://schemas.microsoft.com/office/drawing/2014/main" val="2788037656"/>
                    </a:ext>
                  </a:extLst>
                </a:gridCol>
                <a:gridCol w="2941469">
                  <a:extLst>
                    <a:ext uri="{9D8B030D-6E8A-4147-A177-3AD203B41FA5}">
                      <a16:colId xmlns:a16="http://schemas.microsoft.com/office/drawing/2014/main" val="3595978175"/>
                    </a:ext>
                  </a:extLst>
                </a:gridCol>
              </a:tblGrid>
              <a:tr h="1555483">
                <a:tc>
                  <a:txBody>
                    <a:bodyPr/>
                    <a:lstStyle/>
                    <a:p>
                      <a:r>
                        <a:rPr lang="ru-RU" sz="4800" dirty="0"/>
                        <a:t>Признаки абсолютизма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/>
                        <a:t>Англия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/>
                        <a:t>Франция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892031"/>
                  </a:ext>
                </a:extLst>
              </a:tr>
              <a:tr h="393445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/>
                        <a:t>1. Отношения с представительными органами власти.</a:t>
                      </a:r>
                    </a:p>
                    <a:p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Короли собирали </a:t>
                      </a:r>
                      <a:r>
                        <a:rPr lang="ru-RU" sz="3600" b="1" i="1" u="sng" dirty="0" err="1">
                          <a:solidFill>
                            <a:srgbClr val="00B050"/>
                          </a:solidFill>
                        </a:rPr>
                        <a:t>парламент</a:t>
                      </a:r>
                      <a:r>
                        <a:rPr lang="ru-RU" sz="3600" dirty="0" err="1"/>
                        <a:t>как</a:t>
                      </a:r>
                      <a:r>
                        <a:rPr lang="ru-RU" sz="3600" dirty="0"/>
                        <a:t> можно реже. Имели </a:t>
                      </a:r>
                      <a:r>
                        <a:rPr lang="ru-RU" sz="3600" b="1" i="1" u="sng" dirty="0">
                          <a:solidFill>
                            <a:srgbClr val="00B050"/>
                          </a:solidFill>
                        </a:rPr>
                        <a:t>право вето </a:t>
                      </a:r>
                      <a:r>
                        <a:rPr lang="ru-RU" sz="3600" dirty="0"/>
                        <a:t>– могли запретить любое решение парламента.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Короли не собирали </a:t>
                      </a:r>
                      <a:r>
                        <a:rPr lang="ru-RU" sz="3600" b="1" i="1" u="sng" dirty="0">
                          <a:solidFill>
                            <a:srgbClr val="00B050"/>
                          </a:solidFill>
                        </a:rPr>
                        <a:t>Генеральные штаты </a:t>
                      </a:r>
                      <a:r>
                        <a:rPr lang="ru-RU" sz="3600" dirty="0"/>
                        <a:t>с 1614 по 1789 год.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724690"/>
                  </a:ext>
                </a:extLst>
              </a:tr>
              <a:tr h="1434642">
                <a:tc>
                  <a:txBody>
                    <a:bodyPr/>
                    <a:lstStyle/>
                    <a:p>
                      <a:r>
                        <a:rPr lang="ru-RU" sz="2800" b="1" dirty="0"/>
                        <a:t>2. Общегосударственный аппарат управления.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701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044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B6F28C-D58A-410D-8C19-363AF830E3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7E4BDC5-59DF-43F0-80DB-347B25367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D2BD228E-8167-4814-9D40-678816DE16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3366149"/>
              </p:ext>
            </p:extLst>
          </p:nvPr>
        </p:nvGraphicFramePr>
        <p:xfrm>
          <a:off x="-8878" y="0"/>
          <a:ext cx="12200879" cy="68580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85569">
                  <a:extLst>
                    <a:ext uri="{9D8B030D-6E8A-4147-A177-3AD203B41FA5}">
                      <a16:colId xmlns:a16="http://schemas.microsoft.com/office/drawing/2014/main" val="4292497141"/>
                    </a:ext>
                  </a:extLst>
                </a:gridCol>
                <a:gridCol w="3275860">
                  <a:extLst>
                    <a:ext uri="{9D8B030D-6E8A-4147-A177-3AD203B41FA5}">
                      <a16:colId xmlns:a16="http://schemas.microsoft.com/office/drawing/2014/main" val="2788037656"/>
                    </a:ext>
                  </a:extLst>
                </a:gridCol>
                <a:gridCol w="4539450">
                  <a:extLst>
                    <a:ext uri="{9D8B030D-6E8A-4147-A177-3AD203B41FA5}">
                      <a16:colId xmlns:a16="http://schemas.microsoft.com/office/drawing/2014/main" val="3595978175"/>
                    </a:ext>
                  </a:extLst>
                </a:gridCol>
              </a:tblGrid>
              <a:tr h="2101273">
                <a:tc>
                  <a:txBody>
                    <a:bodyPr/>
                    <a:lstStyle/>
                    <a:p>
                      <a:r>
                        <a:rPr lang="ru-RU" sz="4800" dirty="0"/>
                        <a:t>Признаки абсолютизма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/>
                        <a:t>Англия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/>
                        <a:t>Франция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4892031"/>
                  </a:ext>
                </a:extLst>
              </a:tr>
              <a:tr h="178377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dirty="0"/>
                        <a:t>1. Отношения с представительными органами власти.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9724690"/>
                  </a:ext>
                </a:extLst>
              </a:tr>
              <a:tr h="2972955">
                <a:tc>
                  <a:txBody>
                    <a:bodyPr/>
                    <a:lstStyle/>
                    <a:p>
                      <a:r>
                        <a:rPr lang="ru-RU" sz="2800" b="1" dirty="0"/>
                        <a:t>2. Общегосударственный аппарат управления.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Создание </a:t>
                      </a:r>
                      <a:r>
                        <a:rPr lang="ru-RU" sz="3600" b="1" i="1" u="sng" dirty="0">
                          <a:solidFill>
                            <a:srgbClr val="00B050"/>
                          </a:solidFill>
                        </a:rPr>
                        <a:t>Тайного совета</a:t>
                      </a:r>
                      <a:r>
                        <a:rPr lang="ru-RU" sz="3600" dirty="0"/>
                        <a:t> 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i="1" u="sng" dirty="0">
                          <a:solidFill>
                            <a:srgbClr val="00B050"/>
                          </a:solidFill>
                        </a:rPr>
                        <a:t>Интенданты</a:t>
                      </a:r>
                      <a:r>
                        <a:rPr lang="ru-RU" sz="3600" dirty="0"/>
                        <a:t>, представители короля и мощный аппарат чиновников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27015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5554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1F0062-A7A6-4514-AE24-B0BEAA04E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A271336B-EDFB-4440-8FED-0A45FFF088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8072997"/>
              </p:ext>
            </p:extLst>
          </p:nvPr>
        </p:nvGraphicFramePr>
        <p:xfrm>
          <a:off x="321" y="0"/>
          <a:ext cx="12191679" cy="68773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63893">
                  <a:extLst>
                    <a:ext uri="{9D8B030D-6E8A-4147-A177-3AD203B41FA5}">
                      <a16:colId xmlns:a16="http://schemas.microsoft.com/office/drawing/2014/main" val="2084170093"/>
                    </a:ext>
                  </a:extLst>
                </a:gridCol>
                <a:gridCol w="4063893">
                  <a:extLst>
                    <a:ext uri="{9D8B030D-6E8A-4147-A177-3AD203B41FA5}">
                      <a16:colId xmlns:a16="http://schemas.microsoft.com/office/drawing/2014/main" val="1047706470"/>
                    </a:ext>
                  </a:extLst>
                </a:gridCol>
                <a:gridCol w="4063893">
                  <a:extLst>
                    <a:ext uri="{9D8B030D-6E8A-4147-A177-3AD203B41FA5}">
                      <a16:colId xmlns:a16="http://schemas.microsoft.com/office/drawing/2014/main" val="3199237506"/>
                    </a:ext>
                  </a:extLst>
                </a:gridCol>
              </a:tblGrid>
              <a:tr h="3435658">
                <a:tc>
                  <a:txBody>
                    <a:bodyPr/>
                    <a:lstStyle/>
                    <a:p>
                      <a:r>
                        <a:rPr lang="ru-RU" sz="4800" b="1" dirty="0"/>
                        <a:t>3. Постоянная армия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Малочисленная армия, но </a:t>
                      </a:r>
                      <a:r>
                        <a:rPr lang="ru-RU" sz="4400" b="1" i="1" u="sng" dirty="0">
                          <a:solidFill>
                            <a:srgbClr val="00B050"/>
                          </a:solidFill>
                        </a:rPr>
                        <a:t>сильный военный флот</a:t>
                      </a:r>
                      <a:r>
                        <a:rPr lang="ru-RU" sz="4400" dirty="0"/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dirty="0"/>
                        <a:t>Самая большая и </a:t>
                      </a:r>
                      <a:r>
                        <a:rPr lang="ru-RU" sz="4400" b="1" i="1" u="sng" dirty="0">
                          <a:solidFill>
                            <a:srgbClr val="00B050"/>
                          </a:solidFill>
                        </a:rPr>
                        <a:t>сильная сухопутная армия </a:t>
                      </a:r>
                      <a:r>
                        <a:rPr lang="ru-RU" sz="4400" dirty="0"/>
                        <a:t>в Европе.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066076"/>
                  </a:ext>
                </a:extLst>
              </a:tr>
              <a:tr h="1282202">
                <a:tc>
                  <a:txBody>
                    <a:bodyPr/>
                    <a:lstStyle/>
                    <a:p>
                      <a:r>
                        <a:rPr lang="ru-RU" sz="3600" b="1" dirty="0"/>
                        <a:t>4. Государственная налоговая система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891221"/>
                  </a:ext>
                </a:extLst>
              </a:tr>
              <a:tr h="2150926">
                <a:tc>
                  <a:txBody>
                    <a:bodyPr/>
                    <a:lstStyle/>
                    <a:p>
                      <a:r>
                        <a:rPr lang="ru-RU" sz="4000" b="1" dirty="0"/>
                        <a:t>5. Единая законодательная система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88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310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631D92-C285-4D69-A6F9-7E6BF44624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DBD9D2-8D08-4C7D-B974-FBE48FBE434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1158F852-665F-4D6A-A98E-0837B95586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9072107"/>
              </p:ext>
            </p:extLst>
          </p:nvPr>
        </p:nvGraphicFramePr>
        <p:xfrm>
          <a:off x="321" y="0"/>
          <a:ext cx="12191679" cy="686152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63893">
                  <a:extLst>
                    <a:ext uri="{9D8B030D-6E8A-4147-A177-3AD203B41FA5}">
                      <a16:colId xmlns:a16="http://schemas.microsoft.com/office/drawing/2014/main" val="2084170093"/>
                    </a:ext>
                  </a:extLst>
                </a:gridCol>
                <a:gridCol w="5257339">
                  <a:extLst>
                    <a:ext uri="{9D8B030D-6E8A-4147-A177-3AD203B41FA5}">
                      <a16:colId xmlns:a16="http://schemas.microsoft.com/office/drawing/2014/main" val="1047706470"/>
                    </a:ext>
                  </a:extLst>
                </a:gridCol>
                <a:gridCol w="2870447">
                  <a:extLst>
                    <a:ext uri="{9D8B030D-6E8A-4147-A177-3AD203B41FA5}">
                      <a16:colId xmlns:a16="http://schemas.microsoft.com/office/drawing/2014/main" val="3199237506"/>
                    </a:ext>
                  </a:extLst>
                </a:gridCol>
              </a:tblGrid>
              <a:tr h="1457773">
                <a:tc>
                  <a:txBody>
                    <a:bodyPr/>
                    <a:lstStyle/>
                    <a:p>
                      <a:r>
                        <a:rPr lang="ru-RU" sz="4800" b="1" dirty="0"/>
                        <a:t>3. Постоянная армия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066076"/>
                  </a:ext>
                </a:extLst>
              </a:tr>
              <a:tr h="3203951">
                <a:tc>
                  <a:txBody>
                    <a:bodyPr/>
                    <a:lstStyle/>
                    <a:p>
                      <a:r>
                        <a:rPr lang="ru-RU" sz="3600" b="1" dirty="0"/>
                        <a:t>4. Государственная налоговая система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Налоги устанавливались </a:t>
                      </a:r>
                      <a:r>
                        <a:rPr lang="ru-RU" sz="3600" b="1" i="1" u="sng" dirty="0">
                          <a:solidFill>
                            <a:srgbClr val="00B050"/>
                          </a:solidFill>
                        </a:rPr>
                        <a:t>парламентом</a:t>
                      </a:r>
                      <a:r>
                        <a:rPr lang="ru-RU" sz="3600" dirty="0"/>
                        <a:t>, что не давало королю возможности постоянно их увеличивать.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/>
                        <a:t>Постоянный рост налогов.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891221"/>
                  </a:ext>
                </a:extLst>
              </a:tr>
              <a:tr h="2103090">
                <a:tc>
                  <a:txBody>
                    <a:bodyPr/>
                    <a:lstStyle/>
                    <a:p>
                      <a:r>
                        <a:rPr lang="ru-RU" sz="4000" b="1" dirty="0"/>
                        <a:t>5. Единая законодательная система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88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2287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71E722-9E2C-45D6-8789-28784DED47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0E8B7C-33A2-45BA-B695-93CD9B83C2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4">
            <a:extLst>
              <a:ext uri="{FF2B5EF4-FFF2-40B4-BE49-F238E27FC236}">
                <a16:creationId xmlns:a16="http://schemas.microsoft.com/office/drawing/2014/main" id="{5549C11E-A1F9-4EBD-B8DF-5717CB8C971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8412904"/>
              </p:ext>
            </p:extLst>
          </p:nvPr>
        </p:nvGraphicFramePr>
        <p:xfrm>
          <a:off x="321" y="0"/>
          <a:ext cx="12191679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063893">
                  <a:extLst>
                    <a:ext uri="{9D8B030D-6E8A-4147-A177-3AD203B41FA5}">
                      <a16:colId xmlns:a16="http://schemas.microsoft.com/office/drawing/2014/main" val="2084170093"/>
                    </a:ext>
                  </a:extLst>
                </a:gridCol>
                <a:gridCol w="4063893">
                  <a:extLst>
                    <a:ext uri="{9D8B030D-6E8A-4147-A177-3AD203B41FA5}">
                      <a16:colId xmlns:a16="http://schemas.microsoft.com/office/drawing/2014/main" val="1047706470"/>
                    </a:ext>
                  </a:extLst>
                </a:gridCol>
                <a:gridCol w="4063893">
                  <a:extLst>
                    <a:ext uri="{9D8B030D-6E8A-4147-A177-3AD203B41FA5}">
                      <a16:colId xmlns:a16="http://schemas.microsoft.com/office/drawing/2014/main" val="3199237506"/>
                    </a:ext>
                  </a:extLst>
                </a:gridCol>
              </a:tblGrid>
              <a:tr h="1866728">
                <a:tc>
                  <a:txBody>
                    <a:bodyPr/>
                    <a:lstStyle/>
                    <a:p>
                      <a:r>
                        <a:rPr lang="ru-RU" sz="4800" b="1" dirty="0"/>
                        <a:t>3. Постоянная армия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1066076"/>
                  </a:ext>
                </a:extLst>
              </a:tr>
              <a:tr h="1458699">
                <a:tc>
                  <a:txBody>
                    <a:bodyPr/>
                    <a:lstStyle/>
                    <a:p>
                      <a:r>
                        <a:rPr lang="ru-RU" sz="3600" b="1"/>
                        <a:t>4. Государственная налоговая система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2891221"/>
                  </a:ext>
                </a:extLst>
              </a:tr>
              <a:tr h="3532573">
                <a:tc>
                  <a:txBody>
                    <a:bodyPr/>
                    <a:lstStyle/>
                    <a:p>
                      <a:r>
                        <a:rPr lang="ru-RU" sz="4000" b="1" dirty="0"/>
                        <a:t>5. Единая законодательная система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/>
                        <a:t>Законы обсуждались в </a:t>
                      </a:r>
                      <a:r>
                        <a:rPr lang="ru-RU" sz="4000" b="1" i="1" u="sng" dirty="0">
                          <a:solidFill>
                            <a:srgbClr val="00B050"/>
                          </a:solidFill>
                        </a:rPr>
                        <a:t>парламенте</a:t>
                      </a:r>
                      <a:r>
                        <a:rPr lang="ru-RU" sz="4000" dirty="0"/>
                        <a:t> и принимались королем.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/>
                        <a:t>Подписи короля достаточно, чтобы указ стали законом.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9788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13410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">
      <a:dk1>
        <a:srgbClr val="000000"/>
      </a:dk1>
      <a:lt1>
        <a:srgbClr val="FFFFFF"/>
      </a:lt1>
      <a:dk2>
        <a:srgbClr val="412C24"/>
      </a:dk2>
      <a:lt2>
        <a:srgbClr val="E5E2E8"/>
      </a:lt2>
      <a:accent1>
        <a:srgbClr val="66B420"/>
      </a:accent1>
      <a:accent2>
        <a:srgbClr val="99A912"/>
      </a:accent2>
      <a:accent3>
        <a:srgbClr val="CD9824"/>
      </a:accent3>
      <a:accent4>
        <a:srgbClr val="D54B17"/>
      </a:accent4>
      <a:accent5>
        <a:srgbClr val="E72944"/>
      </a:accent5>
      <a:accent6>
        <a:srgbClr val="D51782"/>
      </a:accent6>
      <a:hlink>
        <a:srgbClr val="C65956"/>
      </a:hlink>
      <a:folHlink>
        <a:srgbClr val="7F7F7F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410</Words>
  <Application>Microsoft Office PowerPoint</Application>
  <PresentationFormat>Широкоэкранный</PresentationFormat>
  <Paragraphs>60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RetrospectVTI</vt:lpstr>
      <vt:lpstr> ФОРМИРОВАНИЕ АБСОЛЮТИЗМА В ЕВРОПЕ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национальных государств:</vt:lpstr>
      <vt:lpstr>Дайте определение понятий абсолютизм и меркантилизм.</vt:lpstr>
      <vt:lpstr>Назовите причины формирования абсолютизма в Европе:</vt:lpstr>
      <vt:lpstr>Почему в сословно-представительных органах короли видели угрозу своей власти?</vt:lpstr>
      <vt:lpstr>Как идеологически обосновывалась власть монархов?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Усиление королевской власти в XVI-XVII вв.</dc:title>
  <dc:creator>olyakem@yandex.ru</dc:creator>
  <cp:lastModifiedBy>olyakem@yandex.ru</cp:lastModifiedBy>
  <cp:revision>13</cp:revision>
  <dcterms:created xsi:type="dcterms:W3CDTF">2019-10-16T17:10:08Z</dcterms:created>
  <dcterms:modified xsi:type="dcterms:W3CDTF">2019-11-08T11:43:06Z</dcterms:modified>
</cp:coreProperties>
</file>