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504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000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073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76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2884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28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08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5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7731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19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75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617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9" r:id="rId5"/>
    <p:sldLayoutId id="2147483743" r:id="rId6"/>
    <p:sldLayoutId id="2147483744" r:id="rId7"/>
    <p:sldLayoutId id="2147483745" r:id="rId8"/>
    <p:sldLayoutId id="2147483748" r:id="rId9"/>
    <p:sldLayoutId id="2147483746" r:id="rId10"/>
    <p:sldLayoutId id="214748374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2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>
            <a:extLst>
              <a:ext uri="{FF2B5EF4-FFF2-40B4-BE49-F238E27FC236}">
                <a16:creationId xmlns:a16="http://schemas.microsoft.com/office/drawing/2014/main" id="{79859FB3-285A-4FC6-A4FF-492572F944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232" r="27733"/>
          <a:stretch/>
        </p:blipFill>
        <p:spPr>
          <a:xfrm>
            <a:off x="16" y="10"/>
            <a:ext cx="7556889" cy="6857990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:a16="http://schemas.microsoft.com/office/drawing/2014/main" id="{6482F060-A4AF-4E0B-B364-7C6BA4AE9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7556905" y="0"/>
            <a:ext cx="464131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BF17FC-1BEE-493E-AB61-338F106A6A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10500" y="640080"/>
            <a:ext cx="4191000" cy="285032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FFFFFF"/>
                </a:solidFill>
              </a:rPr>
              <a:t>Европейское общество в раннее новое время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AE2C59-4089-40D6-8CDC-95A5D2BBEC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7939" y="3812135"/>
            <a:ext cx="3659246" cy="1596655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FFFF"/>
                </a:solidFill>
              </a:rPr>
              <a:t>Параграф 5, 6</a:t>
            </a:r>
          </a:p>
        </p:txBody>
      </p:sp>
      <p:cxnSp>
        <p:nvCxnSpPr>
          <p:cNvPr id="17" name="Straight Connector 10">
            <a:extLst>
              <a:ext uri="{FF2B5EF4-FFF2-40B4-BE49-F238E27FC236}">
                <a16:creationId xmlns:a16="http://schemas.microsoft.com/office/drawing/2014/main" id="{B9EB6DAA-2F0C-43D5-A577-15D5D2C4E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85922" y="3651268"/>
            <a:ext cx="3383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08502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66BD5-EDA5-44BE-AAC2-220ECE91E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чём причина ранней смертности в </a:t>
            </a:r>
            <a:r>
              <a:rPr lang="en-US" dirty="0"/>
              <a:t>XVI –</a:t>
            </a:r>
            <a:r>
              <a:rPr lang="ru-RU" dirty="0"/>
              <a:t> </a:t>
            </a:r>
            <a:r>
              <a:rPr lang="en-US" dirty="0"/>
              <a:t>XVII </a:t>
            </a:r>
            <a:r>
              <a:rPr lang="ru-RU" dirty="0"/>
              <a:t>вв.?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BEE7032-00C7-4851-BBD5-1695DA801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Эпидемии, голод, война.</a:t>
            </a:r>
          </a:p>
        </p:txBody>
      </p:sp>
    </p:spTree>
    <p:extLst>
      <p:ext uri="{BB962C8B-B14F-4D97-AF65-F5344CB8AC3E}">
        <p14:creationId xmlns:p14="http://schemas.microsoft.com/office/powerpoint/2010/main" val="117896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D212C0-78CE-4DB7-A7B6-C6954198C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 каких болезней преимущественно умирали люди в Раннее Новое время?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4CC0189-5AED-4E47-B869-235851DAE8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От чумы, сыпного тифа, оспы.</a:t>
            </a:r>
          </a:p>
        </p:txBody>
      </p:sp>
    </p:spTree>
    <p:extLst>
      <p:ext uri="{BB962C8B-B14F-4D97-AF65-F5344CB8AC3E}">
        <p14:creationId xmlns:p14="http://schemas.microsoft.com/office/powerpoint/2010/main" val="1636935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03A888-11C1-47D2-9228-3EAEF3803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Чем объясняется фактическое отсутствие прироста населения в Европе </a:t>
            </a:r>
            <a:r>
              <a:rPr lang="en-US" dirty="0"/>
              <a:t>XVI-XVII </a:t>
            </a:r>
            <a:r>
              <a:rPr lang="ru-RU" dirty="0"/>
              <a:t>вв.?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B4BD4E-E4CC-4BEC-B039-677C63555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Небольшой продолжительностью жизни, высокой детской смертностью.</a:t>
            </a:r>
          </a:p>
        </p:txBody>
      </p:sp>
    </p:spTree>
    <p:extLst>
      <p:ext uri="{BB962C8B-B14F-4D97-AF65-F5344CB8AC3E}">
        <p14:creationId xmlns:p14="http://schemas.microsoft.com/office/powerpoint/2010/main" val="2034693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4FAFCA-4B1D-4246-90F9-369FEFD83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 объясняется высокая женская смертность?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C9E1DC1-9BAB-4E24-8A00-41DF8517D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Отсутствием медицинской помощи при родах, непосильным трудом.</a:t>
            </a:r>
          </a:p>
        </p:txBody>
      </p:sp>
    </p:spTree>
    <p:extLst>
      <p:ext uri="{BB962C8B-B14F-4D97-AF65-F5344CB8AC3E}">
        <p14:creationId xmlns:p14="http://schemas.microsoft.com/office/powerpoint/2010/main" val="7499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654BED-5C59-4CE1-A18E-F2F722542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Почему в городах стали исчезать общественные бани?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22DF84-515B-4298-B2E5-6A2A4D7C52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Бани стали рассадником заразных болезней и люди боялись туда ходить.</a:t>
            </a:r>
          </a:p>
        </p:txBody>
      </p:sp>
    </p:spTree>
    <p:extLst>
      <p:ext uri="{BB962C8B-B14F-4D97-AF65-F5344CB8AC3E}">
        <p14:creationId xmlns:p14="http://schemas.microsoft.com/office/powerpoint/2010/main" val="241810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68C77-0803-4153-8459-2C4969F30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составляло основу рациона европейца?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D61801-EFE0-46E6-BB90-F6FF44672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Растительная пища, преимущественно зерновые культуры.</a:t>
            </a:r>
          </a:p>
        </p:txBody>
      </p:sp>
    </p:spTree>
    <p:extLst>
      <p:ext uri="{BB962C8B-B14F-4D97-AF65-F5344CB8AC3E}">
        <p14:creationId xmlns:p14="http://schemas.microsoft.com/office/powerpoint/2010/main" val="208914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B11533-CFB9-491B-8BBA-9480D5C10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/>
              <a:t>Работа в группах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03FA74-711D-4E58-B23E-A77AE91BA9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1852" y="1908699"/>
            <a:ext cx="11020148" cy="4447713"/>
          </a:xfrm>
        </p:spPr>
        <p:txBody>
          <a:bodyPr>
            <a:normAutofit fontScale="92500"/>
          </a:bodyPr>
          <a:lstStyle/>
          <a:p>
            <a:r>
              <a:rPr lang="ru-RU" sz="3500" dirty="0"/>
              <a:t>Изучить параграфы 5,6.</a:t>
            </a:r>
          </a:p>
          <a:p>
            <a:r>
              <a:rPr lang="ru-RU" sz="3500" dirty="0"/>
              <a:t>Расскажите о различных аспектах жизни и деятельности определённой социальной группы по плану: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500" dirty="0"/>
              <a:t>Занятия людей.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500" dirty="0"/>
              <a:t>Дом и быт;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500" dirty="0"/>
              <a:t>Особенности питания.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166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97ACEAA-EA1D-4294-8CD5-26F5E7421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654" y="559294"/>
            <a:ext cx="12094346" cy="616998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4000" dirty="0"/>
              <a:t>«Предприниматели-капиталисты Нового времени» - параграфы 5 (пункт 1), 6 (Скажи мне, что ты ешь…).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4000" dirty="0"/>
              <a:t>«Крестьянская Европа» - параграфы 5 (пункт 2), 6.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4000" dirty="0"/>
              <a:t>«Новое и старое дворянство» - параграфы 5 (пункт 3), 6.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4000" dirty="0"/>
              <a:t>«Наёмные рабочие мануфактур» - параграфы 5 (пункт 4), 6.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4000" dirty="0"/>
              <a:t>«Беднейшие слои населения» - параграфы 5 (пункт 4), 6.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470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795736-0D13-4EC9-A1FF-25BAD2B34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«Предприниматели-капиталисты Нового времени»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675C8C-4001-45B4-AA05-6178C0055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117" y="2090446"/>
            <a:ext cx="7659653" cy="4328109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i="1" u="sng" dirty="0">
                <a:solidFill>
                  <a:srgbClr val="00B050"/>
                </a:solidFill>
              </a:rPr>
              <a:t>Буржуазия</a:t>
            </a:r>
            <a:r>
              <a:rPr lang="ru-RU" sz="3600" dirty="0"/>
              <a:t> –капиталисты-предприниматели, занимались торговлей, промышленностью, банковским делом: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/>
              <a:t> купцы;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/>
              <a:t> банкиры;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/>
              <a:t> откупщики.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/>
              <a:t> мануфактуристы.</a:t>
            </a:r>
          </a:p>
        </p:txBody>
      </p:sp>
      <p:pic>
        <p:nvPicPr>
          <p:cNvPr id="1026" name="Picture 2" descr="Похожее изображение">
            <a:extLst>
              <a:ext uri="{FF2B5EF4-FFF2-40B4-BE49-F238E27FC236}">
                <a16:creationId xmlns:a16="http://schemas.microsoft.com/office/drawing/2014/main" id="{10939E03-F528-4390-9B83-416206EC0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776" y="1951304"/>
            <a:ext cx="2835031" cy="432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260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2C8D21-62A1-46E8-BC81-F97B8F9C1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/>
              <a:t>«Крестьянская Европа»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33B22F-F3CA-4A49-9989-1D74C746C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6617415" cy="3760891"/>
          </a:xfrm>
        </p:spPr>
        <p:txBody>
          <a:bodyPr>
            <a:normAutofit lnSpcReduction="10000"/>
          </a:bodyPr>
          <a:lstStyle/>
          <a:p>
            <a:r>
              <a:rPr lang="ru-RU" sz="3600" b="1" i="1" u="sng" dirty="0">
                <a:solidFill>
                  <a:srgbClr val="00B050"/>
                </a:solidFill>
              </a:rPr>
              <a:t>Крестьяне</a:t>
            </a:r>
            <a:r>
              <a:rPr lang="ru-RU" sz="3600" dirty="0"/>
              <a:t> – прослойка общества, занимались сельским хозяйством.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/>
              <a:t> 9/10 населения;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dirty="0"/>
              <a:t> личная свобода.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Картинки по запросу крестьяне">
            <a:extLst>
              <a:ext uri="{FF2B5EF4-FFF2-40B4-BE49-F238E27FC236}">
                <a16:creationId xmlns:a16="http://schemas.microsoft.com/office/drawing/2014/main" id="{143197C8-5A8C-4727-B6AA-61FF29215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337" y="2108201"/>
            <a:ext cx="3636104" cy="387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0495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E844E9-5145-4CCE-9ABD-19D607406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/>
              <a:t>«Новое и старое дворянство»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5D46E2-A38E-43F6-89AD-CCF74DA7D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758" y="2099323"/>
            <a:ext cx="6608537" cy="4221578"/>
          </a:xfrm>
        </p:spPr>
        <p:txBody>
          <a:bodyPr>
            <a:normAutofit/>
          </a:bodyPr>
          <a:lstStyle/>
          <a:p>
            <a:r>
              <a:rPr lang="ru-RU" sz="3200" b="1" i="1" u="sng" dirty="0">
                <a:solidFill>
                  <a:srgbClr val="00B050"/>
                </a:solidFill>
              </a:rPr>
              <a:t>Джентри</a:t>
            </a:r>
            <a:r>
              <a:rPr lang="ru-RU" sz="3200" dirty="0"/>
              <a:t> – новое дворянство, сельские предприниматели-капиталисты.</a:t>
            </a:r>
          </a:p>
          <a:p>
            <a:r>
              <a:rPr lang="ru-RU" sz="3200" b="1" i="1" u="sng" dirty="0">
                <a:solidFill>
                  <a:srgbClr val="00B050"/>
                </a:solidFill>
              </a:rPr>
              <a:t>Огораживание </a:t>
            </a:r>
            <a:r>
              <a:rPr lang="ru-RU" sz="3200" dirty="0"/>
              <a:t>– насильственный сгон крестьян феодалами с земли.</a:t>
            </a:r>
          </a:p>
          <a:p>
            <a:r>
              <a:rPr lang="ru-RU" sz="3200" b="1" i="1" u="sng" dirty="0"/>
              <a:t>«Овцы пожирают людей»</a:t>
            </a:r>
          </a:p>
        </p:txBody>
      </p:sp>
      <p:pic>
        <p:nvPicPr>
          <p:cNvPr id="3074" name="Picture 2" descr="Картинки по запросу огораживание">
            <a:extLst>
              <a:ext uri="{FF2B5EF4-FFF2-40B4-BE49-F238E27FC236}">
                <a16:creationId xmlns:a16="http://schemas.microsoft.com/office/drawing/2014/main" id="{9D9EBB12-9E70-4E39-BBB0-348F373DF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554" y="2099323"/>
            <a:ext cx="5128688" cy="388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094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0EDE9-7579-440A-BA8A-B04BC4493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400" b="1" dirty="0"/>
              <a:t>«Наёмные рабочие мануфактур»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84FC07-5FDB-46B8-A8E2-9C41C15735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5365664" cy="37608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тяжелые условия труда;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низкий заработок;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14-часовой рабочий день.</a:t>
            </a:r>
          </a:p>
        </p:txBody>
      </p:sp>
      <p:pic>
        <p:nvPicPr>
          <p:cNvPr id="4098" name="Picture 2" descr="Картинки по запросу наемные рабочие новое время">
            <a:extLst>
              <a:ext uri="{FF2B5EF4-FFF2-40B4-BE49-F238E27FC236}">
                <a16:creationId xmlns:a16="http://schemas.microsoft.com/office/drawing/2014/main" id="{6B2B5B6C-CA85-483C-8C01-41D404B2E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2108201"/>
            <a:ext cx="5497690" cy="376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399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C5525-2993-4EFC-A309-B64B95D5E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«Беднейшие слои населения»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6B2A56-20B6-4285-A07D-3B8270914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5552095" cy="3760891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sz="3200" dirty="0"/>
              <a:t> бродяги и нищие;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200" dirty="0"/>
              <a:t> объединялись в банды грабителей;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3200" dirty="0"/>
              <a:t>  наказания за бродяжничество.</a:t>
            </a:r>
          </a:p>
        </p:txBody>
      </p:sp>
      <p:pic>
        <p:nvPicPr>
          <p:cNvPr id="5122" name="Picture 2" descr="Картинки по запросу бродяжничество новое время">
            <a:extLst>
              <a:ext uri="{FF2B5EF4-FFF2-40B4-BE49-F238E27FC236}">
                <a16:creationId xmlns:a16="http://schemas.microsoft.com/office/drawing/2014/main" id="{B9B27B1C-61FB-4BB0-BEA0-4E1856D11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043" y="2046647"/>
            <a:ext cx="4536637" cy="388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507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B9792BA-5E22-4EBB-9AE3-BC0749927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259" y="500627"/>
            <a:ext cx="10816553" cy="585674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/>
              <a:t>В чём причина ранней смертности в </a:t>
            </a:r>
            <a:r>
              <a:rPr lang="en-US" sz="3200" dirty="0"/>
              <a:t>XVI –</a:t>
            </a:r>
            <a:r>
              <a:rPr lang="ru-RU" sz="3200" dirty="0"/>
              <a:t> </a:t>
            </a:r>
            <a:r>
              <a:rPr lang="en-US" sz="3200" dirty="0"/>
              <a:t>XVII </a:t>
            </a:r>
            <a:r>
              <a:rPr lang="ru-RU" sz="3200" dirty="0"/>
              <a:t>вв.?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От каких болезней преимущественно умирали люди в Раннее Новое время?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Чем объясняется фактическое отсутствие прироста населения в Европе </a:t>
            </a:r>
            <a:r>
              <a:rPr lang="en-US" sz="3200" dirty="0"/>
              <a:t>XVI-XVII </a:t>
            </a:r>
            <a:r>
              <a:rPr lang="ru-RU" sz="3200" dirty="0"/>
              <a:t>вв.?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Как объясняется высокая женская смертность?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Почему в городах стали исчезать общественные бани?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/>
              <a:t>Что составляло основу рациона европейца?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40322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383A21"/>
      </a:dk2>
      <a:lt2>
        <a:srgbClr val="E5E5EA"/>
      </a:lt2>
      <a:accent1>
        <a:srgbClr val="BF984B"/>
      </a:accent1>
      <a:accent2>
        <a:srgbClr val="9EA838"/>
      </a:accent2>
      <a:accent3>
        <a:srgbClr val="79AE44"/>
      </a:accent3>
      <a:accent4>
        <a:srgbClr val="3BB1AA"/>
      </a:accent4>
      <a:accent5>
        <a:srgbClr val="4D99C3"/>
      </a:accent5>
      <a:accent6>
        <a:srgbClr val="4F67B9"/>
      </a:accent6>
      <a:hlink>
        <a:srgbClr val="309269"/>
      </a:hlink>
      <a:folHlink>
        <a:srgbClr val="828282"/>
      </a:folHlink>
    </a:clrScheme>
    <a:fontScheme name="Retrospect">
      <a:majorFont>
        <a:latin typeface="Sagona Extra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Sagona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390</Words>
  <Application>Microsoft Office PowerPoint</Application>
  <PresentationFormat>Широкоэкранный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Courier New</vt:lpstr>
      <vt:lpstr>Sagona Book</vt:lpstr>
      <vt:lpstr>Sagona ExtraLight</vt:lpstr>
      <vt:lpstr>Wingdings</vt:lpstr>
      <vt:lpstr>RetrospectVTI</vt:lpstr>
      <vt:lpstr>Европейское общество в раннее новое время</vt:lpstr>
      <vt:lpstr>Работа в группах</vt:lpstr>
      <vt:lpstr>Презентация PowerPoint</vt:lpstr>
      <vt:lpstr>«Предприниматели-капиталисты Нового времени»</vt:lpstr>
      <vt:lpstr>«Крестьянская Европа»</vt:lpstr>
      <vt:lpstr>«Новое и старое дворянство»</vt:lpstr>
      <vt:lpstr>«Наёмные рабочие мануфактур»</vt:lpstr>
      <vt:lpstr>«Беднейшие слои населения»</vt:lpstr>
      <vt:lpstr>Презентация PowerPoint</vt:lpstr>
      <vt:lpstr>В чём причина ранней смертности в XVI – XVII вв.?</vt:lpstr>
      <vt:lpstr>От каких болезней преимущественно умирали люди в Раннее Новое время?</vt:lpstr>
      <vt:lpstr>Чем объясняется фактическое отсутствие прироста населения в Европе XVI-XVII вв.?</vt:lpstr>
      <vt:lpstr>Как объясняется высокая женская смертность?</vt:lpstr>
      <vt:lpstr>Почему в городах стали исчезать общественные бани?</vt:lpstr>
      <vt:lpstr>Что составляло основу рациона европейца?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Европейское общество в раннее новое время</dc:title>
  <dc:creator>olyakem@yandex.ru</dc:creator>
  <cp:lastModifiedBy>olyakem@yandex.ru</cp:lastModifiedBy>
  <cp:revision>11</cp:revision>
  <dcterms:created xsi:type="dcterms:W3CDTF">2019-11-13T23:34:59Z</dcterms:created>
  <dcterms:modified xsi:type="dcterms:W3CDTF">2019-11-20T23:54:44Z</dcterms:modified>
</cp:coreProperties>
</file>