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0"/>
  </p:handoutMasterIdLst>
  <p:sldIdLst>
    <p:sldId id="275" r:id="rId2"/>
    <p:sldId id="257" r:id="rId3"/>
    <p:sldId id="274" r:id="rId4"/>
    <p:sldId id="277" r:id="rId5"/>
    <p:sldId id="260" r:id="rId6"/>
    <p:sldId id="276" r:id="rId7"/>
    <p:sldId id="262" r:id="rId8"/>
    <p:sldId id="267" r:id="rId9"/>
    <p:sldId id="264" r:id="rId10"/>
    <p:sldId id="263" r:id="rId11"/>
    <p:sldId id="265" r:id="rId12"/>
    <p:sldId id="278" r:id="rId13"/>
    <p:sldId id="268" r:id="rId14"/>
    <p:sldId id="269" r:id="rId15"/>
    <p:sldId id="273" r:id="rId16"/>
    <p:sldId id="270" r:id="rId17"/>
    <p:sldId id="272" r:id="rId18"/>
    <p:sldId id="271" r:id="rId19"/>
  </p:sldIdLst>
  <p:sldSz cx="12192000" cy="6858000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E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1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6BD126-CD65-46D2-9F6F-DEFC5DF845A1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730876-4159-4D72-AC60-09D1C7A0B4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280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564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945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85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132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010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35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045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2809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23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378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950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">
              <a:schemeClr val="accent1">
                <a:lumMod val="40000"/>
                <a:lumOff val="60000"/>
              </a:schemeClr>
            </a:gs>
            <a:gs pos="79000">
              <a:schemeClr val="accent6">
                <a:lumMod val="40000"/>
                <a:lumOff val="60000"/>
              </a:schemeClr>
            </a:gs>
            <a:gs pos="49000">
              <a:schemeClr val="accent1">
                <a:lumMod val="20000"/>
                <a:lumOff val="80000"/>
              </a:schemeClr>
            </a:gs>
            <a:gs pos="32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9D553-7550-4C5A-BCDD-76FE2D6AA9C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50FF19-73DB-40CF-9FF5-63C11AFF40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967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02931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/>
              <a:t>Здравствуй, 1 «Б» класс - 2020!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80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/>
              <a:t>Вредные</a:t>
            </a:r>
            <a:r>
              <a:rPr lang="ru-RU" dirty="0" smtClean="0"/>
              <a:t> напутствия, которые дают родители детям перед школой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624" y="1825625"/>
            <a:ext cx="7135393" cy="479032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200" dirty="0" smtClean="0"/>
              <a:t>Школа </a:t>
            </a:r>
            <a:r>
              <a:rPr lang="en-150" sz="3200" dirty="0" smtClean="0"/>
              <a:t>–</a:t>
            </a:r>
            <a:r>
              <a:rPr lang="ru-RU" sz="3200" dirty="0" smtClean="0"/>
              <a:t> это очень сложно, там очень трудно, будь готов ко всему!</a:t>
            </a:r>
          </a:p>
          <a:p>
            <a:pPr algn="just"/>
            <a:r>
              <a:rPr lang="ru-RU" sz="3200" dirty="0" smtClean="0"/>
              <a:t>Обязательно поднимай руку, если ты хочешь в туалет!</a:t>
            </a:r>
          </a:p>
          <a:p>
            <a:pPr algn="just"/>
            <a:r>
              <a:rPr lang="ru-RU" sz="3200" dirty="0" smtClean="0"/>
              <a:t>Ни в коем случае не проси помощи, если тебе трудно, до всего ты должен додуматься сам!</a:t>
            </a:r>
          </a:p>
          <a:p>
            <a:pPr algn="just"/>
            <a:r>
              <a:rPr lang="ru-RU" sz="3200" dirty="0" smtClean="0"/>
              <a:t>Никогда не предлагай интересную идею, послушай, что скажут другие!</a:t>
            </a:r>
          </a:p>
          <a:p>
            <a:pPr algn="just"/>
            <a:r>
              <a:rPr lang="ru-RU" sz="3200" dirty="0" smtClean="0"/>
              <a:t>У тебя сегодня такое сложное задание, ты, наверное, не справишься!</a:t>
            </a:r>
          </a:p>
          <a:p>
            <a:pPr algn="just"/>
            <a:r>
              <a:rPr lang="ru-RU" sz="3200" dirty="0" smtClean="0"/>
              <a:t>Ну, если ты и сейчас с этим не справишься (не выполнишь, не захочешь), я тебе покажу! В следующий раз неповадно будет!</a:t>
            </a:r>
          </a:p>
          <a:p>
            <a:pPr algn="just"/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468" y="3399608"/>
            <a:ext cx="3653368" cy="2740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3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6" y="103868"/>
            <a:ext cx="11743508" cy="7321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СПИСОК ПРИНАДЛЕЖНОСТЕЙ ДЛЯ ПЕРВОКЛАССНИКА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691" y="979714"/>
            <a:ext cx="11782697" cy="5708469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Школьная форма повседневная темно-синего цвета, сменная обувь повседневная и спортивная (светлая подошва, не оставляющая следов), форма спортивная, мешок для сменной обуви. При выборе сорочек и блузок придерживайтесь однотонных вариантов пастельных тонов.</a:t>
            </a:r>
          </a:p>
          <a:p>
            <a:pPr algn="just"/>
            <a:r>
              <a:rPr lang="ru-RU" dirty="0" smtClean="0"/>
              <a:t>Ранец (рюкзак) с ортопедической спинкой</a:t>
            </a:r>
          </a:p>
          <a:p>
            <a:pPr algn="just"/>
            <a:r>
              <a:rPr lang="ru-RU" dirty="0" smtClean="0"/>
              <a:t>Пенал  (в пенале всегда должно быть: две ручки синие, одна зеленая ручка, ластик, линейка деревянная, три простых заточенных карандаша (ТМ), красный, зеленый, синий карандаши)</a:t>
            </a:r>
          </a:p>
          <a:p>
            <a:pPr algn="just"/>
            <a:r>
              <a:rPr lang="ru-RU" dirty="0" smtClean="0"/>
              <a:t>Обложки </a:t>
            </a:r>
            <a:r>
              <a:rPr lang="ru-RU" dirty="0"/>
              <a:t>на учебники </a:t>
            </a:r>
            <a:r>
              <a:rPr lang="ru-RU" dirty="0" smtClean="0"/>
              <a:t>(по размеру книг)</a:t>
            </a:r>
          </a:p>
          <a:p>
            <a:pPr algn="just"/>
            <a:r>
              <a:rPr lang="ru-RU" dirty="0" smtClean="0"/>
              <a:t>Обложки </a:t>
            </a:r>
            <a:r>
              <a:rPr lang="ru-RU" dirty="0"/>
              <a:t>для тетрадей </a:t>
            </a:r>
            <a:endParaRPr lang="ru-RU" dirty="0" smtClean="0"/>
          </a:p>
          <a:p>
            <a:pPr algn="just"/>
            <a:r>
              <a:rPr lang="ru-RU" dirty="0" smtClean="0"/>
              <a:t>Тетради </a:t>
            </a:r>
            <a:r>
              <a:rPr lang="ru-RU" dirty="0"/>
              <a:t>в клетку 12 л </a:t>
            </a:r>
            <a:r>
              <a:rPr lang="en-150" dirty="0" smtClean="0"/>
              <a:t>–</a:t>
            </a:r>
            <a:r>
              <a:rPr lang="ru-RU" dirty="0" smtClean="0"/>
              <a:t> 4-6 шт. (КЛЕТКА ОБЫЧНАЯ!)</a:t>
            </a:r>
            <a:endParaRPr lang="ru-RU" dirty="0"/>
          </a:p>
          <a:p>
            <a:pPr algn="just"/>
            <a:r>
              <a:rPr lang="ru-RU" dirty="0"/>
              <a:t>Тетради в </a:t>
            </a:r>
            <a:r>
              <a:rPr lang="ru-RU" dirty="0" smtClean="0"/>
              <a:t>ЧАСТУЮ косую </a:t>
            </a:r>
            <a:r>
              <a:rPr lang="ru-RU" dirty="0"/>
              <a:t>линейку 12л – </a:t>
            </a:r>
            <a:r>
              <a:rPr lang="ru-RU" dirty="0" smtClean="0"/>
              <a:t>4-6 шт</a:t>
            </a:r>
            <a:r>
              <a:rPr lang="ru-RU" dirty="0"/>
              <a:t>.</a:t>
            </a:r>
          </a:p>
          <a:p>
            <a:pPr algn="just"/>
            <a:r>
              <a:rPr lang="ru-RU" dirty="0" smtClean="0"/>
              <a:t>Линейка деревянная </a:t>
            </a:r>
            <a:r>
              <a:rPr lang="ru-RU" dirty="0"/>
              <a:t> 15 – 20 см</a:t>
            </a:r>
          </a:p>
          <a:p>
            <a:pPr algn="just"/>
            <a:r>
              <a:rPr lang="ru-RU" dirty="0" smtClean="0"/>
              <a:t>Ручки </a:t>
            </a:r>
            <a:r>
              <a:rPr lang="ru-RU" dirty="0"/>
              <a:t>шариковые синие 2 </a:t>
            </a:r>
            <a:r>
              <a:rPr lang="ru-RU" dirty="0" err="1"/>
              <a:t>шт</a:t>
            </a:r>
            <a:r>
              <a:rPr lang="ru-RU" dirty="0"/>
              <a:t>, </a:t>
            </a:r>
            <a:r>
              <a:rPr lang="ru-RU" dirty="0" smtClean="0"/>
              <a:t>зеленые 2 шт.</a:t>
            </a:r>
            <a:endParaRPr lang="ru-RU" dirty="0"/>
          </a:p>
          <a:p>
            <a:pPr algn="just"/>
            <a:r>
              <a:rPr lang="ru-RU" dirty="0"/>
              <a:t>Карандаши простые ТМ – </a:t>
            </a:r>
            <a:r>
              <a:rPr lang="ru-RU" dirty="0" smtClean="0"/>
              <a:t>4 шт.</a:t>
            </a:r>
            <a:endParaRPr lang="ru-RU" dirty="0"/>
          </a:p>
          <a:p>
            <a:pPr algn="just"/>
            <a:r>
              <a:rPr lang="ru-RU" dirty="0"/>
              <a:t>Закладки для книг по количеству предметов</a:t>
            </a:r>
          </a:p>
          <a:p>
            <a:pPr algn="just"/>
            <a:r>
              <a:rPr lang="ru-RU" dirty="0"/>
              <a:t>Папка для тетрадей</a:t>
            </a:r>
          </a:p>
          <a:p>
            <a:pPr algn="just"/>
            <a:r>
              <a:rPr lang="ru-RU" dirty="0"/>
              <a:t>Карандаши цветные от 12 </a:t>
            </a:r>
            <a:r>
              <a:rPr lang="ru-RU" dirty="0" smtClean="0"/>
              <a:t>цветов</a:t>
            </a:r>
          </a:p>
          <a:p>
            <a:pPr algn="just"/>
            <a:r>
              <a:rPr lang="ru-RU" dirty="0" smtClean="0"/>
              <a:t>Точилка закрытая с контейнером</a:t>
            </a:r>
          </a:p>
          <a:p>
            <a:pPr algn="just"/>
            <a:r>
              <a:rPr lang="ru-RU" dirty="0" err="1" smtClean="0"/>
              <a:t>Бейдж</a:t>
            </a:r>
            <a:r>
              <a:rPr lang="ru-RU" dirty="0" smtClean="0"/>
              <a:t> </a:t>
            </a:r>
          </a:p>
          <a:p>
            <a:pPr algn="just"/>
            <a:r>
              <a:rPr lang="ru-RU" dirty="0" smtClean="0"/>
              <a:t>Конверт для денег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006045" y="5656217"/>
            <a:ext cx="4920343" cy="4963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Все принадлежности подписать!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91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446" y="103869"/>
            <a:ext cx="11743508" cy="56233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СПИСОК ПРИНАДЛЕЖНОСТЕЙ ДЛЯ ПЕРВОКЛАССНИКА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13954" y="836022"/>
            <a:ext cx="11430000" cy="59044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900" b="1" dirty="0" smtClean="0"/>
              <a:t>Принадлежности для уроков технологии и рисования:</a:t>
            </a:r>
            <a:endParaRPr lang="ru-RU" b="1" dirty="0" smtClean="0"/>
          </a:p>
          <a:p>
            <a:r>
              <a:rPr lang="ru-RU" dirty="0" smtClean="0"/>
              <a:t>Контейнер </a:t>
            </a:r>
          </a:p>
          <a:p>
            <a:r>
              <a:rPr lang="ru-RU" dirty="0" smtClean="0"/>
              <a:t>Фломастеры от 12 шт.</a:t>
            </a:r>
          </a:p>
          <a:p>
            <a:r>
              <a:rPr lang="ru-RU" dirty="0" smtClean="0"/>
              <a:t>Ластик 2 шт.</a:t>
            </a:r>
          </a:p>
          <a:p>
            <a:r>
              <a:rPr lang="ru-RU" dirty="0" smtClean="0"/>
              <a:t>Акварель </a:t>
            </a:r>
            <a:r>
              <a:rPr lang="ru-RU" dirty="0"/>
              <a:t>медовая от 12 цветов.</a:t>
            </a:r>
          </a:p>
          <a:p>
            <a:r>
              <a:rPr lang="ru-RU" dirty="0"/>
              <a:t>Кисточки </a:t>
            </a:r>
            <a:r>
              <a:rPr lang="ru-RU" dirty="0" smtClean="0"/>
              <a:t>круглые мягкие (например, белка) 3 шт. разного размера</a:t>
            </a:r>
            <a:endParaRPr lang="ru-RU" dirty="0"/>
          </a:p>
          <a:p>
            <a:r>
              <a:rPr lang="ru-RU" dirty="0" smtClean="0"/>
              <a:t>Баночка-непроливайка</a:t>
            </a:r>
            <a:endParaRPr lang="ru-RU" dirty="0"/>
          </a:p>
          <a:p>
            <a:r>
              <a:rPr lang="ru-RU" dirty="0" smtClean="0"/>
              <a:t>Бумага для рисования (акварельная или для черчения) НЕ АЛЬБОМ!</a:t>
            </a:r>
            <a:endParaRPr lang="ru-RU" dirty="0"/>
          </a:p>
          <a:p>
            <a:r>
              <a:rPr lang="ru-RU" dirty="0"/>
              <a:t>цветная бумага </a:t>
            </a:r>
            <a:r>
              <a:rPr lang="ru-RU" dirty="0" smtClean="0"/>
              <a:t>- 1 набор</a:t>
            </a:r>
            <a:endParaRPr lang="ru-RU" dirty="0"/>
          </a:p>
          <a:p>
            <a:r>
              <a:rPr lang="ru-RU" dirty="0"/>
              <a:t>цветной картон – </a:t>
            </a:r>
            <a:r>
              <a:rPr lang="ru-RU" dirty="0" smtClean="0"/>
              <a:t>1 набор</a:t>
            </a:r>
            <a:endParaRPr lang="ru-RU" dirty="0"/>
          </a:p>
          <a:p>
            <a:r>
              <a:rPr lang="ru-RU" dirty="0"/>
              <a:t>белый картон – 1 </a:t>
            </a:r>
            <a:r>
              <a:rPr lang="ru-RU" dirty="0" err="1" smtClean="0"/>
              <a:t>уп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клей-карандаш – 1 </a:t>
            </a:r>
            <a:r>
              <a:rPr lang="ru-RU" dirty="0" smtClean="0"/>
              <a:t>шт.</a:t>
            </a:r>
          </a:p>
          <a:p>
            <a:r>
              <a:rPr lang="ru-RU" dirty="0" smtClean="0"/>
              <a:t>Клей ПВА </a:t>
            </a:r>
            <a:r>
              <a:rPr lang="en-150" dirty="0" smtClean="0"/>
              <a:t>–</a:t>
            </a:r>
            <a:r>
              <a:rPr lang="ru-RU" dirty="0" smtClean="0"/>
              <a:t> 1 </a:t>
            </a:r>
            <a:r>
              <a:rPr lang="ru-RU" dirty="0" err="1" smtClean="0"/>
              <a:t>уп</a:t>
            </a:r>
            <a:r>
              <a:rPr lang="ru-RU" dirty="0" smtClean="0"/>
              <a:t>. (не очень жидкий)</a:t>
            </a:r>
            <a:endParaRPr lang="ru-RU" dirty="0"/>
          </a:p>
          <a:p>
            <a:r>
              <a:rPr lang="ru-RU" dirty="0" smtClean="0"/>
              <a:t>пластилин</a:t>
            </a:r>
            <a:r>
              <a:rPr lang="ru-RU" dirty="0"/>
              <a:t> – 1 </a:t>
            </a:r>
            <a:r>
              <a:rPr lang="ru-RU" dirty="0" err="1" smtClean="0"/>
              <a:t>уп</a:t>
            </a:r>
            <a:r>
              <a:rPr lang="ru-RU" dirty="0" smtClean="0"/>
              <a:t>. (от 12 цветов)</a:t>
            </a:r>
            <a:endParaRPr lang="ru-RU" dirty="0"/>
          </a:p>
          <a:p>
            <a:r>
              <a:rPr lang="ru-RU" dirty="0"/>
              <a:t>дощечка для лепки – 1 </a:t>
            </a:r>
            <a:r>
              <a:rPr lang="ru-RU" dirty="0" smtClean="0"/>
              <a:t>шт.</a:t>
            </a:r>
            <a:endParaRPr lang="ru-RU" dirty="0"/>
          </a:p>
          <a:p>
            <a:r>
              <a:rPr lang="ru-RU" dirty="0"/>
              <a:t>ножницы с закругленными концами – 1 </a:t>
            </a:r>
            <a:r>
              <a:rPr lang="ru-RU" dirty="0" smtClean="0"/>
              <a:t>шт.</a:t>
            </a: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123611" y="5669279"/>
            <a:ext cx="4920343" cy="4963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Все принадлежности подписать!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59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29994"/>
            <a:ext cx="10515600" cy="5884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ПОСЛЕДНЕЕ ЛЕТО ПЕРЕД </a:t>
            </a:r>
            <a:r>
              <a:rPr lang="ru-RU" dirty="0" smtClean="0"/>
              <a:t>ШКОЛОЙ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77840" y="875211"/>
            <a:ext cx="6270171" cy="576072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/>
              <a:t>Почему первоклашкам бывает трудно в школе? Причин множество, и у разных детей они разные. Но есть одна причина, которую я часто наблюдаю у многих. Дети не могут концентрировать внимание на задаче. Невнимательным детям учиться невероятно трудно.</a:t>
            </a:r>
          </a:p>
          <a:p>
            <a:pPr marL="0" indent="0" algn="just">
              <a:buNone/>
            </a:pPr>
            <a:r>
              <a:rPr lang="ru-RU" sz="2200" dirty="0" smtClean="0"/>
              <a:t>А еще меня часто спрашивают, как готовить детей к школе. Отвечаю: играйте в упражнения на внимательность!</a:t>
            </a:r>
          </a:p>
          <a:p>
            <a:pPr marL="0" indent="0" algn="just">
              <a:buNone/>
            </a:pPr>
            <a:r>
              <a:rPr lang="ru-RU" sz="2200" dirty="0" smtClean="0"/>
              <a:t>Чаще всего дело не в том, что ребёнок вообще невнимательный. Если он сам хочет знать, скажем, куда мама прячет шоколадные конфеты, он становится чрезвычайно внимательным и наблюдательным.</a:t>
            </a:r>
          </a:p>
          <a:p>
            <a:pPr marL="0" indent="0" algn="just">
              <a:buNone/>
            </a:pPr>
            <a:r>
              <a:rPr lang="ru-RU" sz="2200" dirty="0" smtClean="0"/>
              <a:t>Ребенок пока еще, в силу возраста в том числе, не умеет сам, по внешней команде, «включать свою наблюдательность». А надо.</a:t>
            </a:r>
          </a:p>
          <a:p>
            <a:pPr marL="0" indent="0" algn="just">
              <a:buNone/>
            </a:pPr>
            <a:endParaRPr lang="ru-RU" sz="2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243" y="1474880"/>
            <a:ext cx="4972213" cy="3310073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326571" y="4325169"/>
            <a:ext cx="4963885" cy="1918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846091" y="5984151"/>
            <a:ext cx="3924844" cy="6517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dirty="0" smtClean="0"/>
              <a:t>Автор Евгения </a:t>
            </a:r>
            <a:r>
              <a:rPr lang="ru-RU" dirty="0" err="1"/>
              <a:t>К</a:t>
            </a:r>
            <a:r>
              <a:rPr lang="ru-RU" dirty="0" err="1" smtClean="0"/>
              <a:t>ац</a:t>
            </a: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300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000">
              <a:schemeClr val="accent1">
                <a:lumMod val="40000"/>
                <a:lumOff val="60000"/>
              </a:schemeClr>
            </a:gs>
            <a:gs pos="79000">
              <a:schemeClr val="accent6">
                <a:lumMod val="40000"/>
                <a:lumOff val="60000"/>
              </a:schemeClr>
            </a:gs>
            <a:gs pos="49000">
              <a:schemeClr val="accent1">
                <a:lumMod val="20000"/>
                <a:lumOff val="80000"/>
              </a:schemeClr>
            </a:gs>
            <a:gs pos="32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0630"/>
            <a:ext cx="10515600" cy="770708"/>
          </a:xfrm>
        </p:spPr>
        <p:txBody>
          <a:bodyPr/>
          <a:lstStyle/>
          <a:p>
            <a:pPr algn="ctr"/>
            <a:r>
              <a:rPr lang="ru-RU" dirty="0"/>
              <a:t>ЧТО ДЕЛАТЬ?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0914" y="901339"/>
            <a:ext cx="11364686" cy="558654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200" dirty="0" smtClean="0"/>
              <a:t>Играть </a:t>
            </a:r>
            <a:r>
              <a:rPr lang="ru-RU" sz="2200" dirty="0"/>
              <a:t>в игры, в которых надо замечать и запоминать много подробностей и мелких деталей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r>
              <a:rPr lang="ru-RU" sz="2200" dirty="0" smtClean="0"/>
              <a:t>● </a:t>
            </a:r>
            <a:r>
              <a:rPr lang="ru-RU" sz="2200" dirty="0"/>
              <a:t>Скажем, «</a:t>
            </a:r>
            <a:r>
              <a:rPr lang="ru-RU" sz="2200" dirty="0" err="1" smtClean="0"/>
              <a:t>Турбосчет</a:t>
            </a:r>
            <a:r>
              <a:rPr lang="ru-RU" sz="2200" dirty="0" smtClean="0"/>
              <a:t>»</a:t>
            </a:r>
          </a:p>
          <a:p>
            <a:pPr marL="0" indent="0" algn="just">
              <a:buNone/>
            </a:pPr>
            <a:r>
              <a:rPr lang="ru-RU" sz="2200" dirty="0" smtClean="0"/>
              <a:t>Игра </a:t>
            </a:r>
            <a:r>
              <a:rPr lang="ru-RU" sz="2200" dirty="0"/>
              <a:t>«</a:t>
            </a:r>
            <a:r>
              <a:rPr lang="ru-RU" sz="2200" dirty="0" err="1"/>
              <a:t>Турбосчет</a:t>
            </a:r>
            <a:r>
              <a:rPr lang="ru-RU" sz="2200" dirty="0"/>
              <a:t>» для многих детей сложна именно тем, что надо удерживать в голове не только само задание, скажем, «лягушек больше, чем ёжиков», но и какие расклады нас устраивают, какие — нет: «Если сейчас выпадет 8 лягушек, то надо кричать „турбо“, а если птички или ёжики, — то ждем дальше</a:t>
            </a:r>
            <a:r>
              <a:rPr lang="ru-RU" sz="2200" dirty="0" smtClean="0"/>
              <a:t>.»</a:t>
            </a:r>
          </a:p>
          <a:p>
            <a:pPr marL="0" indent="0" algn="just">
              <a:buNone/>
            </a:pPr>
            <a:r>
              <a:rPr lang="ru-RU" sz="2200" dirty="0" smtClean="0"/>
              <a:t>Очень </a:t>
            </a:r>
            <a:r>
              <a:rPr lang="ru-RU" sz="2200" dirty="0"/>
              <a:t>полезны и увлекательны игры типа «</a:t>
            </a:r>
            <a:r>
              <a:rPr lang="ru-RU" sz="2200" dirty="0" err="1"/>
              <a:t>мемори</a:t>
            </a:r>
            <a:r>
              <a:rPr lang="ru-RU" sz="2200" dirty="0" smtClean="0"/>
              <a:t>».</a:t>
            </a:r>
          </a:p>
          <a:p>
            <a:pPr marL="0" indent="0" algn="just">
              <a:buNone/>
            </a:pPr>
            <a:r>
              <a:rPr lang="ru-RU" sz="2200" dirty="0" smtClean="0"/>
              <a:t>● </a:t>
            </a:r>
            <a:r>
              <a:rPr lang="ru-RU" sz="2200" dirty="0"/>
              <a:t>Мой любимый «</a:t>
            </a:r>
            <a:r>
              <a:rPr lang="ru-RU" sz="2200" dirty="0" err="1"/>
              <a:t>Турбосчет</a:t>
            </a:r>
            <a:r>
              <a:rPr lang="ru-RU" sz="2200" dirty="0"/>
              <a:t>»-</a:t>
            </a:r>
            <a:r>
              <a:rPr lang="ru-RU" sz="2200" dirty="0" err="1" smtClean="0"/>
              <a:t>мемори</a:t>
            </a:r>
            <a:r>
              <a:rPr lang="ru-RU" sz="2200" dirty="0" smtClean="0"/>
              <a:t>».</a:t>
            </a:r>
          </a:p>
          <a:p>
            <a:pPr marL="0" indent="0" algn="just">
              <a:buNone/>
            </a:pPr>
            <a:r>
              <a:rPr lang="ru-RU" sz="2200" dirty="0" smtClean="0"/>
              <a:t>Выкладываем</a:t>
            </a:r>
            <a:r>
              <a:rPr lang="ru-RU" sz="2200" dirty="0"/>
              <a:t>, скажем, 4 карточки в ряд: 2 птички, 4 ёжика, 1 ёжик, 3 </a:t>
            </a:r>
            <a:r>
              <a:rPr lang="ru-RU" sz="2200" dirty="0" smtClean="0"/>
              <a:t>лягушки. А </a:t>
            </a:r>
            <a:r>
              <a:rPr lang="ru-RU" sz="2200" dirty="0"/>
              <a:t>потом, пока дети закрывают глаза, меняем одну карточку (например, не 4 ёжика, а 6 ёжиков кладём, или 4 лягушки), и просим детей открыть глаза и сформулировать словами — что изменилось</a:t>
            </a:r>
            <a:r>
              <a:rPr lang="ru-RU" sz="2200" dirty="0" smtClean="0"/>
              <a:t>.</a:t>
            </a:r>
          </a:p>
          <a:p>
            <a:pPr marL="0" indent="0" algn="just">
              <a:buNone/>
            </a:pPr>
            <a:r>
              <a:rPr lang="ru-RU" sz="2200" dirty="0" smtClean="0"/>
              <a:t>● </a:t>
            </a:r>
            <a:r>
              <a:rPr lang="ru-RU" sz="2200" dirty="0"/>
              <a:t>То же самое делаем на счетных материалах (кубики, </a:t>
            </a:r>
            <a:r>
              <a:rPr lang="ru-RU" sz="2200" dirty="0" err="1"/>
              <a:t>резиночки</a:t>
            </a:r>
            <a:r>
              <a:rPr lang="ru-RU" sz="2200" dirty="0"/>
              <a:t>, палочки) — что-то убрали или поменяли местами. Что именно? Сначала я меняю, потом дети сами, по очереди. В семье то родители меняют — дети угадывают, то дети меняют — </a:t>
            </a:r>
            <a:r>
              <a:rPr lang="ru-RU" sz="2200" dirty="0" smtClean="0"/>
              <a:t>родители </a:t>
            </a:r>
            <a:r>
              <a:rPr lang="ru-RU" sz="2200" dirty="0"/>
              <a:t>угадывают</a:t>
            </a:r>
            <a:r>
              <a:rPr lang="ru-RU" sz="22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3563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43566"/>
            <a:ext cx="8098970" cy="6258833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dirty="0"/>
              <a:t>● «Раз два три — Маша, смотри!»</a:t>
            </a:r>
          </a:p>
          <a:p>
            <a:pPr marL="0" indent="0" algn="just">
              <a:buNone/>
            </a:pPr>
            <a:r>
              <a:rPr lang="ru-RU" sz="2400" dirty="0"/>
              <a:t>За ширмой (за картонкой, за платочком) выкладываем мелкие одинаковые предметы — каштаны, счетные кубики, просто кубики, </a:t>
            </a:r>
            <a:r>
              <a:rPr lang="ru-RU" sz="2400" dirty="0" err="1"/>
              <a:t>детальки</a:t>
            </a:r>
            <a:r>
              <a:rPr lang="ru-RU" sz="2400" dirty="0"/>
              <a:t> </a:t>
            </a:r>
            <a:r>
              <a:rPr lang="ru-RU" sz="2400" dirty="0" err="1"/>
              <a:t>лего</a:t>
            </a:r>
            <a:r>
              <a:rPr lang="ru-RU" sz="2400" dirty="0"/>
              <a:t>, но не просто так, а группами по 2, по 4 по 6 штук. Потом ненадолго поднимаем картонку и говорим: «Раз, два, три, Маша, смотри!». И закрываем. Сколько каштанов (кубиков)?</a:t>
            </a:r>
          </a:p>
          <a:p>
            <a:pPr marL="0" indent="0" algn="just">
              <a:buNone/>
            </a:pPr>
            <a:r>
              <a:rPr lang="ru-RU" sz="2400" dirty="0"/>
              <a:t>● Ещё мы любим играть в «птичку в клетке».</a:t>
            </a:r>
          </a:p>
          <a:p>
            <a:pPr marL="0" indent="0" algn="just">
              <a:buNone/>
            </a:pPr>
            <a:r>
              <a:rPr lang="ru-RU" sz="2400" dirty="0"/>
              <a:t>Рисуете квадратик как для игры в «крестики-нолики», поле из 9 клеток, 3*3, и в середину ставите магнит (монетку, пуговицу) — птичку. А дальше один командует, скажем «вверх, вправо, вниз, вниз», а остальные — каждый — должен знать, где у нас теперь птичка. Когда ведущий говорит «стоп», все сверяются, а там ли птичка, где должна быть?</a:t>
            </a:r>
          </a:p>
          <a:p>
            <a:pPr marL="0" indent="0" algn="just">
              <a:buNone/>
            </a:pPr>
            <a:r>
              <a:rPr lang="ru-RU" sz="2400" dirty="0"/>
              <a:t>Можно сперва двигать предмет по своему полю, а можно в уме, можно рисовать карандашом след птички на своем листке.</a:t>
            </a:r>
          </a:p>
          <a:p>
            <a:pPr marL="0" indent="0" algn="just">
              <a:buNone/>
            </a:pPr>
            <a:r>
              <a:rPr lang="ru-RU" sz="2400" dirty="0"/>
              <a:t>Просто, но эффективно! Процесс обучения в школе поставлен так, что ребенку постоянно приходится следить за чужой мыслью.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7599" y="382132"/>
            <a:ext cx="3202215" cy="598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9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7463" y="0"/>
            <a:ext cx="10515600" cy="575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ЧТО ЕЩЕ ДЕЛАТЬ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0446" y="575400"/>
            <a:ext cx="11769634" cy="613020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100" dirty="0" smtClean="0"/>
              <a:t>Играть </a:t>
            </a:r>
            <a:r>
              <a:rPr lang="ru-RU" sz="3100" dirty="0"/>
              <a:t>в игры, где ребенок должен внимательно слушать взрослого и реагировать на его слова. Это очень важно, потому что многие дети просто «уплывают», когда учитель что-то рассказывает. Привычка слушать и слышать — хорошая привычка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● </a:t>
            </a:r>
            <a:r>
              <a:rPr lang="ru-RU" sz="3100" dirty="0"/>
              <a:t>Кар, мяу, </a:t>
            </a:r>
            <a:r>
              <a:rPr lang="ru-RU" sz="3100" dirty="0" err="1"/>
              <a:t>ква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Я </a:t>
            </a:r>
            <a:r>
              <a:rPr lang="ru-RU" sz="3100" dirty="0"/>
              <a:t>говорю «кар-кар», и дети два раза машут крыльями. Я говорю «мяу, мяу, мяу, мяу», и дети четыре раза трут носик лапкой. Я говорю «</a:t>
            </a:r>
            <a:r>
              <a:rPr lang="ru-RU" sz="3100" dirty="0" err="1"/>
              <a:t>ква</a:t>
            </a:r>
            <a:r>
              <a:rPr lang="ru-RU" sz="3100" dirty="0"/>
              <a:t>, </a:t>
            </a:r>
            <a:r>
              <a:rPr lang="ru-RU" sz="3100" dirty="0" err="1"/>
              <a:t>ква</a:t>
            </a:r>
            <a:r>
              <a:rPr lang="ru-RU" sz="3100" dirty="0"/>
              <a:t>, </a:t>
            </a:r>
            <a:r>
              <a:rPr lang="ru-RU" sz="3100" dirty="0" err="1"/>
              <a:t>ква</a:t>
            </a:r>
            <a:r>
              <a:rPr lang="ru-RU" sz="3100" dirty="0"/>
              <a:t>», и дети три раза подпрыгивают. А что надо сделать, когда я говорю «мяу, мяу, кар, </a:t>
            </a:r>
            <a:r>
              <a:rPr lang="ru-RU" sz="3100" dirty="0" err="1"/>
              <a:t>ква</a:t>
            </a:r>
            <a:r>
              <a:rPr lang="ru-RU" sz="3100" dirty="0"/>
              <a:t>, </a:t>
            </a:r>
            <a:r>
              <a:rPr lang="ru-RU" sz="3100" dirty="0" err="1"/>
              <a:t>ква</a:t>
            </a:r>
            <a:r>
              <a:rPr lang="ru-RU" sz="3100" dirty="0"/>
              <a:t>, </a:t>
            </a:r>
            <a:r>
              <a:rPr lang="ru-RU" sz="3100" dirty="0" err="1"/>
              <a:t>ква</a:t>
            </a:r>
            <a:r>
              <a:rPr lang="ru-RU" sz="3100" dirty="0" smtClean="0"/>
              <a:t>»?</a:t>
            </a:r>
          </a:p>
          <a:p>
            <a:pPr marL="0" indent="0" algn="just">
              <a:buNone/>
            </a:pPr>
            <a:r>
              <a:rPr lang="ru-RU" sz="3100" dirty="0" smtClean="0"/>
              <a:t>На </a:t>
            </a:r>
            <a:r>
              <a:rPr lang="ru-RU" sz="3100" dirty="0"/>
              <a:t>занятиях в эту игру мы играем с пятилетками. Но игра хорошо идет в разновозрастных компаниях. В семье играют все — и дети, и родители, и гости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● </a:t>
            </a:r>
            <a:r>
              <a:rPr lang="ru-RU" sz="3100" dirty="0"/>
              <a:t>Еще игра на внимательность: хлопни в ладоши, когда в сказке, которую рассказывает ведущий, встретится число три. На занятиях мы иногда играем в эту игру лежа — то есть дети лежат на ковре, а я рассказываю им сказку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Полезны </a:t>
            </a:r>
            <a:r>
              <a:rPr lang="ru-RU" sz="3100" dirty="0"/>
              <a:t>подвижные игры на внимательность и на умение управлять собой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Некоторые </a:t>
            </a:r>
            <a:r>
              <a:rPr lang="ru-RU" sz="3100" dirty="0"/>
              <a:t>дети отлично могут пробормотать скороговорку «один-два-три-четыре-пять-шесть» до 20, а то и до ста, но пройти ровно 8 шагов не могут. Сосредоточиться и сделать телом (ногами, руками) то, что нужно, бывает непросто. А на крупную моторику завязаны очень многие навыки, в том числе навыки письма, связь между слуховым и зрительным восприятием, умение управлять собой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● </a:t>
            </a:r>
            <a:r>
              <a:rPr lang="ru-RU" sz="3100" dirty="0"/>
              <a:t>Пройдите 5 шагов вперёд и 3 шага назад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r>
              <a:rPr lang="ru-RU" sz="3100" dirty="0" smtClean="0"/>
              <a:t>Пройдите </a:t>
            </a:r>
            <a:r>
              <a:rPr lang="ru-RU" sz="3100" dirty="0"/>
              <a:t>12 шагов на пяточках, потом 4 шага на </a:t>
            </a:r>
            <a:r>
              <a:rPr lang="ru-RU" sz="3100" dirty="0" smtClean="0"/>
              <a:t>носочках. Подпрыгните </a:t>
            </a:r>
            <a:r>
              <a:rPr lang="ru-RU" sz="3100" dirty="0"/>
              <a:t>4 раза, потом пройдите 7 шагов, потом подпрыгните ещё 3 </a:t>
            </a:r>
            <a:r>
              <a:rPr lang="ru-RU" sz="3100" dirty="0" smtClean="0"/>
              <a:t>раза. Пройдите </a:t>
            </a:r>
            <a:r>
              <a:rPr lang="ru-RU" sz="3100" dirty="0"/>
              <a:t>8 больших шагов и 6 маленьких</a:t>
            </a:r>
            <a:r>
              <a:rPr lang="ru-RU" sz="3100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55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057" y="246742"/>
            <a:ext cx="11205029" cy="627017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● </a:t>
            </a:r>
            <a:r>
              <a:rPr lang="ru-RU" dirty="0"/>
              <a:t>Стоп-один, стоп-три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Дети </a:t>
            </a:r>
            <a:r>
              <a:rPr lang="ru-RU" dirty="0"/>
              <a:t>бегают до тех пор, пока ведущий не скажет «стоп». Если он говорит «стоп, 3!», то дети должны встать на 3 ноги (то есть на 2 ноги и 1 руку или наоборот, 2 руки и 1 ногу), если «стоп, 1», то надо встать на одну ногу, «стоп, 4» — на обе руки и обе ноги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● </a:t>
            </a:r>
            <a:r>
              <a:rPr lang="ru-RU" dirty="0"/>
              <a:t>«Замри-отомри». Дети скачут и бегают, пока им не скажут: «Замри!» — тогда они должны застыть на месте и не шевелиться до тех пор, пока не будет команды «Отомри</a:t>
            </a:r>
            <a:r>
              <a:rPr lang="ru-RU" dirty="0" smtClean="0"/>
              <a:t>!».</a:t>
            </a:r>
          </a:p>
          <a:p>
            <a:pPr marL="0" indent="0" algn="just">
              <a:buNone/>
            </a:pPr>
            <a:r>
              <a:rPr lang="ru-RU" dirty="0" smtClean="0"/>
              <a:t>● </a:t>
            </a:r>
            <a:r>
              <a:rPr lang="ru-RU" dirty="0"/>
              <a:t>«Тише едешь — дальше будешь</a:t>
            </a:r>
            <a:r>
              <a:rPr lang="ru-RU" dirty="0" smtClean="0"/>
              <a:t>».</a:t>
            </a:r>
          </a:p>
          <a:p>
            <a:pPr marL="0" indent="0" algn="just">
              <a:buNone/>
            </a:pPr>
            <a:r>
              <a:rPr lang="ru-RU" dirty="0" smtClean="0"/>
              <a:t>Пока </a:t>
            </a:r>
            <a:r>
              <a:rPr lang="ru-RU" dirty="0"/>
              <a:t>водящий стоит спиной, остальные игроки маленькими шагами приближаются к нему. А как только водящий скажет «Стоп!» и оглянется, все должны замереть на месте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● </a:t>
            </a:r>
            <a:r>
              <a:rPr lang="ru-RU" dirty="0"/>
              <a:t>«Первая, вторая, третья скорость</a:t>
            </a:r>
            <a:r>
              <a:rPr lang="ru-RU" dirty="0" smtClean="0"/>
              <a:t>».</a:t>
            </a:r>
          </a:p>
          <a:p>
            <a:pPr marL="0" indent="0" algn="just">
              <a:buNone/>
            </a:pPr>
            <a:r>
              <a:rPr lang="ru-RU" dirty="0" smtClean="0"/>
              <a:t>● </a:t>
            </a:r>
            <a:r>
              <a:rPr lang="ru-RU" dirty="0"/>
              <a:t>«Зеленый свет — красный свет». Детям очень важно научиться самим себе командовать, когда начать бегать — когда остановиться, когда начать читать, а когда — закончить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Именно </a:t>
            </a:r>
            <a:r>
              <a:rPr lang="ru-RU" dirty="0"/>
              <a:t>этому умению многие дети учатся в первом классе: вовремя вынуть нужный учебник из портфеля, вовремя начать решать задачу, вовремя сосредоточиться на том, что говорит учитель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● </a:t>
            </a:r>
            <a:r>
              <a:rPr lang="ru-RU" dirty="0"/>
              <a:t>Очень полезно научить ребенка стоять и прыгать на одной ножке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Ученые </a:t>
            </a:r>
            <a:r>
              <a:rPr lang="ru-RU" dirty="0"/>
              <a:t>заметили, что вспыльчивому человеку гораздо труднее долго простоять на одной ноге, чем спокойному. Если вам кажется, что ваш ребенок излишне непоседлив и неуравновешен, то попробуйте засечь, какое время он может простоять на одной ноге. Считается, что для нормальной учебы в школе ребенок должен стоять на каждой ноге по минуте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363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89" y="365126"/>
            <a:ext cx="11403874" cy="5884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ЧТО ЕЩЕ ОЧЕНЬ ВАЖНО В ПРЕДДВЕРИИ ШКОЛЫ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943" y="1084216"/>
            <a:ext cx="11704320" cy="556477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В школе детей учат читать, писать, считать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И </a:t>
            </a:r>
            <a:r>
              <a:rPr lang="ru-RU" dirty="0"/>
              <a:t>многие родители — пытаясь помочь ребёнку, облегчить его жизнь, стараются заранее дать ему эти </a:t>
            </a:r>
            <a:r>
              <a:rPr lang="ru-RU" dirty="0" smtClean="0"/>
              <a:t>навыки (до </a:t>
            </a:r>
            <a:r>
              <a:rPr lang="ru-RU" dirty="0"/>
              <a:t>школы научить </a:t>
            </a:r>
            <a:r>
              <a:rPr lang="ru-RU" dirty="0" smtClean="0"/>
              <a:t>читать, пораньше </a:t>
            </a:r>
            <a:r>
              <a:rPr lang="ru-RU" dirty="0"/>
              <a:t>выучить </a:t>
            </a:r>
            <a:r>
              <a:rPr lang="ru-RU" dirty="0" smtClean="0"/>
              <a:t>цифры, вывалить </a:t>
            </a:r>
            <a:r>
              <a:rPr lang="ru-RU" dirty="0"/>
              <a:t>на дошкольника тетрадки с примерами — пусть приучается к </a:t>
            </a:r>
            <a:r>
              <a:rPr lang="ru-RU" dirty="0" smtClean="0"/>
              <a:t>работе).</a:t>
            </a:r>
          </a:p>
          <a:p>
            <a:pPr marL="0" indent="0" algn="just">
              <a:buNone/>
            </a:pPr>
            <a:r>
              <a:rPr lang="ru-RU" dirty="0" smtClean="0"/>
              <a:t>А </a:t>
            </a:r>
            <a:r>
              <a:rPr lang="ru-RU" dirty="0"/>
              <a:t>часто ли при этом родители учат ребёнка просить о помощи</a:t>
            </a:r>
            <a:r>
              <a:rPr lang="ru-RU" dirty="0" smtClean="0"/>
              <a:t>? Как </a:t>
            </a:r>
            <a:r>
              <a:rPr lang="ru-RU" dirty="0"/>
              <a:t>дети действуют, когда им трудно, когда у них что-то не получается</a:t>
            </a:r>
            <a:r>
              <a:rPr lang="ru-RU" dirty="0" smtClean="0"/>
              <a:t>? Кто-то </a:t>
            </a:r>
            <a:r>
              <a:rPr lang="ru-RU" dirty="0"/>
              <a:t>начинает ныть, кто-то старается спрятаться, отгородиться, и пытается решить проблему сам, кто-то пытается списать ответ у соседей</a:t>
            </a:r>
            <a:r>
              <a:rPr lang="ru-RU" dirty="0" smtClean="0"/>
              <a:t>…</a:t>
            </a:r>
          </a:p>
          <a:p>
            <a:pPr marL="0" indent="0" algn="just">
              <a:buNone/>
            </a:pPr>
            <a:r>
              <a:rPr lang="ru-RU" dirty="0" smtClean="0"/>
              <a:t>Когда-то </a:t>
            </a:r>
            <a:r>
              <a:rPr lang="ru-RU" dirty="0"/>
              <a:t>давно мы водили школьников в пешие походы, на один день или на неделю… И первое, чему мы учили школьников (8 класс, 13-14 лет, не малыши даже!), — умению просить о помощи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Если </a:t>
            </a:r>
            <a:r>
              <a:rPr lang="ru-RU" dirty="0"/>
              <a:t>тебе трудно, натирает ботинок, неудобные лямки у рюкзака, тяжело идти, слишком быстро идёт руководитель — не терпи, а скажи сразу. Мы остановимся, и в этом ничего </a:t>
            </a:r>
            <a:r>
              <a:rPr lang="ru-RU" dirty="0" smtClean="0"/>
              <a:t>страшного. Лучше </a:t>
            </a:r>
            <a:r>
              <a:rPr lang="ru-RU" dirty="0"/>
              <a:t>заклеить ногу ДО того, как образовалась мозоль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Умение отслеживать своё состояние, и сообщать о том, что ты устал, или плохо себя чувствуешь — зачастую куда важнее, чем умение считать или красиво писать в прописях</a:t>
            </a:r>
            <a:r>
              <a:rPr lang="ru-RU" dirty="0" smtClean="0"/>
              <a:t>.</a:t>
            </a:r>
          </a:p>
          <a:p>
            <a:pPr marL="0" indent="0" algn="r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Женя </a:t>
            </a:r>
            <a:r>
              <a:rPr lang="ru-RU" dirty="0" err="1"/>
              <a:t>Кац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95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16931"/>
            <a:ext cx="10515600" cy="811984"/>
          </a:xfrm>
        </p:spPr>
        <p:txBody>
          <a:bodyPr/>
          <a:lstStyle/>
          <a:p>
            <a:pPr algn="ctr"/>
            <a:r>
              <a:rPr lang="ru-RU" dirty="0" smtClean="0"/>
              <a:t>Организация учебного процесса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287" y="1045029"/>
            <a:ext cx="10956833" cy="561702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>Календарный учебный график (режим каникул) появится к началу учебного года.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Триместры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Длительность уроков </a:t>
            </a:r>
            <a:r>
              <a:rPr lang="en-150" dirty="0" smtClean="0"/>
              <a:t>–</a:t>
            </a:r>
            <a:r>
              <a:rPr lang="ru-RU" dirty="0" smtClean="0"/>
              <a:t> 35 мин., после Нового года - 45 мин.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Кол-во уроков</a:t>
            </a:r>
          </a:p>
          <a:p>
            <a:pPr lvl="1" algn="just"/>
            <a:r>
              <a:rPr lang="ru-RU" dirty="0" smtClean="0"/>
              <a:t>сентябрь </a:t>
            </a:r>
            <a:r>
              <a:rPr lang="en-150" dirty="0"/>
              <a:t>–</a:t>
            </a:r>
            <a:r>
              <a:rPr lang="ru-RU" dirty="0"/>
              <a:t> 3 урока, </a:t>
            </a:r>
          </a:p>
          <a:p>
            <a:pPr lvl="1" algn="just"/>
            <a:r>
              <a:rPr lang="ru-RU" dirty="0"/>
              <a:t>с октября </a:t>
            </a:r>
            <a:r>
              <a:rPr lang="ru-RU" dirty="0" smtClean="0"/>
              <a:t>- добавляется </a:t>
            </a:r>
            <a:r>
              <a:rPr lang="ru-RU" dirty="0"/>
              <a:t>одно внеурочное занятие, </a:t>
            </a:r>
          </a:p>
          <a:p>
            <a:pPr lvl="1" algn="just"/>
            <a:r>
              <a:rPr lang="ru-RU" dirty="0"/>
              <a:t>с ноября </a:t>
            </a:r>
            <a:r>
              <a:rPr lang="ru-RU" dirty="0" smtClean="0"/>
              <a:t>- полная нагрузка.</a:t>
            </a:r>
          </a:p>
          <a:p>
            <a:pPr marL="457200" lvl="1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В 1 классе </a:t>
            </a:r>
            <a:r>
              <a:rPr lang="ru-RU" dirty="0" err="1" smtClean="0"/>
              <a:t>безоценочное</a:t>
            </a:r>
            <a:r>
              <a:rPr lang="ru-RU" dirty="0" smtClean="0"/>
              <a:t> обучение.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Домашнего задания в первом классе нет.</a:t>
            </a:r>
          </a:p>
          <a:p>
            <a:pPr marL="0" indent="0" algn="just">
              <a:buNone/>
            </a:pPr>
            <a:endParaRPr lang="ru-RU" dirty="0" smtClean="0"/>
          </a:p>
          <a:p>
            <a:pPr algn="just"/>
            <a:r>
              <a:rPr lang="ru-RU" dirty="0" smtClean="0"/>
              <a:t>Главная задача 1 класса </a:t>
            </a:r>
            <a:r>
              <a:rPr lang="en-150" dirty="0" smtClean="0"/>
              <a:t>–</a:t>
            </a:r>
            <a:r>
              <a:rPr lang="ru-RU" dirty="0" smtClean="0"/>
              <a:t> научить учиться!</a:t>
            </a:r>
          </a:p>
        </p:txBody>
      </p:sp>
    </p:spTree>
    <p:extLst>
      <p:ext uri="{BB962C8B-B14F-4D97-AF65-F5344CB8AC3E}">
        <p14:creationId xmlns:p14="http://schemas.microsoft.com/office/powerpoint/2010/main" val="989383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2184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Учебная </a:t>
            </a:r>
            <a:r>
              <a:rPr lang="ru-RU" dirty="0" smtClean="0"/>
              <a:t>нагрузка</a:t>
            </a:r>
            <a:endParaRPr lang="ru-RU" dirty="0"/>
          </a:p>
        </p:txBody>
      </p:sp>
      <p:sp>
        <p:nvSpPr>
          <p:cNvPr id="4" name="Объект 2"/>
          <p:cNvSpPr txBox="1">
            <a:spLocks noGrp="1"/>
          </p:cNvSpPr>
          <p:nvPr>
            <p:ph idx="1"/>
          </p:nvPr>
        </p:nvSpPr>
        <p:spPr>
          <a:xfrm>
            <a:off x="420914" y="1378858"/>
            <a:ext cx="4107543" cy="412060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600" u="sng" dirty="0" smtClean="0"/>
              <a:t>Урочная часть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Русский язык (письмо) (5)</a:t>
            </a:r>
          </a:p>
          <a:p>
            <a:pPr marL="0" indent="0">
              <a:buNone/>
            </a:pPr>
            <a:r>
              <a:rPr lang="ru-RU" dirty="0" smtClean="0"/>
              <a:t>Литературное чтение          </a:t>
            </a:r>
          </a:p>
          <a:p>
            <a:pPr marL="0" indent="0">
              <a:buNone/>
            </a:pPr>
            <a:r>
              <a:rPr lang="ru-RU" dirty="0" smtClean="0"/>
              <a:t>(обучение грамоте) (4)</a:t>
            </a:r>
          </a:p>
          <a:p>
            <a:pPr marL="0" indent="0">
              <a:buNone/>
            </a:pPr>
            <a:r>
              <a:rPr lang="ru-RU" dirty="0" smtClean="0"/>
              <a:t>Математика </a:t>
            </a:r>
            <a:r>
              <a:rPr lang="ru-RU" dirty="0"/>
              <a:t>(4)</a:t>
            </a:r>
            <a:r>
              <a:rPr lang="ru-RU" dirty="0" smtClean="0"/>
              <a:t>     </a:t>
            </a:r>
          </a:p>
          <a:p>
            <a:pPr marL="0" indent="0">
              <a:buNone/>
            </a:pPr>
            <a:r>
              <a:rPr lang="ru-RU" dirty="0" smtClean="0"/>
              <a:t>Окружающий мир (2)</a:t>
            </a:r>
          </a:p>
          <a:p>
            <a:pPr marL="0" indent="0">
              <a:buNone/>
            </a:pPr>
            <a:r>
              <a:rPr lang="ru-RU" dirty="0" smtClean="0"/>
              <a:t>ИЗО (1)</a:t>
            </a:r>
          </a:p>
          <a:p>
            <a:pPr marL="0" indent="0">
              <a:buNone/>
            </a:pPr>
            <a:r>
              <a:rPr lang="ru-RU" dirty="0" smtClean="0"/>
              <a:t>Технология (1)</a:t>
            </a:r>
          </a:p>
          <a:p>
            <a:pPr marL="0" indent="0">
              <a:buNone/>
            </a:pPr>
            <a:r>
              <a:rPr lang="ru-RU" dirty="0" smtClean="0"/>
              <a:t>Физическая культура (3)</a:t>
            </a:r>
          </a:p>
          <a:p>
            <a:pPr marL="0" indent="0">
              <a:buNone/>
            </a:pPr>
            <a:r>
              <a:rPr lang="ru-RU" dirty="0" smtClean="0"/>
              <a:t>Музыка (1)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622870" y="1378857"/>
            <a:ext cx="4857930" cy="49174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3600" u="sng" dirty="0" smtClean="0"/>
              <a:t>Внеурочная деятельность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Логика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Развитие речи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Волшебные пальчики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Проекты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Хочу все знать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Веселые нотки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Шахматы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Танцы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Фитнес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Веселые нотки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err="1" smtClean="0"/>
              <a:t>Буквограмма</a:t>
            </a: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ctr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 algn="just">
              <a:buFont typeface="Arial" panose="020B0604020202020204" pitchFamily="34" charset="0"/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3224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6407" y="404314"/>
            <a:ext cx="3331029" cy="2208258"/>
          </a:xfrm>
        </p:spPr>
        <p:txBody>
          <a:bodyPr/>
          <a:lstStyle/>
          <a:p>
            <a:pPr algn="ctr"/>
            <a:r>
              <a:rPr lang="ru-RU" b="1" dirty="0" smtClean="0"/>
              <a:t>Портфолио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848" y="3474721"/>
            <a:ext cx="4516262" cy="31415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744" y="3519069"/>
            <a:ext cx="4315114" cy="30972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89" y="60690"/>
            <a:ext cx="2172371" cy="32165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464" y="3519069"/>
            <a:ext cx="2322917" cy="309722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299" y="60690"/>
            <a:ext cx="2201811" cy="32165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744" y="60690"/>
            <a:ext cx="4315113" cy="321650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862148" y="1051244"/>
            <a:ext cx="483326" cy="365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560204" y="2024743"/>
            <a:ext cx="107459" cy="58782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1721" y="339634"/>
            <a:ext cx="10248557" cy="6085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98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17" y="1554475"/>
            <a:ext cx="2505891" cy="706029"/>
          </a:xfrm>
        </p:spPr>
        <p:txBody>
          <a:bodyPr>
            <a:noAutofit/>
          </a:bodyPr>
          <a:lstStyle/>
          <a:p>
            <a:pPr algn="ctr"/>
            <a:r>
              <a:rPr lang="ru-RU" sz="2400" b="1" u="sng" dirty="0" smtClean="0"/>
              <a:t>Интеллектуальная</a:t>
            </a:r>
            <a:endParaRPr lang="ru-RU" sz="2400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17" y="2299063"/>
            <a:ext cx="2505891" cy="4030300"/>
          </a:xfrm>
        </p:spPr>
        <p:txBody>
          <a:bodyPr>
            <a:normAutofit fontScale="700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Развитие памяти, внимания.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Аналитическое мышление.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Логическое запоминание.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Ориентировка во времени и пространстве.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Умение работать по образцу.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Уровень речевого развития.</a:t>
            </a:r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344091" y="2299063"/>
            <a:ext cx="2505891" cy="322652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200" dirty="0"/>
              <a:t>Желание принять новую социальную роль.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200" dirty="0"/>
              <a:t>Позитивная информация о школе.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200" dirty="0"/>
              <a:t>Внутренняя позиция школьника.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200" dirty="0"/>
              <a:t>Мотивы учебной деятельности.</a:t>
            </a:r>
          </a:p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6263640" y="2299063"/>
            <a:ext cx="2505891" cy="298586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Способность ставить цель, принимать решения.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Умение длительно выполнять не очень привлекательную работу.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Развитие произвольности.</a:t>
            </a:r>
          </a:p>
          <a:p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041674" y="2299063"/>
            <a:ext cx="2505891" cy="405701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Действия совместно с другими детьми.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Умение подчинять свои действия правилу.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Умение внимательно слушать говорящего и точно выполнять указания.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dirty="0"/>
              <a:t>Поддержка доброжелательного отношения с окружающими.</a:t>
            </a:r>
          </a:p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344090" y="1554476"/>
            <a:ext cx="2505891" cy="7060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u="sng" dirty="0" smtClean="0"/>
              <a:t>Мотивационная</a:t>
            </a:r>
            <a:endParaRPr lang="ru-RU" sz="2400" b="1" u="sng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263640" y="1554477"/>
            <a:ext cx="2505891" cy="7060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u="sng" dirty="0" smtClean="0"/>
              <a:t>Волевая</a:t>
            </a:r>
            <a:endParaRPr lang="ru-RU" sz="1800" b="1" u="sng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9041673" y="1554478"/>
            <a:ext cx="2505891" cy="7060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u="sng" dirty="0" smtClean="0"/>
              <a:t>Коммуникативная</a:t>
            </a:r>
            <a:endParaRPr lang="ru-RU" sz="2400" b="1" u="sng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7938" y="476152"/>
            <a:ext cx="7391404" cy="7060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/>
              <a:t>Готовность к школе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7725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63420"/>
            <a:ext cx="10515600" cy="6434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Чем помочь ребенку перед школой?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129" y="806824"/>
            <a:ext cx="11833411" cy="5916705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300" dirty="0" smtClean="0"/>
              <a:t>Организуйте распорядок дня - режим питания, прогулки, полноценный сон.</a:t>
            </a:r>
          </a:p>
          <a:p>
            <a:pPr algn="just"/>
            <a:r>
              <a:rPr lang="ru-RU" sz="3300" dirty="0" smtClean="0"/>
              <a:t>Формируйте умение общаться как с детьми, так и со взрослыми.</a:t>
            </a:r>
          </a:p>
          <a:p>
            <a:pPr algn="just"/>
            <a:r>
              <a:rPr lang="ru-RU" sz="3300" dirty="0" smtClean="0"/>
              <a:t>Особое внимание уделите развитию произвольности - управление желаниями, эмоциями, поступками, умение подчиняться правилам поведения, выполнение действий по образцу.</a:t>
            </a:r>
          </a:p>
          <a:p>
            <a:pPr algn="just"/>
            <a:r>
              <a:rPr lang="ru-RU" sz="3300" dirty="0" smtClean="0"/>
              <a:t>Развивайте мелкую моторику - рисуйте, раскрашивайте, штрихуйте, лепите, работа с небольшими предметами </a:t>
            </a:r>
            <a:r>
              <a:rPr lang="en-150" sz="3300" dirty="0" smtClean="0"/>
              <a:t>–</a:t>
            </a:r>
            <a:r>
              <a:rPr lang="ru-RU" sz="3300" dirty="0" smtClean="0"/>
              <a:t> бусинами, пуговицами, </a:t>
            </a:r>
            <a:r>
              <a:rPr lang="ru-RU" sz="3300" dirty="0" err="1" smtClean="0"/>
              <a:t>мозайками</a:t>
            </a:r>
            <a:r>
              <a:rPr lang="ru-RU" sz="3300" dirty="0" smtClean="0"/>
              <a:t>, конструктором, </a:t>
            </a:r>
            <a:r>
              <a:rPr lang="ru-RU" sz="3300" dirty="0" err="1" smtClean="0"/>
              <a:t>лего</a:t>
            </a:r>
            <a:r>
              <a:rPr lang="ru-RU" sz="3300" dirty="0" smtClean="0"/>
              <a:t>. МЕЛКАЯ МОТОРИКА ОЧЕНЬ ВАЖНА!</a:t>
            </a:r>
          </a:p>
          <a:p>
            <a:pPr algn="just"/>
            <a:r>
              <a:rPr lang="ru-RU" sz="3300" dirty="0" smtClean="0"/>
              <a:t>Наблюдайте процессы, происходящие в окружающем мире - явления природы, смена времен года, жизненные циклы животных и растений.</a:t>
            </a:r>
          </a:p>
          <a:p>
            <a:pPr algn="just"/>
            <a:r>
              <a:rPr lang="ru-RU" sz="3300" dirty="0" smtClean="0"/>
              <a:t>Развивайте связную речь - предлагайте пересказать прочитанную книгу, содержание спектакля, мультфильма, событий и праздников.</a:t>
            </a:r>
          </a:p>
          <a:p>
            <a:pPr algn="just"/>
            <a:r>
              <a:rPr lang="ru-RU" sz="3300" dirty="0" smtClean="0"/>
              <a:t>Расширяйте кругозор ребенка - все, что вы и он видите вокруг, проговаривайте вслух.</a:t>
            </a:r>
          </a:p>
          <a:p>
            <a:pPr algn="just"/>
            <a:r>
              <a:rPr lang="ru-RU" sz="3300" dirty="0" smtClean="0"/>
              <a:t>Поддерживайте любознательность детей - обязательно отвечайте на вопросы, которые задает ребенок, предлагайте для нахождения ответа на вопрос пользоваться детскими энциклопедиями. Можно играть в игру  - каждое утро в комнате ребенка помещать фото или вопрос в картинках для ребенка, затем предлагать найти в ответ в книгах, которые есть дома, поддерживая и, по ситуации, направляя или помогая. Такой игрой вы разовьете в ребенке интерес к получению новых знаний.</a:t>
            </a:r>
          </a:p>
          <a:p>
            <a:pPr algn="just"/>
            <a:r>
              <a:rPr lang="ru-RU" sz="3300" dirty="0" smtClean="0"/>
              <a:t>Познакомьте ребенка с основными геометрическими фигурами, научите сравнивать предметы по величине, цвету. </a:t>
            </a:r>
          </a:p>
          <a:p>
            <a:pPr algn="just"/>
            <a:r>
              <a:rPr lang="ru-RU" sz="3300" dirty="0" smtClean="0"/>
              <a:t>Научите ребенка определять положение предметов в пространстве - выше-ниже, справа-слева, впереди-позади, сверху-снизу, на-над, под, за, перед и т.п.</a:t>
            </a:r>
            <a:endParaRPr lang="ru-RU" sz="2400" dirty="0" smtClean="0"/>
          </a:p>
          <a:p>
            <a:pPr algn="just"/>
            <a:r>
              <a:rPr lang="ru-RU" sz="3300" dirty="0" smtClean="0"/>
              <a:t>Можно познакомить ребенка со счетом в пределах 10, опираясь на окружающие предметы, если ребенок проявляет желание, познакомьте его с цифрами (но не учите его писать цифры!)</a:t>
            </a:r>
          </a:p>
          <a:p>
            <a:pPr marL="0" indent="0" algn="ctr">
              <a:buNone/>
            </a:pPr>
            <a:r>
              <a:rPr lang="ru-RU" sz="3300" b="1" dirty="0" smtClean="0"/>
              <a:t>ПОМНИТЕ, РАБОТОСПОСОБНОСТЬ В 5-6 ЛЕТ СОСТОВЛЯЕТ ВСЕГО 10-15 МИНУТ, ДАЛЬШЕ ОБЯЗАТЕЛЬНО ДОЛЖЕН СЛЕДОВАТЬ ПЕРЕРЫВ ИЛИ СМЕНА ДЕЯТЕЛЬНОСТИ!</a:t>
            </a:r>
          </a:p>
          <a:p>
            <a:pPr algn="just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572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 smtClean="0"/>
              <a:t>Адаптация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23555"/>
            <a:ext cx="10515600" cy="2551611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Адаптация — это механизм социализации личности, включение ее в систему новых отношений и общественных связей. При поступлении первоклассника в школу он попадает в абсолютно иные условия существования и новый круг общения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/>
              <a:t>Адаптация первоклассника может длиться </a:t>
            </a:r>
            <a:r>
              <a:rPr lang="ru-RU" dirty="0" smtClean="0"/>
              <a:t>до </a:t>
            </a:r>
            <a:r>
              <a:rPr lang="ru-RU" dirty="0"/>
              <a:t>полугода. Продолжительность периода адаптации зависит от таких факторов:</a:t>
            </a:r>
          </a:p>
          <a:p>
            <a:pPr algn="just"/>
            <a:r>
              <a:rPr lang="ru-RU" dirty="0"/>
              <a:t>индивидуальных особенностей ребенка;</a:t>
            </a:r>
          </a:p>
          <a:p>
            <a:pPr algn="just"/>
            <a:r>
              <a:rPr lang="ru-RU" dirty="0"/>
              <a:t>у</a:t>
            </a:r>
            <a:r>
              <a:rPr lang="ru-RU" dirty="0" smtClean="0"/>
              <a:t>ровня готовности к школе;</a:t>
            </a:r>
            <a:endParaRPr lang="ru-RU" dirty="0"/>
          </a:p>
          <a:p>
            <a:pPr algn="just"/>
            <a:r>
              <a:rPr lang="ru-RU" dirty="0"/>
              <a:t>степени развития социальных навыков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838200" y="4167052"/>
            <a:ext cx="10515600" cy="216843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b="1" dirty="0"/>
              <a:t>Как долго длится период адаптации?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ru-RU" dirty="0"/>
              <a:t>От одного месяца до полугода (в редких случаях до года).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b="1" dirty="0" smtClean="0"/>
              <a:t>Можно ли давать детям в школу игрушки?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 smtClean="0"/>
              <a:t>Да, небольшие можно.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b="1" dirty="0" smtClean="0"/>
              <a:t>Нужно ли давать детям в школу воду? 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 smtClean="0"/>
              <a:t>Да, обязательно!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917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047" y="174813"/>
            <a:ext cx="11766177" cy="739587"/>
          </a:xfrm>
        </p:spPr>
        <p:txBody>
          <a:bodyPr>
            <a:normAutofit/>
          </a:bodyPr>
          <a:lstStyle/>
          <a:p>
            <a:pPr algn="ctr"/>
            <a:r>
              <a:rPr lang="ru-RU" sz="2800" b="1" u="sng" dirty="0" smtClean="0"/>
              <a:t>Вредные</a:t>
            </a:r>
            <a:r>
              <a:rPr lang="ru-RU" sz="2800" dirty="0" smtClean="0"/>
              <a:t> советы родителям первоклассников (так делать не надо </a:t>
            </a:r>
            <a:r>
              <a:rPr lang="en-150" sz="2800" dirty="0" smtClean="0">
                <a:sym typeface="Wingdings" panose="05000000000000000000" pitchFamily="2" charset="2"/>
              </a:rPr>
              <a:t></a:t>
            </a:r>
            <a:r>
              <a:rPr lang="ru-RU" sz="2800" dirty="0" smtClean="0">
                <a:sym typeface="Wingdings" panose="05000000000000000000" pitchFamily="2" charset="2"/>
              </a:rPr>
              <a:t>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047" y="914400"/>
            <a:ext cx="11766177" cy="5795681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dirty="0" smtClean="0"/>
              <a:t>1. Выбросите </a:t>
            </a:r>
            <a:r>
              <a:rPr lang="ru-RU" b="1" dirty="0"/>
              <a:t>все игрушки,</a:t>
            </a:r>
            <a:r>
              <a:rPr lang="ru-RU" dirty="0"/>
              <a:t> пусть ничего не отвлекает ребенка от учебы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2</a:t>
            </a:r>
            <a:r>
              <a:rPr lang="ru-RU" b="1" dirty="0"/>
              <a:t>. Ни в коем случае не оставляйте ребенку свободное время.</a:t>
            </a:r>
            <a:r>
              <a:rPr lang="ru-RU" dirty="0"/>
              <a:t> Загрузите его до отказа, запишите на несколько секций прямо с сентября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3</a:t>
            </a:r>
            <a:r>
              <a:rPr lang="ru-RU" b="1" dirty="0"/>
              <a:t>. Безусловно, железная дисциплина превыше всего!</a:t>
            </a:r>
            <a:r>
              <a:rPr lang="ru-RU" dirty="0"/>
              <a:t> Неважно, что ребенок утратит прежние интересы, желания, вкус к жизни вообще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4</a:t>
            </a:r>
            <a:r>
              <a:rPr lang="ru-RU" b="1" dirty="0"/>
              <a:t>. Ни в коем случае не хвалите ребенка. </a:t>
            </a:r>
            <a:r>
              <a:rPr lang="ru-RU" dirty="0"/>
              <a:t>Ведь самооценка – это такая ерунда, главное, чтобы не загордился</a:t>
            </a:r>
            <a:r>
              <a:rPr lang="ru-RU" dirty="0" smtClean="0"/>
              <a:t>!</a:t>
            </a:r>
          </a:p>
          <a:p>
            <a:pPr marL="0" indent="0" algn="just">
              <a:buNone/>
            </a:pPr>
            <a:r>
              <a:rPr lang="ru-RU" b="1" dirty="0" smtClean="0"/>
              <a:t>5</a:t>
            </a:r>
            <a:r>
              <a:rPr lang="ru-RU" b="1" dirty="0"/>
              <a:t>. Помните, переписывание – лучший способ полюбить письмо</a:t>
            </a:r>
            <a:r>
              <a:rPr lang="ru-RU" dirty="0"/>
              <a:t>, пусть даже со слезами на глазах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6</a:t>
            </a:r>
            <a:r>
              <a:rPr lang="ru-RU" b="1" dirty="0"/>
              <a:t>. И уж конечно, почаще ставьте в пример своему ребенку других, более успешных детей.</a:t>
            </a:r>
            <a:r>
              <a:rPr lang="ru-RU" dirty="0"/>
              <a:t> Ведь зависть гораздо важнее уверенности в себе</a:t>
            </a:r>
            <a:r>
              <a:rPr lang="ru-RU" dirty="0" smtClean="0"/>
              <a:t>!</a:t>
            </a:r>
          </a:p>
          <a:p>
            <a:pPr marL="0" indent="0" algn="just">
              <a:buNone/>
            </a:pPr>
            <a:r>
              <a:rPr lang="ru-RU" b="1" dirty="0" smtClean="0"/>
              <a:t>7</a:t>
            </a:r>
            <a:r>
              <a:rPr lang="ru-RU" b="1" dirty="0"/>
              <a:t>. Лучший способ помощи ребенку – все сделать за него.</a:t>
            </a:r>
            <a:r>
              <a:rPr lang="ru-RU" dirty="0"/>
              <a:t> Быстро и без проблем</a:t>
            </a:r>
            <a:r>
              <a:rPr lang="ru-RU" dirty="0" smtClean="0"/>
              <a:t>!</a:t>
            </a:r>
          </a:p>
          <a:p>
            <a:pPr marL="0" indent="0" algn="just">
              <a:buNone/>
            </a:pPr>
            <a:r>
              <a:rPr lang="ru-RU" b="1" dirty="0" smtClean="0"/>
              <a:t>8</a:t>
            </a:r>
            <a:r>
              <a:rPr lang="ru-RU" b="1" dirty="0"/>
              <a:t>. Любой ценой заставьте ребенка утром плотно позавтракать.</a:t>
            </a:r>
            <a:r>
              <a:rPr lang="ru-RU" dirty="0"/>
              <a:t> Неважно, что нет аппетита, что день начинается со слез и конфликтов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9</a:t>
            </a:r>
            <a:r>
              <a:rPr lang="ru-RU" b="1" dirty="0"/>
              <a:t>. Портфель всегда собирайте сами, чтобы ничего не забыть. </a:t>
            </a:r>
            <a:r>
              <a:rPr lang="ru-RU" dirty="0"/>
              <a:t>Так надежнее. И на ближайшие годы это станет вашим любимым занятием по утрам или вечерам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10</a:t>
            </a:r>
            <a:r>
              <a:rPr lang="ru-RU" b="1" dirty="0"/>
              <a:t>. Одевайте ребенка тоже сами – сэкономите время сборов в школу. </a:t>
            </a:r>
            <a:r>
              <a:rPr lang="ru-RU" dirty="0"/>
              <a:t>Ведь самостоятельность вашему ребенку в будущем только помешает</a:t>
            </a:r>
            <a:r>
              <a:rPr lang="ru-RU" dirty="0" smtClean="0"/>
              <a:t>!</a:t>
            </a:r>
          </a:p>
          <a:p>
            <a:pPr marL="0" indent="0" algn="just">
              <a:buNone/>
            </a:pPr>
            <a:r>
              <a:rPr lang="ru-RU" b="1" dirty="0" smtClean="0"/>
              <a:t>11</a:t>
            </a:r>
            <a:r>
              <a:rPr lang="ru-RU" b="1" dirty="0"/>
              <a:t>. Ни в коем случае не нужно ребенку отдыхать после школы. </a:t>
            </a:r>
            <a:r>
              <a:rPr lang="ru-RU" dirty="0"/>
              <a:t>Уроки лучше делать сразу, пока все свежо в памяти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12</a:t>
            </a:r>
            <a:r>
              <a:rPr lang="ru-RU" b="1" dirty="0"/>
              <a:t>. Лучший способ отдохнуть от уроков – это компьютер и телевизор.</a:t>
            </a:r>
            <a:r>
              <a:rPr lang="ru-RU" dirty="0"/>
              <a:t> Ребенку интересно и вас не беспокоит. А совместные игры, прогулки – пустая трата времени для вас обоих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b="1" dirty="0" smtClean="0"/>
              <a:t>13</a:t>
            </a:r>
            <a:r>
              <a:rPr lang="ru-RU" b="1" dirty="0"/>
              <a:t>. И уж, конечно, пора бросать бесполезную привычку читать ребенку сказки перед сном.</a:t>
            </a:r>
            <a:r>
              <a:rPr lang="ru-RU" dirty="0"/>
              <a:t> Он уже сам умеет читать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53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2179</Words>
  <Application>Microsoft Office PowerPoint</Application>
  <PresentationFormat>Широкоэкранный</PresentationFormat>
  <Paragraphs>204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Тема Office</vt:lpstr>
      <vt:lpstr>Здравствуй, 1 «Б» класс - 2020!</vt:lpstr>
      <vt:lpstr>Организация учебного процесса</vt:lpstr>
      <vt:lpstr>Учебная нагрузка</vt:lpstr>
      <vt:lpstr>Портфолио</vt:lpstr>
      <vt:lpstr>Презентация PowerPoint</vt:lpstr>
      <vt:lpstr>Интеллектуальная</vt:lpstr>
      <vt:lpstr>Чем помочь ребенку перед школой?</vt:lpstr>
      <vt:lpstr>Адаптация </vt:lpstr>
      <vt:lpstr>Вредные советы родителям первоклассников (так делать не надо )</vt:lpstr>
      <vt:lpstr>Вредные напутствия, которые дают родители детям перед школой</vt:lpstr>
      <vt:lpstr>СПИСОК ПРИНАДЛЕЖНОСТЕЙ ДЛЯ ПЕРВОКЛАССНИКА</vt:lpstr>
      <vt:lpstr>СПИСОК ПРИНАДЛЕЖНОСТЕЙ ДЛЯ ПЕРВОКЛАССНИКА</vt:lpstr>
      <vt:lpstr>ПОСЛЕДНЕЕ ЛЕТО ПЕРЕД ШКОЛОЙ</vt:lpstr>
      <vt:lpstr>ЧТО ДЕЛАТЬ?</vt:lpstr>
      <vt:lpstr>Презентация PowerPoint</vt:lpstr>
      <vt:lpstr>ЧТО ЕЩЕ ДЕЛАТЬ?</vt:lpstr>
      <vt:lpstr>Презентация PowerPoint</vt:lpstr>
      <vt:lpstr>ЧТО ЕЩЕ ОЧЕНЬ ВАЖНО В ПРЕДДВЕРИИ ШКОЛЫ?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СОШ 75 г.о. Черноголовка</dc:title>
  <dc:creator>User</dc:creator>
  <cp:lastModifiedBy>User</cp:lastModifiedBy>
  <cp:revision>60</cp:revision>
  <cp:lastPrinted>2020-06-02T10:11:15Z</cp:lastPrinted>
  <dcterms:created xsi:type="dcterms:W3CDTF">2020-05-30T15:22:04Z</dcterms:created>
  <dcterms:modified xsi:type="dcterms:W3CDTF">2020-09-10T19:14:38Z</dcterms:modified>
</cp:coreProperties>
</file>