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5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0F1F1-B4E3-4BD7-A6F8-101BAFB537DE}" type="datetimeFigureOut">
              <a:rPr lang="ru-RU" smtClean="0"/>
              <a:pPr/>
              <a:t>10.09.2020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8D8498E-C346-410F-B807-4F897AA755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0F1F1-B4E3-4BD7-A6F8-101BAFB537DE}" type="datetimeFigureOut">
              <a:rPr lang="ru-RU" smtClean="0"/>
              <a:pPr/>
              <a:t>10.09.2020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8498E-C346-410F-B807-4F897AA755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0F1F1-B4E3-4BD7-A6F8-101BAFB537DE}" type="datetimeFigureOut">
              <a:rPr lang="ru-RU" smtClean="0"/>
              <a:pPr/>
              <a:t>10.09.2020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8498E-C346-410F-B807-4F897AA755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0F1F1-B4E3-4BD7-A6F8-101BAFB537DE}" type="datetimeFigureOut">
              <a:rPr lang="ru-RU" smtClean="0"/>
              <a:pPr/>
              <a:t>10.09.2020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8D8498E-C346-410F-B807-4F897AA755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0F1F1-B4E3-4BD7-A6F8-101BAFB537DE}" type="datetimeFigureOut">
              <a:rPr lang="ru-RU" smtClean="0"/>
              <a:pPr/>
              <a:t>10.09.2020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8498E-C346-410F-B807-4F897AA755E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0F1F1-B4E3-4BD7-A6F8-101BAFB537DE}" type="datetimeFigureOut">
              <a:rPr lang="ru-RU" smtClean="0"/>
              <a:pPr/>
              <a:t>10.09.2020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8498E-C346-410F-B807-4F897AA755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0F1F1-B4E3-4BD7-A6F8-101BAFB537DE}" type="datetimeFigureOut">
              <a:rPr lang="ru-RU" smtClean="0"/>
              <a:pPr/>
              <a:t>10.09.2020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8D8498E-C346-410F-B807-4F897AA755E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0F1F1-B4E3-4BD7-A6F8-101BAFB537DE}" type="datetimeFigureOut">
              <a:rPr lang="ru-RU" smtClean="0"/>
              <a:pPr/>
              <a:t>10.09.2020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8498E-C346-410F-B807-4F897AA755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0F1F1-B4E3-4BD7-A6F8-101BAFB537DE}" type="datetimeFigureOut">
              <a:rPr lang="ru-RU" smtClean="0"/>
              <a:pPr/>
              <a:t>10.09.2020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8498E-C346-410F-B807-4F897AA755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0F1F1-B4E3-4BD7-A6F8-101BAFB537DE}" type="datetimeFigureOut">
              <a:rPr lang="ru-RU" smtClean="0"/>
              <a:pPr/>
              <a:t>10.09.2020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8498E-C346-410F-B807-4F897AA755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0F1F1-B4E3-4BD7-A6F8-101BAFB537DE}" type="datetimeFigureOut">
              <a:rPr lang="ru-RU" smtClean="0"/>
              <a:pPr/>
              <a:t>10.09.2020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8498E-C346-410F-B807-4F897AA755E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2B0F1F1-B4E3-4BD7-A6F8-101BAFB537DE}" type="datetimeFigureOut">
              <a:rPr lang="ru-RU" smtClean="0"/>
              <a:pPr/>
              <a:t>10.09.2020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8D8498E-C346-410F-B807-4F897AA755E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1857365"/>
            <a:ext cx="8458200" cy="1928826"/>
          </a:xfrm>
        </p:spPr>
        <p:txBody>
          <a:bodyPr/>
          <a:lstStyle/>
          <a:p>
            <a:r>
              <a:rPr lang="ru-RU" dirty="0" smtClean="0"/>
              <a:t>Понятие о внутрибольничной инфекции. Профилактика ВБИ.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5852" y="571480"/>
            <a:ext cx="7386630" cy="914400"/>
          </a:xfrm>
        </p:spPr>
        <p:txBody>
          <a:bodyPr>
            <a:normAutofit/>
          </a:bodyPr>
          <a:lstStyle/>
          <a:p>
            <a:r>
              <a:rPr lang="ru-RU" sz="1900" dirty="0" smtClean="0">
                <a:solidFill>
                  <a:schemeClr val="accent6">
                    <a:lumMod val="75000"/>
                  </a:schemeClr>
                </a:solidFill>
              </a:rPr>
              <a:t>Бюджетное профессиональное образовательное учреждение Воронежской области «Борисоглебский медицинский колледж»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500562" y="3286124"/>
            <a:ext cx="364333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/>
              <a:t>Составила </a:t>
            </a:r>
            <a:r>
              <a:rPr lang="ru-RU" sz="1400" dirty="0" err="1" smtClean="0"/>
              <a:t>Турьева</a:t>
            </a:r>
            <a:r>
              <a:rPr lang="ru-RU" sz="1400" dirty="0" smtClean="0"/>
              <a:t> Н.А преподаватель дисциплины ОП.12 Технология оказания простых медицинских услуг. Специальность 33.02.01 Фармация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6000792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91187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Внутрибольничная инфекция(ВБИ)</a:t>
            </a:r>
            <a:r>
              <a:rPr lang="ru-RU" i="1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– это любое клинически распознаваемое инфекционное заболевание, которое поражает больного в результате его поступления в больницу или обращения в нее за лечебной помощью, или инфекционное заболевание сотрудника вследствие его работы в данном учреждении.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Заголовок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58204" cy="5840435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57488" y="1357298"/>
            <a:ext cx="3786214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/>
              <a:t>Внутрибольничная инфекция</a:t>
            </a:r>
            <a:endParaRPr lang="ru-RU" b="1" i="1" dirty="0"/>
          </a:p>
        </p:txBody>
      </p:sp>
      <p:cxnSp>
        <p:nvCxnSpPr>
          <p:cNvPr id="6" name="Прямая со стрелкой 5"/>
          <p:cNvCxnSpPr/>
          <p:nvPr/>
        </p:nvCxnSpPr>
        <p:spPr>
          <a:xfrm rot="16200000" flipH="1">
            <a:off x="5429256" y="2285992"/>
            <a:ext cx="1143008" cy="1143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5715008" y="3500438"/>
            <a:ext cx="2214578" cy="17859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/>
              <a:t>ЭНДОГЕННЫЕ –</a:t>
            </a:r>
            <a:r>
              <a:rPr lang="ru-RU" dirty="0" smtClean="0"/>
              <a:t> ИНФЕКЦИОННЫЙ АГЕНТ ПРИСУТСТВУЕТ В ОРГАНИЗМЕ ИЗНАЧАЛЬНО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071538" y="3429000"/>
            <a:ext cx="2428892" cy="19288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/>
              <a:t>ЭКЗОГЕННЫЕ -</a:t>
            </a:r>
          </a:p>
          <a:p>
            <a:pPr algn="ctr"/>
            <a:r>
              <a:rPr lang="ru-RU" dirty="0" smtClean="0"/>
              <a:t>ИСТОЧНИК ИНФЕКЦИИ ПРИВНЕСЕН В ОРГАНИЗМ ИЗВНЕ</a:t>
            </a:r>
            <a:endParaRPr lang="ru-RU" dirty="0"/>
          </a:p>
        </p:txBody>
      </p:sp>
      <p:cxnSp>
        <p:nvCxnSpPr>
          <p:cNvPr id="19" name="Прямая со стрелкой 18"/>
          <p:cNvCxnSpPr/>
          <p:nvPr/>
        </p:nvCxnSpPr>
        <p:spPr>
          <a:xfrm rot="5400000">
            <a:off x="2500298" y="2357430"/>
            <a:ext cx="1000132" cy="10001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b="1" i="1" dirty="0" smtClean="0"/>
              <a:t>Инфекционный процесс (инфекция) </a:t>
            </a:r>
            <a:r>
              <a:rPr lang="ru-RU" dirty="0" smtClean="0"/>
              <a:t>– процесс взаимодействия возбудителя и </a:t>
            </a:r>
            <a:r>
              <a:rPr lang="ru-RU" dirty="0" err="1" smtClean="0"/>
              <a:t>макроорганизма</a:t>
            </a:r>
            <a:r>
              <a:rPr lang="ru-RU" dirty="0" smtClean="0"/>
              <a:t> в определенных условиях внешней и внутренней среды, включающий в себя развивающиеся патологические </a:t>
            </a:r>
            <a:r>
              <a:rPr lang="ru-RU" dirty="0" err="1" smtClean="0"/>
              <a:t>защитно</a:t>
            </a:r>
            <a:r>
              <a:rPr lang="ru-RU" dirty="0" smtClean="0"/>
              <a:t>- приспособительные реакции.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800" b="1" i="1" dirty="0" smtClean="0"/>
              <a:t>Цепочка  инфекционного  процесса.</a:t>
            </a:r>
            <a:endParaRPr lang="ru-RU" sz="18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3214678" y="1214422"/>
            <a:ext cx="2857520" cy="17859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i="1" dirty="0" smtClean="0">
                <a:solidFill>
                  <a:schemeClr val="tx1"/>
                </a:solidFill>
              </a:rPr>
              <a:t>1.Инфекционный агент:</a:t>
            </a:r>
          </a:p>
          <a:p>
            <a:pPr algn="ctr"/>
            <a:r>
              <a:rPr lang="ru-RU" sz="1200" dirty="0" err="1" smtClean="0">
                <a:solidFill>
                  <a:schemeClr val="tx1"/>
                </a:solidFill>
              </a:rPr>
              <a:t>Бактерии,грибки</a:t>
            </a:r>
            <a:r>
              <a:rPr lang="ru-RU" sz="1200" dirty="0" smtClean="0">
                <a:solidFill>
                  <a:schemeClr val="tx1"/>
                </a:solidFill>
              </a:rPr>
              <a:t>,</a:t>
            </a:r>
          </a:p>
          <a:p>
            <a:pPr algn="ctr"/>
            <a:r>
              <a:rPr lang="ru-RU" sz="1200" dirty="0" err="1" smtClean="0">
                <a:solidFill>
                  <a:schemeClr val="tx1"/>
                </a:solidFill>
              </a:rPr>
              <a:t>вирусы,риккетси</a:t>
            </a:r>
            <a:r>
              <a:rPr lang="ru-RU" sz="1200" dirty="0" smtClean="0">
                <a:solidFill>
                  <a:schemeClr val="tx1"/>
                </a:solidFill>
              </a:rPr>
              <a:t>, </a:t>
            </a:r>
            <a:r>
              <a:rPr lang="ru-RU" sz="1200" dirty="0" err="1" smtClean="0">
                <a:solidFill>
                  <a:schemeClr val="tx1"/>
                </a:solidFill>
              </a:rPr>
              <a:t>простейшие,гельминты</a:t>
            </a:r>
            <a:r>
              <a:rPr lang="ru-RU" sz="1200" dirty="0" smtClean="0">
                <a:solidFill>
                  <a:schemeClr val="tx1"/>
                </a:solidFill>
              </a:rPr>
              <a:t>.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 rot="714295">
            <a:off x="6072198" y="1571612"/>
            <a:ext cx="2714644" cy="20002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i="1" dirty="0" smtClean="0">
                <a:solidFill>
                  <a:schemeClr val="tx1"/>
                </a:solidFill>
              </a:rPr>
              <a:t>2.Резервуары:</a:t>
            </a:r>
          </a:p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люди, оборудование, вода.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5786446" y="3643314"/>
            <a:ext cx="3071834" cy="21431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i="1" smtClean="0">
                <a:solidFill>
                  <a:schemeClr val="tx1"/>
                </a:solidFill>
              </a:rPr>
              <a:t>3.Ворота выхода</a:t>
            </a:r>
            <a:r>
              <a:rPr lang="ru-RU" sz="1200" i="1" dirty="0" smtClean="0">
                <a:solidFill>
                  <a:schemeClr val="tx1"/>
                </a:solidFill>
              </a:rPr>
              <a:t>:</a:t>
            </a:r>
          </a:p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Дыхательные пути,</a:t>
            </a:r>
          </a:p>
          <a:p>
            <a:pPr algn="ctr"/>
            <a:r>
              <a:rPr lang="ru-RU" sz="1200" dirty="0">
                <a:solidFill>
                  <a:schemeClr val="tx1"/>
                </a:solidFill>
              </a:rPr>
              <a:t>п</a:t>
            </a:r>
            <a:r>
              <a:rPr lang="ru-RU" sz="1200" dirty="0" smtClean="0">
                <a:solidFill>
                  <a:schemeClr val="tx1"/>
                </a:solidFill>
              </a:rPr>
              <a:t>ищеварительный тракт, мочеполовые пути, кожные</a:t>
            </a:r>
          </a:p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(слизистые) оболочки, кровь.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3214678" y="3714752"/>
            <a:ext cx="2571768" cy="24860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i="1" dirty="0" smtClean="0">
                <a:solidFill>
                  <a:schemeClr val="tx1"/>
                </a:solidFill>
              </a:rPr>
              <a:t>4.Способ передачи</a:t>
            </a:r>
            <a:r>
              <a:rPr lang="ru-RU" sz="1200" i="1" dirty="0" smtClean="0">
                <a:solidFill>
                  <a:schemeClr val="tx1"/>
                </a:solidFill>
              </a:rPr>
              <a:t>: </a:t>
            </a:r>
            <a:r>
              <a:rPr lang="ru-RU" sz="1200" dirty="0" smtClean="0">
                <a:solidFill>
                  <a:schemeClr val="tx1"/>
                </a:solidFill>
              </a:rPr>
              <a:t>контакт (прямой непрямой), воздушно-капельный, трансмиссивный.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 rot="20925688">
            <a:off x="142844" y="1785926"/>
            <a:ext cx="3143272" cy="19288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i="1" dirty="0" smtClean="0"/>
              <a:t>6</a:t>
            </a:r>
            <a:r>
              <a:rPr lang="ru-RU" sz="1200" i="1" dirty="0" smtClean="0">
                <a:solidFill>
                  <a:schemeClr val="tx1"/>
                </a:solidFill>
              </a:rPr>
              <a:t>. Восприимчивый хозяин: </a:t>
            </a:r>
            <a:r>
              <a:rPr lang="ru-RU" sz="1200" dirty="0" smtClean="0">
                <a:solidFill>
                  <a:schemeClr val="tx1"/>
                </a:solidFill>
              </a:rPr>
              <a:t>возраст, иммунный фактор, хроническая болезнь, недостаточное питание, хирургическая операция, ожоги, антибиотики, стероиды, химиотерапия, </a:t>
            </a:r>
            <a:r>
              <a:rPr lang="ru-RU" sz="1200" dirty="0" err="1" smtClean="0">
                <a:solidFill>
                  <a:schemeClr val="tx1"/>
                </a:solidFill>
              </a:rPr>
              <a:t>инвазивные</a:t>
            </a:r>
            <a:r>
              <a:rPr lang="ru-RU" sz="1200" dirty="0" smtClean="0">
                <a:solidFill>
                  <a:schemeClr val="tx1"/>
                </a:solidFill>
              </a:rPr>
              <a:t> процедуры.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 rot="21325034">
            <a:off x="223154" y="3831211"/>
            <a:ext cx="3000373" cy="21303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  <a:p>
            <a:pPr algn="ctr"/>
            <a:r>
              <a:rPr lang="ru-RU" sz="1200" i="1" dirty="0" smtClean="0">
                <a:solidFill>
                  <a:schemeClr val="tx1"/>
                </a:solidFill>
              </a:rPr>
              <a:t>5.Ворота входа</a:t>
            </a:r>
            <a:r>
              <a:rPr lang="ru-RU" sz="1200" i="1" dirty="0" smtClean="0">
                <a:solidFill>
                  <a:schemeClr val="tx1"/>
                </a:solidFill>
              </a:rPr>
              <a:t>:</a:t>
            </a:r>
            <a:endParaRPr lang="ru-RU" sz="1200" i="1" dirty="0">
              <a:solidFill>
                <a:schemeClr val="tx1"/>
              </a:solidFill>
            </a:endParaRPr>
          </a:p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Дыхательные пути, пищеварительный </a:t>
            </a:r>
            <a:r>
              <a:rPr lang="ru-RU" sz="1200" dirty="0" err="1" smtClean="0">
                <a:solidFill>
                  <a:schemeClr val="tx1"/>
                </a:solidFill>
              </a:rPr>
              <a:t>тракт,мочеполовые</a:t>
            </a:r>
            <a:r>
              <a:rPr lang="ru-RU" sz="1200" dirty="0" smtClean="0">
                <a:solidFill>
                  <a:schemeClr val="tx1"/>
                </a:solidFill>
              </a:rPr>
              <a:t> </a:t>
            </a:r>
            <a:r>
              <a:rPr lang="ru-RU" sz="1200" dirty="0" err="1" smtClean="0">
                <a:solidFill>
                  <a:schemeClr val="tx1"/>
                </a:solidFill>
              </a:rPr>
              <a:t>пути,кожные</a:t>
            </a:r>
            <a:endParaRPr lang="ru-RU" sz="1200" dirty="0" smtClean="0">
              <a:solidFill>
                <a:schemeClr val="tx1"/>
              </a:solidFill>
            </a:endParaRPr>
          </a:p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(слизистые) оболочки, кровь.</a:t>
            </a:r>
          </a:p>
          <a:p>
            <a:pPr algn="ctr"/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b="1" i="1" dirty="0" smtClean="0"/>
              <a:t>Способы разрушения звеньев цепочки инфекционного процесса.</a:t>
            </a:r>
            <a:endParaRPr lang="ru-RU" sz="20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AutoNum type="arabicPeriod"/>
            </a:pPr>
            <a:r>
              <a:rPr lang="ru-RU" sz="1800" dirty="0" smtClean="0"/>
              <a:t>Быстрая и точная идентификация организмов.</a:t>
            </a:r>
          </a:p>
          <a:p>
            <a:pPr>
              <a:buAutoNum type="arabicPeriod"/>
            </a:pPr>
            <a:r>
              <a:rPr lang="ru-RU" sz="1800" dirty="0" smtClean="0"/>
              <a:t>Здоровье работника, медико-санитарное состояние рабочей среды, дезинфекция.</a:t>
            </a:r>
          </a:p>
          <a:p>
            <a:pPr>
              <a:buAutoNum type="arabicPeriod"/>
            </a:pPr>
            <a:r>
              <a:rPr lang="ru-RU" sz="1800" dirty="0" smtClean="0"/>
              <a:t>Гигиена рук, контроль за экскрециями и секрециями, дезинфекция.</a:t>
            </a:r>
          </a:p>
          <a:p>
            <a:pPr>
              <a:buAutoNum type="arabicPeriod"/>
            </a:pPr>
            <a:r>
              <a:rPr lang="ru-RU" sz="1800" dirty="0" smtClean="0"/>
              <a:t>Изоляция источника, обработка продуктов питания, регулирование подачи воздуха, стандартные меры предосторожности, стерилизация, гигиена рук.</a:t>
            </a:r>
          </a:p>
          <a:p>
            <a:pPr>
              <a:buAutoNum type="arabicPeriod"/>
            </a:pPr>
            <a:r>
              <a:rPr lang="ru-RU" sz="1800" dirty="0" smtClean="0"/>
              <a:t>Гигиена ран, гигиена катетеров, асептические мероприятия.</a:t>
            </a:r>
          </a:p>
          <a:p>
            <a:pPr>
              <a:buAutoNum type="arabicPeriod"/>
            </a:pPr>
            <a:r>
              <a:rPr lang="ru-RU" sz="1800" dirty="0" smtClean="0"/>
              <a:t>Выявление пациентов с высокой степенью риска, лечение основных заболеваний.</a:t>
            </a:r>
          </a:p>
          <a:p>
            <a:pPr>
              <a:buAutoNum type="arabicPeriod"/>
            </a:pP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868346"/>
          </a:xfrm>
        </p:spPr>
        <p:txBody>
          <a:bodyPr>
            <a:normAutofit/>
          </a:bodyPr>
          <a:lstStyle/>
          <a:p>
            <a:pPr algn="ctr"/>
            <a:r>
              <a:rPr lang="ru-RU" sz="2000" b="1" i="1" dirty="0" smtClean="0"/>
              <a:t>Способы передачи инфекции.</a:t>
            </a:r>
            <a:endParaRPr lang="ru-RU" sz="2000" b="1" i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6" y="1071546"/>
          <a:ext cx="8229600" cy="4582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200" i="1" dirty="0" smtClean="0"/>
                        <a:t>Способ передачи инфекции.</a:t>
                      </a:r>
                      <a:endParaRPr lang="ru-RU" sz="12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i="1" dirty="0" smtClean="0"/>
                        <a:t>Возможные заболевания.</a:t>
                      </a:r>
                      <a:endParaRPr lang="ru-RU" sz="1200" i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1.  Контакт</a:t>
                      </a:r>
                      <a:r>
                        <a:rPr lang="ru-RU" sz="1200" baseline="0" dirty="0" smtClean="0"/>
                        <a:t> прямой (от источника к хозяину)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ВИЧ-инфекция, педикулез, гонорея, сифилис и др.инфекции</a:t>
                      </a:r>
                      <a:r>
                        <a:rPr lang="ru-RU" sz="1200" baseline="0" dirty="0" smtClean="0"/>
                        <a:t> передающиеся половым путем. </a:t>
                      </a:r>
                      <a:endParaRPr lang="ru-RU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2. Контакт</a:t>
                      </a:r>
                      <a:r>
                        <a:rPr lang="ru-RU" sz="1200" baseline="0" dirty="0" smtClean="0"/>
                        <a:t> косвенный(через промежуточный объект):</a:t>
                      </a:r>
                    </a:p>
                    <a:p>
                      <a:r>
                        <a:rPr lang="ru-RU" sz="1200" baseline="0" dirty="0" smtClean="0"/>
                        <a:t>А) руки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 smtClean="0"/>
                    </a:p>
                    <a:p>
                      <a:endParaRPr lang="ru-RU" sz="1200" dirty="0" smtClean="0"/>
                    </a:p>
                    <a:p>
                      <a:r>
                        <a:rPr lang="ru-RU" sz="1200" dirty="0" smtClean="0"/>
                        <a:t>Раневая инфекция,</a:t>
                      </a:r>
                      <a:r>
                        <a:rPr lang="ru-RU" sz="1200" baseline="0" dirty="0" smtClean="0"/>
                        <a:t> кишечные инфекции (дизентерия, сальмонеллез, брюшной тиф, гепатит А)</a:t>
                      </a:r>
                      <a:endParaRPr lang="ru-RU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Б) предметы,</a:t>
                      </a:r>
                      <a:r>
                        <a:rPr lang="ru-RU" sz="1200" baseline="0" dirty="0" smtClean="0"/>
                        <a:t> через которые может передаваться инфекция (хирургические инструменты, уретральный </a:t>
                      </a:r>
                      <a:r>
                        <a:rPr lang="ru-RU" sz="1200" baseline="0" dirty="0" err="1" smtClean="0"/>
                        <a:t>катетор</a:t>
                      </a:r>
                      <a:r>
                        <a:rPr lang="ru-RU" sz="1200" baseline="0" dirty="0" smtClean="0"/>
                        <a:t>, эндоскопическая и дыхательная аппаратура, постельные принадлежности, поверхности влажных предметов)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aseline="0" dirty="0" smtClean="0"/>
                        <a:t>Гепатит А и другие гепатиты, передающиеся парентеральным путем, ВИЧ- инфекция, </a:t>
                      </a:r>
                      <a:r>
                        <a:rPr lang="ru-RU" sz="1200" baseline="0" dirty="0" err="1" smtClean="0"/>
                        <a:t>абцесс</a:t>
                      </a:r>
                      <a:r>
                        <a:rPr lang="ru-RU" sz="1200" baseline="0" dirty="0" smtClean="0"/>
                        <a:t>, сепсис, цистит и др.</a:t>
                      </a:r>
                      <a:endParaRPr lang="ru-RU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3.Воздушно-капельный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err="1" smtClean="0"/>
                        <a:t>Менингокковый</a:t>
                      </a:r>
                      <a:r>
                        <a:rPr lang="ru-RU" sz="1200" dirty="0" smtClean="0"/>
                        <a:t> менингит, грипп, дифтерия, пневмония, гнойный </a:t>
                      </a:r>
                      <a:r>
                        <a:rPr lang="ru-RU" sz="1200" dirty="0" err="1" smtClean="0"/>
                        <a:t>трахеобронхит</a:t>
                      </a:r>
                      <a:r>
                        <a:rPr lang="ru-RU" sz="1200" dirty="0" smtClean="0"/>
                        <a:t>.</a:t>
                      </a:r>
                      <a:endParaRPr lang="ru-RU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4. Трансмиссивный: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А) перенос через носителя: проглоченное или введенное лекарство (растворы лекарственных препаратов, пища, вода, продукты крови)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aseline="0" dirty="0" smtClean="0"/>
                        <a:t>Гепатит А, гепатит В, ВИЧ- инфекция, сальмонеллез.</a:t>
                      </a:r>
                      <a:endParaRPr lang="ru-RU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Б)перенос через живого переносчика (обычно насекомое)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Малярия, риккетсиоз(блошиный и вшивый тиф), геморрагическая лихорадка, клещевой </a:t>
                      </a:r>
                      <a:r>
                        <a:rPr lang="ru-RU" sz="1200" dirty="0" err="1" smtClean="0"/>
                        <a:t>энцифалит</a:t>
                      </a:r>
                      <a:r>
                        <a:rPr lang="ru-RU" sz="1200" dirty="0" smtClean="0"/>
                        <a:t>.</a:t>
                      </a:r>
                      <a:endParaRPr lang="ru-RU" sz="1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500066"/>
          </a:xfrm>
        </p:spPr>
        <p:txBody>
          <a:bodyPr>
            <a:normAutofit/>
          </a:bodyPr>
          <a:lstStyle/>
          <a:p>
            <a:pPr algn="ctr"/>
            <a:r>
              <a:rPr lang="ru-RU" sz="1800" b="1" i="1" dirty="0" smtClean="0"/>
              <a:t>Способы передачи некоторых распространенных возбудителей</a:t>
            </a:r>
            <a:endParaRPr lang="ru-RU" sz="1800" b="1" i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6" y="785794"/>
          <a:ext cx="8229600" cy="56803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71900"/>
                <a:gridCol w="4657700"/>
              </a:tblGrid>
              <a:tr h="408271"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/>
                        <a:t>Возбудитель</a:t>
                      </a:r>
                      <a:endParaRPr lang="ru-RU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/>
                        <a:t>Источник</a:t>
                      </a:r>
                      <a:endParaRPr lang="ru-RU" i="1" dirty="0"/>
                    </a:p>
                  </a:txBody>
                  <a:tcPr/>
                </a:tc>
              </a:tr>
              <a:tr h="503348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Золотистый стафилококк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Зараженные предметы, руки, носовые пути</a:t>
                      </a:r>
                      <a:r>
                        <a:rPr lang="ru-RU" sz="1200" baseline="0" dirty="0" smtClean="0"/>
                        <a:t> персонала, воздух, сам пациент. </a:t>
                      </a:r>
                      <a:endParaRPr lang="ru-RU" sz="1200" dirty="0"/>
                    </a:p>
                  </a:txBody>
                  <a:tcPr/>
                </a:tc>
              </a:tr>
              <a:tr h="50334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err="1" smtClean="0"/>
                        <a:t>Эпидермальный</a:t>
                      </a:r>
                      <a:r>
                        <a:rPr lang="ru-RU" sz="1200" dirty="0" smtClean="0"/>
                        <a:t> стафилококк</a:t>
                      </a:r>
                    </a:p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aseline="0" dirty="0" smtClean="0"/>
                        <a:t>Сам пациент, руки персонала, лечебно- диагностическая аппаратура.</a:t>
                      </a:r>
                      <a:endParaRPr lang="ru-RU" sz="1200" dirty="0"/>
                    </a:p>
                  </a:txBody>
                  <a:tcPr/>
                </a:tc>
              </a:tr>
              <a:tr h="503348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Стрептококк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Прямой контакт, руки, воздух, реже окружающие предметы.</a:t>
                      </a:r>
                      <a:endParaRPr lang="ru-RU" sz="1200" dirty="0"/>
                    </a:p>
                  </a:txBody>
                  <a:tcPr/>
                </a:tc>
              </a:tr>
              <a:tr h="503348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Энтерококк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aseline="0" dirty="0" smtClean="0"/>
                        <a:t>Сам пациент, руки персонала, зараженные поверхности окружающих предметов.</a:t>
                      </a:r>
                      <a:endParaRPr lang="ru-RU" sz="1200" dirty="0"/>
                    </a:p>
                  </a:txBody>
                  <a:tcPr/>
                </a:tc>
              </a:tr>
              <a:tr h="503348">
                <a:tc>
                  <a:txBody>
                    <a:bodyPr/>
                    <a:lstStyle/>
                    <a:p>
                      <a:r>
                        <a:rPr lang="ru-RU" sz="1200" dirty="0" err="1" smtClean="0"/>
                        <a:t>Эшерихии</a:t>
                      </a:r>
                      <a:r>
                        <a:rPr lang="ru-RU" sz="1200" dirty="0" smtClean="0"/>
                        <a:t>, </a:t>
                      </a:r>
                      <a:r>
                        <a:rPr lang="ru-RU" sz="1200" dirty="0" err="1" smtClean="0"/>
                        <a:t>клебсиелла</a:t>
                      </a:r>
                      <a:r>
                        <a:rPr lang="ru-RU" sz="1200" dirty="0" smtClean="0"/>
                        <a:t>, </a:t>
                      </a:r>
                      <a:r>
                        <a:rPr lang="ru-RU" sz="1200" dirty="0" err="1" smtClean="0"/>
                        <a:t>энтеробактер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aseline="0" dirty="0" smtClean="0"/>
                        <a:t>Сам пациент, руки персонала, зараженные лекарственные растворы.</a:t>
                      </a:r>
                      <a:endParaRPr lang="ru-RU" sz="1200" dirty="0"/>
                    </a:p>
                  </a:txBody>
                  <a:tcPr/>
                </a:tc>
              </a:tr>
              <a:tr h="408271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Протей, сальмонелла, </a:t>
                      </a:r>
                      <a:r>
                        <a:rPr lang="ru-RU" sz="1200" dirty="0" err="1" smtClean="0"/>
                        <a:t>серрация</a:t>
                      </a:r>
                      <a:r>
                        <a:rPr lang="ru-RU" sz="1200" dirty="0" smtClean="0"/>
                        <a:t>, </a:t>
                      </a:r>
                      <a:r>
                        <a:rPr lang="ru-RU" sz="1200" dirty="0" err="1" smtClean="0"/>
                        <a:t>цитробактер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aseline="0" dirty="0" smtClean="0"/>
                        <a:t>Сам пациент, руки персонала, зараженная пища, вода.</a:t>
                      </a:r>
                      <a:endParaRPr lang="ru-RU" sz="1200" dirty="0"/>
                    </a:p>
                  </a:txBody>
                  <a:tcPr/>
                </a:tc>
              </a:tr>
              <a:tr h="503348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Синегнойная палочка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aseline="0" dirty="0" smtClean="0"/>
                        <a:t>Сам пациент, руки персонала, зараженная пища, вода.</a:t>
                      </a:r>
                      <a:endParaRPr lang="ru-RU" sz="1200" dirty="0" smtClean="0"/>
                    </a:p>
                    <a:p>
                      <a:endParaRPr lang="ru-RU" sz="1200" dirty="0"/>
                    </a:p>
                  </a:txBody>
                  <a:tcPr/>
                </a:tc>
              </a:tr>
              <a:tr h="521088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Анаэробные</a:t>
                      </a:r>
                      <a:r>
                        <a:rPr lang="ru-RU" sz="1200" baseline="0" dirty="0" smtClean="0"/>
                        <a:t> бактерии, </a:t>
                      </a:r>
                      <a:r>
                        <a:rPr lang="ru-RU" sz="1200" baseline="0" dirty="0" err="1" smtClean="0"/>
                        <a:t>клостидии</a:t>
                      </a:r>
                      <a:r>
                        <a:rPr lang="ru-RU" sz="1200" baseline="0" dirty="0" smtClean="0"/>
                        <a:t>, бактероиды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aseline="0" dirty="0" smtClean="0"/>
                        <a:t>Сам пациент, руки персонала, зараженная окружающая среда.</a:t>
                      </a:r>
                      <a:endParaRPr lang="ru-RU" sz="1200" dirty="0" smtClean="0"/>
                    </a:p>
                  </a:txBody>
                  <a:tcPr/>
                </a:tc>
              </a:tr>
              <a:tr h="408271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Дрожжи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aseline="0" dirty="0" smtClean="0"/>
                        <a:t>Сам пациент, руки персонала.</a:t>
                      </a:r>
                      <a:endParaRPr lang="ru-RU" sz="1200" dirty="0" smtClean="0"/>
                    </a:p>
                    <a:p>
                      <a:endParaRPr lang="ru-RU" sz="1200" dirty="0"/>
                    </a:p>
                  </a:txBody>
                  <a:tcPr/>
                </a:tc>
              </a:tr>
              <a:tr h="408271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Грибы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aseline="0" dirty="0" smtClean="0"/>
                        <a:t>Зараженная окружающая среда, воздух.</a:t>
                      </a:r>
                      <a:endParaRPr lang="ru-RU" sz="1200" dirty="0" smtClean="0"/>
                    </a:p>
                    <a:p>
                      <a:endParaRPr lang="ru-RU" sz="1200" dirty="0"/>
                    </a:p>
                  </a:txBody>
                  <a:tcPr/>
                </a:tc>
              </a:tr>
              <a:tr h="408271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Вирусы: </a:t>
                      </a:r>
                      <a:r>
                        <a:rPr lang="ru-RU" sz="1200" dirty="0" err="1" smtClean="0"/>
                        <a:t>варицелла</a:t>
                      </a:r>
                      <a:r>
                        <a:rPr lang="ru-RU" sz="1200" dirty="0" smtClean="0"/>
                        <a:t>, герпеса, краснухи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Воздух, прямой</a:t>
                      </a:r>
                      <a:r>
                        <a:rPr lang="ru-RU" sz="1200" baseline="0" dirty="0" smtClean="0"/>
                        <a:t> контакт, сам пациент.</a:t>
                      </a:r>
                      <a:endParaRPr lang="ru-RU" sz="1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3000373"/>
            <a:ext cx="8686800" cy="1857388"/>
          </a:xfrm>
        </p:spPr>
        <p:txBody>
          <a:bodyPr/>
          <a:lstStyle/>
          <a:p>
            <a:pPr algn="ctr">
              <a:buNone/>
            </a:pPr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</a:rPr>
              <a:t>Спасибо за внимание.</a:t>
            </a:r>
            <a:endParaRPr lang="ru-RU" i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710</TotalTime>
  <Words>629</Words>
  <Application>Microsoft Office PowerPoint</Application>
  <PresentationFormat>Экран (4:3)</PresentationFormat>
  <Paragraphs>78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Трек</vt:lpstr>
      <vt:lpstr>Понятие о внутрибольничной инфекции. Профилактика ВБИ.</vt:lpstr>
      <vt:lpstr>Слайд 2</vt:lpstr>
      <vt:lpstr>Слайд 3</vt:lpstr>
      <vt:lpstr>Слайд 4</vt:lpstr>
      <vt:lpstr>Цепочка  инфекционного  процесса.</vt:lpstr>
      <vt:lpstr>Способы разрушения звеньев цепочки инфекционного процесса.</vt:lpstr>
      <vt:lpstr>Способы передачи инфекции.</vt:lpstr>
      <vt:lpstr>Способы передачи некоторых распространенных возбудителей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 5</dc:creator>
  <cp:lastModifiedBy>Комп 5</cp:lastModifiedBy>
  <cp:revision>59</cp:revision>
  <dcterms:created xsi:type="dcterms:W3CDTF">2019-09-16T06:31:13Z</dcterms:created>
  <dcterms:modified xsi:type="dcterms:W3CDTF">2020-09-10T11:50:01Z</dcterms:modified>
</cp:coreProperties>
</file>