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7" r:id="rId3"/>
    <p:sldId id="288" r:id="rId4"/>
    <p:sldId id="290" r:id="rId5"/>
    <p:sldId id="294" r:id="rId6"/>
    <p:sldId id="284" r:id="rId7"/>
    <p:sldId id="285" r:id="rId8"/>
    <p:sldId id="260" r:id="rId9"/>
    <p:sldId id="286" r:id="rId10"/>
    <p:sldId id="265" r:id="rId11"/>
    <p:sldId id="268" r:id="rId12"/>
    <p:sldId id="276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  <a:srgbClr val="BDBFB9"/>
    <a:srgbClr val="8FD1B5"/>
    <a:srgbClr val="99BACC"/>
    <a:srgbClr val="F8FAF4"/>
    <a:srgbClr val="F4F7F3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85" autoAdjust="0"/>
    <p:restoredTop sz="94991" autoAdjust="0"/>
  </p:normalViewPr>
  <p:slideViewPr>
    <p:cSldViewPr>
      <p:cViewPr varScale="1">
        <p:scale>
          <a:sx n="83" d="100"/>
          <a:sy n="83" d="100"/>
        </p:scale>
        <p:origin x="-151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03" name="Group 131"/>
          <p:cNvGrpSpPr>
            <a:grpSpLocks/>
          </p:cNvGrpSpPr>
          <p:nvPr/>
        </p:nvGrpSpPr>
        <p:grpSpPr bwMode="auto">
          <a:xfrm flipH="1">
            <a:off x="12700" y="692150"/>
            <a:ext cx="9093200" cy="6165850"/>
            <a:chOff x="0" y="436"/>
            <a:chExt cx="5760" cy="3884"/>
          </a:xfrm>
        </p:grpSpPr>
        <p:sp>
          <p:nvSpPr>
            <p:cNvPr id="3204" name="Line 132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2946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05" name="Line 133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347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06" name="Line 134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067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07" name="Line 135"/>
            <p:cNvSpPr>
              <a:spLocks noChangeShapeType="1"/>
            </p:cNvSpPr>
            <p:nvPr userDrawn="1"/>
          </p:nvSpPr>
          <p:spPr bwMode="gray">
            <a:xfrm>
              <a:off x="1472" y="448"/>
              <a:ext cx="3407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08" name="Line 136"/>
            <p:cNvSpPr>
              <a:spLocks noChangeShapeType="1"/>
            </p:cNvSpPr>
            <p:nvPr userDrawn="1"/>
          </p:nvSpPr>
          <p:spPr bwMode="gray">
            <a:xfrm>
              <a:off x="1472" y="448"/>
              <a:ext cx="2787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09" name="Line 137"/>
            <p:cNvSpPr>
              <a:spLocks noChangeShapeType="1"/>
            </p:cNvSpPr>
            <p:nvPr userDrawn="1"/>
          </p:nvSpPr>
          <p:spPr bwMode="gray">
            <a:xfrm>
              <a:off x="1472" y="448"/>
              <a:ext cx="2162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10" name="Line 138"/>
            <p:cNvSpPr>
              <a:spLocks noChangeShapeType="1"/>
            </p:cNvSpPr>
            <p:nvPr userDrawn="1"/>
          </p:nvSpPr>
          <p:spPr bwMode="gray">
            <a:xfrm>
              <a:off x="1472" y="448"/>
              <a:ext cx="1612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11" name="Line 139"/>
            <p:cNvSpPr>
              <a:spLocks noChangeShapeType="1"/>
            </p:cNvSpPr>
            <p:nvPr userDrawn="1"/>
          </p:nvSpPr>
          <p:spPr bwMode="gray">
            <a:xfrm>
              <a:off x="1472" y="448"/>
              <a:ext cx="1065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12" name="Line 140"/>
            <p:cNvSpPr>
              <a:spLocks noChangeShapeType="1"/>
            </p:cNvSpPr>
            <p:nvPr userDrawn="1"/>
          </p:nvSpPr>
          <p:spPr bwMode="gray">
            <a:xfrm>
              <a:off x="1472" y="448"/>
              <a:ext cx="514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13" name="Line 141"/>
            <p:cNvSpPr>
              <a:spLocks noChangeShapeType="1"/>
            </p:cNvSpPr>
            <p:nvPr userDrawn="1"/>
          </p:nvSpPr>
          <p:spPr bwMode="gray">
            <a:xfrm>
              <a:off x="1472" y="448"/>
              <a:ext cx="0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14" name="Line 142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2549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15" name="Line 143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2195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16" name="Line 144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189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17" name="Line 145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1584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18" name="Line 146"/>
            <p:cNvSpPr>
              <a:spLocks noChangeShapeType="1"/>
            </p:cNvSpPr>
            <p:nvPr userDrawn="1"/>
          </p:nvSpPr>
          <p:spPr bwMode="gray">
            <a:xfrm>
              <a:off x="1515" y="462"/>
              <a:ext cx="4245" cy="130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19" name="Line 147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105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20" name="Line 148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833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21" name="Line 149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613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22" name="Line 150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438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23" name="Line 151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259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24" name="Line 152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13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25" name="Line 153"/>
            <p:cNvSpPr>
              <a:spLocks noChangeShapeType="1"/>
            </p:cNvSpPr>
            <p:nvPr userDrawn="1"/>
          </p:nvSpPr>
          <p:spPr bwMode="gray">
            <a:xfrm flipH="1">
              <a:off x="0" y="449"/>
              <a:ext cx="1474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26" name="Line 154"/>
            <p:cNvSpPr>
              <a:spLocks noChangeShapeType="1"/>
            </p:cNvSpPr>
            <p:nvPr userDrawn="1"/>
          </p:nvSpPr>
          <p:spPr bwMode="gray">
            <a:xfrm flipH="1">
              <a:off x="0" y="436"/>
              <a:ext cx="1474" cy="2514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27" name="Line 155"/>
            <p:cNvSpPr>
              <a:spLocks noChangeShapeType="1"/>
            </p:cNvSpPr>
            <p:nvPr userDrawn="1"/>
          </p:nvSpPr>
          <p:spPr bwMode="gray">
            <a:xfrm flipH="1">
              <a:off x="0" y="462"/>
              <a:ext cx="1461" cy="346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28" name="Line 156"/>
            <p:cNvSpPr>
              <a:spLocks noChangeShapeType="1"/>
            </p:cNvSpPr>
            <p:nvPr userDrawn="1"/>
          </p:nvSpPr>
          <p:spPr bwMode="gray">
            <a:xfrm flipH="1">
              <a:off x="249" y="463"/>
              <a:ext cx="1215" cy="385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29" name="Line 157"/>
            <p:cNvSpPr>
              <a:spLocks noChangeShapeType="1"/>
            </p:cNvSpPr>
            <p:nvPr userDrawn="1"/>
          </p:nvSpPr>
          <p:spPr bwMode="gray">
            <a:xfrm flipH="1">
              <a:off x="657" y="472"/>
              <a:ext cx="808" cy="3848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30" name="Line 158"/>
            <p:cNvSpPr>
              <a:spLocks noChangeShapeType="1"/>
            </p:cNvSpPr>
            <p:nvPr userDrawn="1"/>
          </p:nvSpPr>
          <p:spPr bwMode="gray">
            <a:xfrm flipH="1">
              <a:off x="1066" y="463"/>
              <a:ext cx="404" cy="385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31" name="Line 159"/>
            <p:cNvSpPr>
              <a:spLocks noChangeShapeType="1"/>
            </p:cNvSpPr>
            <p:nvPr userDrawn="1"/>
          </p:nvSpPr>
          <p:spPr bwMode="gray">
            <a:xfrm flipH="1">
              <a:off x="0" y="436"/>
              <a:ext cx="1474" cy="1875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32" name="Line 160"/>
            <p:cNvSpPr>
              <a:spLocks noChangeShapeType="1"/>
            </p:cNvSpPr>
            <p:nvPr userDrawn="1"/>
          </p:nvSpPr>
          <p:spPr bwMode="gray">
            <a:xfrm flipH="1">
              <a:off x="0" y="466"/>
              <a:ext cx="1447" cy="132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33" name="Line 161"/>
            <p:cNvSpPr>
              <a:spLocks noChangeShapeType="1"/>
            </p:cNvSpPr>
            <p:nvPr userDrawn="1"/>
          </p:nvSpPr>
          <p:spPr bwMode="gray">
            <a:xfrm flipH="1">
              <a:off x="0" y="449"/>
              <a:ext cx="1474" cy="896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34" name="Line 162"/>
            <p:cNvSpPr>
              <a:spLocks noChangeShapeType="1"/>
            </p:cNvSpPr>
            <p:nvPr userDrawn="1"/>
          </p:nvSpPr>
          <p:spPr bwMode="gray">
            <a:xfrm flipH="1">
              <a:off x="0" y="471"/>
              <a:ext cx="1435" cy="50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35" name="Line 163"/>
            <p:cNvSpPr>
              <a:spLocks noChangeShapeType="1"/>
            </p:cNvSpPr>
            <p:nvPr userDrawn="1"/>
          </p:nvSpPr>
          <p:spPr bwMode="gray">
            <a:xfrm flipH="1">
              <a:off x="0" y="463"/>
              <a:ext cx="1464" cy="206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36" name="Line 164"/>
            <p:cNvSpPr>
              <a:spLocks noChangeShapeType="1"/>
            </p:cNvSpPr>
            <p:nvPr userDrawn="1"/>
          </p:nvSpPr>
          <p:spPr bwMode="gray">
            <a:xfrm flipH="1">
              <a:off x="0" y="436"/>
              <a:ext cx="1474" cy="124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237" name="Group 165"/>
            <p:cNvGrpSpPr>
              <a:grpSpLocks/>
            </p:cNvGrpSpPr>
            <p:nvPr userDrawn="1"/>
          </p:nvGrpSpPr>
          <p:grpSpPr bwMode="auto">
            <a:xfrm>
              <a:off x="0" y="2063"/>
              <a:ext cx="5760" cy="1220"/>
              <a:chOff x="235" y="2750"/>
              <a:chExt cx="5241" cy="699"/>
            </a:xfrm>
          </p:grpSpPr>
          <p:sp>
            <p:nvSpPr>
              <p:cNvPr id="3238" name="Line 166"/>
              <p:cNvSpPr>
                <a:spLocks noChangeShapeType="1"/>
              </p:cNvSpPr>
              <p:nvPr/>
            </p:nvSpPr>
            <p:spPr bwMode="gray">
              <a:xfrm>
                <a:off x="235" y="3449"/>
                <a:ext cx="5241" cy="0"/>
              </a:xfrm>
              <a:prstGeom prst="line">
                <a:avLst/>
              </a:prstGeom>
              <a:noFill/>
              <a:ln w="3175">
                <a:solidFill>
                  <a:srgbClr val="FFFFFF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39" name="Line 167"/>
              <p:cNvSpPr>
                <a:spLocks noChangeShapeType="1"/>
              </p:cNvSpPr>
              <p:nvPr/>
            </p:nvSpPr>
            <p:spPr bwMode="gray">
              <a:xfrm>
                <a:off x="235" y="3191"/>
                <a:ext cx="5241" cy="0"/>
              </a:xfrm>
              <a:prstGeom prst="line">
                <a:avLst/>
              </a:prstGeom>
              <a:noFill/>
              <a:ln w="3175">
                <a:solidFill>
                  <a:srgbClr val="FFFFFF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40" name="Line 168"/>
              <p:cNvSpPr>
                <a:spLocks noChangeShapeType="1"/>
              </p:cNvSpPr>
              <p:nvPr/>
            </p:nvSpPr>
            <p:spPr bwMode="gray">
              <a:xfrm>
                <a:off x="235" y="2958"/>
                <a:ext cx="5239" cy="0"/>
              </a:xfrm>
              <a:prstGeom prst="line">
                <a:avLst/>
              </a:prstGeom>
              <a:noFill/>
              <a:ln w="3175">
                <a:solidFill>
                  <a:srgbClr val="FFFFFF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41" name="Line 169"/>
              <p:cNvSpPr>
                <a:spLocks noChangeShapeType="1"/>
              </p:cNvSpPr>
              <p:nvPr/>
            </p:nvSpPr>
            <p:spPr bwMode="gray">
              <a:xfrm>
                <a:off x="235" y="2750"/>
                <a:ext cx="5239" cy="0"/>
              </a:xfrm>
              <a:prstGeom prst="line">
                <a:avLst/>
              </a:prstGeom>
              <a:noFill/>
              <a:ln w="3175">
                <a:solidFill>
                  <a:srgbClr val="FFFFFF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3242" name="Line 170"/>
            <p:cNvSpPr>
              <a:spLocks noChangeShapeType="1"/>
            </p:cNvSpPr>
            <p:nvPr userDrawn="1"/>
          </p:nvSpPr>
          <p:spPr bwMode="gray">
            <a:xfrm>
              <a:off x="0" y="1753"/>
              <a:ext cx="5760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43" name="Line 171"/>
            <p:cNvSpPr>
              <a:spLocks noChangeShapeType="1"/>
            </p:cNvSpPr>
            <p:nvPr userDrawn="1"/>
          </p:nvSpPr>
          <p:spPr bwMode="gray">
            <a:xfrm flipV="1">
              <a:off x="0" y="1455"/>
              <a:ext cx="5760" cy="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44" name="Line 172"/>
            <p:cNvSpPr>
              <a:spLocks noChangeShapeType="1"/>
            </p:cNvSpPr>
            <p:nvPr userDrawn="1"/>
          </p:nvSpPr>
          <p:spPr bwMode="gray">
            <a:xfrm>
              <a:off x="0" y="1182"/>
              <a:ext cx="5760" cy="9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45" name="Line 173"/>
            <p:cNvSpPr>
              <a:spLocks noChangeShapeType="1"/>
            </p:cNvSpPr>
            <p:nvPr userDrawn="1"/>
          </p:nvSpPr>
          <p:spPr bwMode="gray">
            <a:xfrm>
              <a:off x="0" y="965"/>
              <a:ext cx="5734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46" name="Line 174"/>
            <p:cNvSpPr>
              <a:spLocks noChangeShapeType="1"/>
            </p:cNvSpPr>
            <p:nvPr userDrawn="1"/>
          </p:nvSpPr>
          <p:spPr bwMode="gray">
            <a:xfrm flipV="1">
              <a:off x="0" y="780"/>
              <a:ext cx="5760" cy="1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47" name="Line 175"/>
            <p:cNvSpPr>
              <a:spLocks noChangeShapeType="1"/>
            </p:cNvSpPr>
            <p:nvPr userDrawn="1"/>
          </p:nvSpPr>
          <p:spPr bwMode="gray">
            <a:xfrm>
              <a:off x="0" y="661"/>
              <a:ext cx="5760" cy="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48" name="Line 176"/>
            <p:cNvSpPr>
              <a:spLocks noChangeShapeType="1"/>
            </p:cNvSpPr>
            <p:nvPr userDrawn="1"/>
          </p:nvSpPr>
          <p:spPr bwMode="gray">
            <a:xfrm flipV="1">
              <a:off x="0" y="558"/>
              <a:ext cx="5760" cy="1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49" name="Line 177"/>
            <p:cNvSpPr>
              <a:spLocks noChangeShapeType="1"/>
            </p:cNvSpPr>
            <p:nvPr userDrawn="1"/>
          </p:nvSpPr>
          <p:spPr bwMode="gray">
            <a:xfrm>
              <a:off x="25" y="521"/>
              <a:ext cx="5735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50" name="Line 178"/>
            <p:cNvSpPr>
              <a:spLocks noChangeShapeType="1"/>
            </p:cNvSpPr>
            <p:nvPr userDrawn="1"/>
          </p:nvSpPr>
          <p:spPr bwMode="gray">
            <a:xfrm>
              <a:off x="0" y="482"/>
              <a:ext cx="5760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457200" y="5334000"/>
            <a:ext cx="7086600" cy="3810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  <a:endParaRPr lang="en-US" altLang="ru-RU" noProof="0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477000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endParaRPr lang="en-US" alt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77000"/>
            <a:ext cx="2895600" cy="244475"/>
          </a:xfrm>
        </p:spPr>
        <p:txBody>
          <a:bodyPr/>
          <a:lstStyle>
            <a:lvl1pPr>
              <a:defRPr sz="1200"/>
            </a:lvl1pPr>
          </a:lstStyle>
          <a:p>
            <a:endParaRPr lang="en-US" alt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477000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fld id="{4D7E472D-4719-4F8C-AE14-EF3AC47C6AE2}" type="slidenum">
              <a:rPr lang="en-US" altLang="ru-RU"/>
              <a:pPr/>
              <a:t>‹#›</a:t>
            </a:fld>
            <a:endParaRPr lang="en-US" altLang="ru-RU"/>
          </a:p>
        </p:txBody>
      </p:sp>
      <p:grpSp>
        <p:nvGrpSpPr>
          <p:cNvPr id="3251" name="Group 179"/>
          <p:cNvGrpSpPr>
            <a:grpSpLocks/>
          </p:cNvGrpSpPr>
          <p:nvPr/>
        </p:nvGrpSpPr>
        <p:grpSpPr bwMode="auto">
          <a:xfrm flipH="1">
            <a:off x="0" y="0"/>
            <a:ext cx="9144000" cy="2159000"/>
            <a:chOff x="-1" y="0"/>
            <a:chExt cx="5769" cy="1360"/>
          </a:xfrm>
        </p:grpSpPr>
        <p:sp>
          <p:nvSpPr>
            <p:cNvPr id="3252" name="Freeform 180"/>
            <p:cNvSpPr>
              <a:spLocks/>
            </p:cNvSpPr>
            <p:nvPr/>
          </p:nvSpPr>
          <p:spPr bwMode="gray">
            <a:xfrm>
              <a:off x="0" y="0"/>
              <a:ext cx="5768" cy="1360"/>
            </a:xfrm>
            <a:custGeom>
              <a:avLst/>
              <a:gdLst>
                <a:gd name="T0" fmla="*/ 0 w 5768"/>
                <a:gd name="T1" fmla="*/ 0 h 1360"/>
                <a:gd name="T2" fmla="*/ 0 w 5768"/>
                <a:gd name="T3" fmla="*/ 616 h 1360"/>
                <a:gd name="T4" fmla="*/ 1496 w 5768"/>
                <a:gd name="T5" fmla="*/ 460 h 1360"/>
                <a:gd name="T6" fmla="*/ 5768 w 5768"/>
                <a:gd name="T7" fmla="*/ 1360 h 1360"/>
                <a:gd name="T8" fmla="*/ 5768 w 5768"/>
                <a:gd name="T9" fmla="*/ 0 h 1360"/>
                <a:gd name="T10" fmla="*/ 0 w 5768"/>
                <a:gd name="T11" fmla="*/ 0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68" h="1360">
                  <a:moveTo>
                    <a:pt x="0" y="0"/>
                  </a:moveTo>
                  <a:lnTo>
                    <a:pt x="0" y="616"/>
                  </a:lnTo>
                  <a:cubicBezTo>
                    <a:pt x="72" y="608"/>
                    <a:pt x="264" y="510"/>
                    <a:pt x="1496" y="460"/>
                  </a:cubicBezTo>
                  <a:cubicBezTo>
                    <a:pt x="2728" y="411"/>
                    <a:pt x="4632" y="672"/>
                    <a:pt x="5768" y="1360"/>
                  </a:cubicBezTo>
                  <a:lnTo>
                    <a:pt x="5768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63529"/>
                    <a:invGamma/>
                  </a:scheme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253" name="Freeform 181"/>
            <p:cNvSpPr>
              <a:spLocks/>
            </p:cNvSpPr>
            <p:nvPr/>
          </p:nvSpPr>
          <p:spPr bwMode="gray">
            <a:xfrm>
              <a:off x="-1" y="0"/>
              <a:ext cx="5761" cy="1104"/>
            </a:xfrm>
            <a:custGeom>
              <a:avLst/>
              <a:gdLst>
                <a:gd name="T0" fmla="*/ 0 w 5761"/>
                <a:gd name="T1" fmla="*/ 0 h 1104"/>
                <a:gd name="T2" fmla="*/ 0 w 5761"/>
                <a:gd name="T3" fmla="*/ 632 h 1104"/>
                <a:gd name="T4" fmla="*/ 1521 w 5761"/>
                <a:gd name="T5" fmla="*/ 448 h 1104"/>
                <a:gd name="T6" fmla="*/ 5761 w 5761"/>
                <a:gd name="T7" fmla="*/ 1104 h 1104"/>
                <a:gd name="T8" fmla="*/ 5760 w 5761"/>
                <a:gd name="T9" fmla="*/ 8 h 1104"/>
                <a:gd name="T10" fmla="*/ 0 w 5761"/>
                <a:gd name="T11" fmla="*/ 0 h 1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61" h="1104">
                  <a:moveTo>
                    <a:pt x="0" y="0"/>
                  </a:moveTo>
                  <a:lnTo>
                    <a:pt x="0" y="632"/>
                  </a:lnTo>
                  <a:cubicBezTo>
                    <a:pt x="72" y="625"/>
                    <a:pt x="401" y="504"/>
                    <a:pt x="1521" y="448"/>
                  </a:cubicBezTo>
                  <a:cubicBezTo>
                    <a:pt x="2641" y="392"/>
                    <a:pt x="4505" y="504"/>
                    <a:pt x="5761" y="1104"/>
                  </a:cubicBezTo>
                  <a:lnTo>
                    <a:pt x="5760" y="8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3254" name="Picture 182" descr="figure07_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5638800" y="3124200"/>
            <a:ext cx="2447925" cy="2044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55" name="Picture 183" descr="figure07_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7019925" y="4005263"/>
            <a:ext cx="2124075" cy="177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56" name="Picture 184" descr="figure07_o cop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6227763" y="4868863"/>
            <a:ext cx="1619250" cy="135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58" name="Rectangle 186"/>
          <p:cNvSpPr>
            <a:spLocks noGrp="1" noChangeArrowheads="1"/>
          </p:cNvSpPr>
          <p:nvPr>
            <p:ph type="ctrTitle" sz="quarter"/>
          </p:nvPr>
        </p:nvSpPr>
        <p:spPr bwMode="gray">
          <a:xfrm>
            <a:off x="457200" y="4191000"/>
            <a:ext cx="5410200" cy="1219200"/>
          </a:xfrm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chemeClr val="tx1"/>
                    </a:gs>
                    <a:gs pos="50000">
                      <a:schemeClr val="hlink"/>
                    </a:gs>
                    <a:gs pos="100000">
                      <a:schemeClr val="tx1"/>
                    </a:gs>
                  </a:gsLst>
                  <a:lin ang="0" scaled="1"/>
                </a:gradFill>
              </a14:hiddenFill>
            </a:ext>
          </a:extLst>
        </p:spPr>
        <p:txBody>
          <a:bodyPr/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altLang="ko-KR" noProof="0" smtClean="0"/>
              <a:t>Образец заголовка</a:t>
            </a:r>
            <a:endParaRPr lang="en-US" altLang="ko-KR" noProof="0" smtClean="0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white">
          <a:xfrm>
            <a:off x="228600" y="304800"/>
            <a:ext cx="15240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ru-RU" sz="3200" b="1">
                <a:solidFill>
                  <a:srgbClr val="FFFFFF"/>
                </a:solidFill>
                <a:latin typeface="Verdana" pitchFamily="34" charset="0"/>
              </a:rPr>
              <a:t>LOGO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AE9F8E-DF45-4CBE-80FC-1082B9DC5288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824822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3238" y="209550"/>
            <a:ext cx="2024062" cy="60531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76288" y="209550"/>
            <a:ext cx="5924550" cy="60531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468D0D-6114-4180-991D-10EC30FC2393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3699947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5900" y="209550"/>
            <a:ext cx="7391400" cy="563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776288" y="1347788"/>
            <a:ext cx="7758112" cy="4914900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429375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429375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429375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7AC4352E-C748-441E-879D-9232CC935412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618088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26F326-82EC-44DC-AFD7-5E1062B13103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633448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D08CF5-06DE-491D-A192-4814BEB1B94D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877229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76288" y="1347788"/>
            <a:ext cx="3802062" cy="4914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30750" y="1347788"/>
            <a:ext cx="3803650" cy="4914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62F789-BC6F-49F8-9695-B8D691431BDA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613799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6D244D-2F03-49D4-90E8-4E838C5C6D4D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342957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E7E076-00F2-4050-9F08-8E2D97F96B76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308055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9452FC-379C-434F-B5CF-569BB2835DA4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201887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515F3C-E100-4472-8FA5-8992469B392A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13853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667105-8334-47B3-AA0F-3180496EC8B8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009971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9" name="Group 15"/>
          <p:cNvGrpSpPr>
            <a:grpSpLocks/>
          </p:cNvGrpSpPr>
          <p:nvPr/>
        </p:nvGrpSpPr>
        <p:grpSpPr bwMode="auto">
          <a:xfrm>
            <a:off x="-12700" y="692150"/>
            <a:ext cx="9144000" cy="6165850"/>
            <a:chOff x="0" y="436"/>
            <a:chExt cx="5760" cy="3884"/>
          </a:xfrm>
        </p:grpSpPr>
        <p:sp>
          <p:nvSpPr>
            <p:cNvPr id="1040" name="Line 16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2946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1" name="Line 17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347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2" name="Line 18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067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3" name="Line 19"/>
            <p:cNvSpPr>
              <a:spLocks noChangeShapeType="1"/>
            </p:cNvSpPr>
            <p:nvPr userDrawn="1"/>
          </p:nvSpPr>
          <p:spPr bwMode="gray">
            <a:xfrm>
              <a:off x="1472" y="448"/>
              <a:ext cx="3407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4" name="Line 20"/>
            <p:cNvSpPr>
              <a:spLocks noChangeShapeType="1"/>
            </p:cNvSpPr>
            <p:nvPr userDrawn="1"/>
          </p:nvSpPr>
          <p:spPr bwMode="gray">
            <a:xfrm>
              <a:off x="1472" y="448"/>
              <a:ext cx="2787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5" name="Line 21"/>
            <p:cNvSpPr>
              <a:spLocks noChangeShapeType="1"/>
            </p:cNvSpPr>
            <p:nvPr userDrawn="1"/>
          </p:nvSpPr>
          <p:spPr bwMode="gray">
            <a:xfrm>
              <a:off x="1472" y="448"/>
              <a:ext cx="2162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6" name="Line 22"/>
            <p:cNvSpPr>
              <a:spLocks noChangeShapeType="1"/>
            </p:cNvSpPr>
            <p:nvPr userDrawn="1"/>
          </p:nvSpPr>
          <p:spPr bwMode="gray">
            <a:xfrm>
              <a:off x="1472" y="448"/>
              <a:ext cx="1612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7" name="Line 23"/>
            <p:cNvSpPr>
              <a:spLocks noChangeShapeType="1"/>
            </p:cNvSpPr>
            <p:nvPr userDrawn="1"/>
          </p:nvSpPr>
          <p:spPr bwMode="gray">
            <a:xfrm>
              <a:off x="1472" y="448"/>
              <a:ext cx="1065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8" name="Line 24"/>
            <p:cNvSpPr>
              <a:spLocks noChangeShapeType="1"/>
            </p:cNvSpPr>
            <p:nvPr userDrawn="1"/>
          </p:nvSpPr>
          <p:spPr bwMode="gray">
            <a:xfrm>
              <a:off x="1472" y="448"/>
              <a:ext cx="514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9" name="Line 25"/>
            <p:cNvSpPr>
              <a:spLocks noChangeShapeType="1"/>
            </p:cNvSpPr>
            <p:nvPr userDrawn="1"/>
          </p:nvSpPr>
          <p:spPr bwMode="gray">
            <a:xfrm>
              <a:off x="1472" y="448"/>
              <a:ext cx="0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0" name="Line 26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2549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1" name="Line 27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2195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2" name="Line 28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189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3" name="Line 29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1584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4" name="Line 30"/>
            <p:cNvSpPr>
              <a:spLocks noChangeShapeType="1"/>
            </p:cNvSpPr>
            <p:nvPr userDrawn="1"/>
          </p:nvSpPr>
          <p:spPr bwMode="gray">
            <a:xfrm>
              <a:off x="1515" y="462"/>
              <a:ext cx="4245" cy="130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5" name="Line 31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105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6" name="Line 32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833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7" name="Line 33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613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8" name="Line 34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438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9" name="Line 35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259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0" name="Line 36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13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1" name="Line 37"/>
            <p:cNvSpPr>
              <a:spLocks noChangeShapeType="1"/>
            </p:cNvSpPr>
            <p:nvPr userDrawn="1"/>
          </p:nvSpPr>
          <p:spPr bwMode="gray">
            <a:xfrm flipH="1">
              <a:off x="0" y="449"/>
              <a:ext cx="1474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2" name="Line 38"/>
            <p:cNvSpPr>
              <a:spLocks noChangeShapeType="1"/>
            </p:cNvSpPr>
            <p:nvPr userDrawn="1"/>
          </p:nvSpPr>
          <p:spPr bwMode="gray">
            <a:xfrm flipH="1">
              <a:off x="0" y="436"/>
              <a:ext cx="1474" cy="2514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3" name="Line 39"/>
            <p:cNvSpPr>
              <a:spLocks noChangeShapeType="1"/>
            </p:cNvSpPr>
            <p:nvPr userDrawn="1"/>
          </p:nvSpPr>
          <p:spPr bwMode="gray">
            <a:xfrm flipH="1">
              <a:off x="0" y="462"/>
              <a:ext cx="1461" cy="346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4" name="Line 40"/>
            <p:cNvSpPr>
              <a:spLocks noChangeShapeType="1"/>
            </p:cNvSpPr>
            <p:nvPr userDrawn="1"/>
          </p:nvSpPr>
          <p:spPr bwMode="gray">
            <a:xfrm flipH="1">
              <a:off x="249" y="463"/>
              <a:ext cx="1215" cy="385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5" name="Line 41"/>
            <p:cNvSpPr>
              <a:spLocks noChangeShapeType="1"/>
            </p:cNvSpPr>
            <p:nvPr userDrawn="1"/>
          </p:nvSpPr>
          <p:spPr bwMode="gray">
            <a:xfrm flipH="1">
              <a:off x="657" y="472"/>
              <a:ext cx="808" cy="3848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6" name="Line 42"/>
            <p:cNvSpPr>
              <a:spLocks noChangeShapeType="1"/>
            </p:cNvSpPr>
            <p:nvPr userDrawn="1"/>
          </p:nvSpPr>
          <p:spPr bwMode="gray">
            <a:xfrm flipH="1">
              <a:off x="1066" y="463"/>
              <a:ext cx="404" cy="385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7" name="Line 43"/>
            <p:cNvSpPr>
              <a:spLocks noChangeShapeType="1"/>
            </p:cNvSpPr>
            <p:nvPr userDrawn="1"/>
          </p:nvSpPr>
          <p:spPr bwMode="gray">
            <a:xfrm flipH="1">
              <a:off x="0" y="436"/>
              <a:ext cx="1474" cy="1875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8" name="Line 44"/>
            <p:cNvSpPr>
              <a:spLocks noChangeShapeType="1"/>
            </p:cNvSpPr>
            <p:nvPr userDrawn="1"/>
          </p:nvSpPr>
          <p:spPr bwMode="gray">
            <a:xfrm flipH="1">
              <a:off x="0" y="466"/>
              <a:ext cx="1447" cy="132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9" name="Line 45"/>
            <p:cNvSpPr>
              <a:spLocks noChangeShapeType="1"/>
            </p:cNvSpPr>
            <p:nvPr userDrawn="1"/>
          </p:nvSpPr>
          <p:spPr bwMode="gray">
            <a:xfrm flipH="1">
              <a:off x="0" y="449"/>
              <a:ext cx="1474" cy="896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70" name="Line 46"/>
            <p:cNvSpPr>
              <a:spLocks noChangeShapeType="1"/>
            </p:cNvSpPr>
            <p:nvPr userDrawn="1"/>
          </p:nvSpPr>
          <p:spPr bwMode="gray">
            <a:xfrm flipH="1">
              <a:off x="0" y="471"/>
              <a:ext cx="1435" cy="50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71" name="Line 47"/>
            <p:cNvSpPr>
              <a:spLocks noChangeShapeType="1"/>
            </p:cNvSpPr>
            <p:nvPr userDrawn="1"/>
          </p:nvSpPr>
          <p:spPr bwMode="gray">
            <a:xfrm flipH="1">
              <a:off x="0" y="463"/>
              <a:ext cx="1464" cy="206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72" name="Line 48"/>
            <p:cNvSpPr>
              <a:spLocks noChangeShapeType="1"/>
            </p:cNvSpPr>
            <p:nvPr userDrawn="1"/>
          </p:nvSpPr>
          <p:spPr bwMode="gray">
            <a:xfrm flipH="1">
              <a:off x="0" y="436"/>
              <a:ext cx="1474" cy="124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073" name="Group 49"/>
            <p:cNvGrpSpPr>
              <a:grpSpLocks/>
            </p:cNvGrpSpPr>
            <p:nvPr userDrawn="1"/>
          </p:nvGrpSpPr>
          <p:grpSpPr bwMode="auto">
            <a:xfrm>
              <a:off x="0" y="2063"/>
              <a:ext cx="5760" cy="1220"/>
              <a:chOff x="235" y="2750"/>
              <a:chExt cx="5241" cy="699"/>
            </a:xfrm>
          </p:grpSpPr>
          <p:sp>
            <p:nvSpPr>
              <p:cNvPr id="1074" name="Line 50"/>
              <p:cNvSpPr>
                <a:spLocks noChangeShapeType="1"/>
              </p:cNvSpPr>
              <p:nvPr/>
            </p:nvSpPr>
            <p:spPr bwMode="gray">
              <a:xfrm>
                <a:off x="235" y="3449"/>
                <a:ext cx="5241" cy="0"/>
              </a:xfrm>
              <a:prstGeom prst="line">
                <a:avLst/>
              </a:prstGeom>
              <a:noFill/>
              <a:ln w="3175">
                <a:solidFill>
                  <a:srgbClr val="FFFFFF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75" name="Line 51"/>
              <p:cNvSpPr>
                <a:spLocks noChangeShapeType="1"/>
              </p:cNvSpPr>
              <p:nvPr/>
            </p:nvSpPr>
            <p:spPr bwMode="gray">
              <a:xfrm>
                <a:off x="235" y="3191"/>
                <a:ext cx="5241" cy="0"/>
              </a:xfrm>
              <a:prstGeom prst="line">
                <a:avLst/>
              </a:prstGeom>
              <a:noFill/>
              <a:ln w="3175">
                <a:solidFill>
                  <a:srgbClr val="FFFFFF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76" name="Line 52"/>
              <p:cNvSpPr>
                <a:spLocks noChangeShapeType="1"/>
              </p:cNvSpPr>
              <p:nvPr/>
            </p:nvSpPr>
            <p:spPr bwMode="gray">
              <a:xfrm>
                <a:off x="235" y="2958"/>
                <a:ext cx="5239" cy="0"/>
              </a:xfrm>
              <a:prstGeom prst="line">
                <a:avLst/>
              </a:prstGeom>
              <a:noFill/>
              <a:ln w="3175">
                <a:solidFill>
                  <a:srgbClr val="FFFFFF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77" name="Line 53"/>
              <p:cNvSpPr>
                <a:spLocks noChangeShapeType="1"/>
              </p:cNvSpPr>
              <p:nvPr/>
            </p:nvSpPr>
            <p:spPr bwMode="gray">
              <a:xfrm>
                <a:off x="235" y="2750"/>
                <a:ext cx="5239" cy="0"/>
              </a:xfrm>
              <a:prstGeom prst="line">
                <a:avLst/>
              </a:prstGeom>
              <a:noFill/>
              <a:ln w="3175">
                <a:solidFill>
                  <a:srgbClr val="FFFFFF"/>
                </a:solidFill>
                <a:round/>
                <a:headEnd type="none" w="sm" len="sm"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078" name="Line 54"/>
            <p:cNvSpPr>
              <a:spLocks noChangeShapeType="1"/>
            </p:cNvSpPr>
            <p:nvPr userDrawn="1"/>
          </p:nvSpPr>
          <p:spPr bwMode="gray">
            <a:xfrm>
              <a:off x="0" y="1753"/>
              <a:ext cx="5760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79" name="Line 55"/>
            <p:cNvSpPr>
              <a:spLocks noChangeShapeType="1"/>
            </p:cNvSpPr>
            <p:nvPr userDrawn="1"/>
          </p:nvSpPr>
          <p:spPr bwMode="gray">
            <a:xfrm flipV="1">
              <a:off x="0" y="1455"/>
              <a:ext cx="5760" cy="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80" name="Line 56"/>
            <p:cNvSpPr>
              <a:spLocks noChangeShapeType="1"/>
            </p:cNvSpPr>
            <p:nvPr userDrawn="1"/>
          </p:nvSpPr>
          <p:spPr bwMode="gray">
            <a:xfrm>
              <a:off x="0" y="1182"/>
              <a:ext cx="5760" cy="9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81" name="Line 57"/>
            <p:cNvSpPr>
              <a:spLocks noChangeShapeType="1"/>
            </p:cNvSpPr>
            <p:nvPr userDrawn="1"/>
          </p:nvSpPr>
          <p:spPr bwMode="gray">
            <a:xfrm>
              <a:off x="0" y="965"/>
              <a:ext cx="5734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82" name="Line 58"/>
            <p:cNvSpPr>
              <a:spLocks noChangeShapeType="1"/>
            </p:cNvSpPr>
            <p:nvPr userDrawn="1"/>
          </p:nvSpPr>
          <p:spPr bwMode="gray">
            <a:xfrm flipV="1">
              <a:off x="0" y="780"/>
              <a:ext cx="5760" cy="1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83" name="Line 59"/>
            <p:cNvSpPr>
              <a:spLocks noChangeShapeType="1"/>
            </p:cNvSpPr>
            <p:nvPr userDrawn="1"/>
          </p:nvSpPr>
          <p:spPr bwMode="gray">
            <a:xfrm>
              <a:off x="0" y="661"/>
              <a:ext cx="5760" cy="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84" name="Line 60"/>
            <p:cNvSpPr>
              <a:spLocks noChangeShapeType="1"/>
            </p:cNvSpPr>
            <p:nvPr userDrawn="1"/>
          </p:nvSpPr>
          <p:spPr bwMode="gray">
            <a:xfrm flipV="1">
              <a:off x="0" y="558"/>
              <a:ext cx="5760" cy="1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85" name="Line 61"/>
            <p:cNvSpPr>
              <a:spLocks noChangeShapeType="1"/>
            </p:cNvSpPr>
            <p:nvPr userDrawn="1"/>
          </p:nvSpPr>
          <p:spPr bwMode="gray">
            <a:xfrm>
              <a:off x="25" y="521"/>
              <a:ext cx="5735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86" name="Line 62"/>
            <p:cNvSpPr>
              <a:spLocks noChangeShapeType="1"/>
            </p:cNvSpPr>
            <p:nvPr userDrawn="1"/>
          </p:nvSpPr>
          <p:spPr bwMode="gray">
            <a:xfrm>
              <a:off x="0" y="482"/>
              <a:ext cx="5760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87" name="Line 63"/>
          <p:cNvSpPr>
            <a:spLocks noChangeShapeType="1"/>
          </p:cNvSpPr>
          <p:nvPr/>
        </p:nvSpPr>
        <p:spPr bwMode="gray">
          <a:xfrm flipH="1">
            <a:off x="-12700" y="712788"/>
            <a:ext cx="2339975" cy="0"/>
          </a:xfrm>
          <a:prstGeom prst="line">
            <a:avLst/>
          </a:prstGeom>
          <a:noFill/>
          <a:ln w="3175">
            <a:solidFill>
              <a:srgbClr val="FF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88" name="Line 64"/>
          <p:cNvSpPr>
            <a:spLocks noChangeShapeType="1"/>
          </p:cNvSpPr>
          <p:nvPr/>
        </p:nvSpPr>
        <p:spPr bwMode="gray">
          <a:xfrm flipH="1">
            <a:off x="-12700" y="712788"/>
            <a:ext cx="2339975" cy="349250"/>
          </a:xfrm>
          <a:prstGeom prst="line">
            <a:avLst/>
          </a:prstGeom>
          <a:noFill/>
          <a:ln w="3175">
            <a:solidFill>
              <a:srgbClr val="FF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89" name="Line 65"/>
          <p:cNvSpPr>
            <a:spLocks noChangeShapeType="1"/>
          </p:cNvSpPr>
          <p:nvPr/>
        </p:nvSpPr>
        <p:spPr bwMode="gray">
          <a:xfrm flipH="1">
            <a:off x="-12700" y="692150"/>
            <a:ext cx="2339975" cy="196850"/>
          </a:xfrm>
          <a:prstGeom prst="line">
            <a:avLst/>
          </a:prstGeom>
          <a:noFill/>
          <a:ln w="3175">
            <a:solidFill>
              <a:srgbClr val="FF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90" name="Line 66"/>
          <p:cNvSpPr>
            <a:spLocks noChangeShapeType="1"/>
          </p:cNvSpPr>
          <p:nvPr/>
        </p:nvSpPr>
        <p:spPr bwMode="gray">
          <a:xfrm>
            <a:off x="-12700" y="765175"/>
            <a:ext cx="9144000" cy="0"/>
          </a:xfrm>
          <a:prstGeom prst="line">
            <a:avLst/>
          </a:prstGeom>
          <a:noFill/>
          <a:ln w="3175">
            <a:solidFill>
              <a:srgbClr val="FFFFFF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91" name="Freeform 67"/>
          <p:cNvSpPr>
            <a:spLocks/>
          </p:cNvSpPr>
          <p:nvPr/>
        </p:nvSpPr>
        <p:spPr bwMode="gray">
          <a:xfrm>
            <a:off x="-12700" y="0"/>
            <a:ext cx="9156700" cy="1600200"/>
          </a:xfrm>
          <a:custGeom>
            <a:avLst/>
            <a:gdLst>
              <a:gd name="T0" fmla="*/ 0 w 5768"/>
              <a:gd name="T1" fmla="*/ 0 h 1008"/>
              <a:gd name="T2" fmla="*/ 0 w 5768"/>
              <a:gd name="T3" fmla="*/ 688 h 1008"/>
              <a:gd name="T4" fmla="*/ 2008 w 5768"/>
              <a:gd name="T5" fmla="*/ 492 h 1008"/>
              <a:gd name="T6" fmla="*/ 5768 w 5768"/>
              <a:gd name="T7" fmla="*/ 1008 h 1008"/>
              <a:gd name="T8" fmla="*/ 5768 w 5768"/>
              <a:gd name="T9" fmla="*/ 0 h 1008"/>
              <a:gd name="T10" fmla="*/ 0 w 5768"/>
              <a:gd name="T11" fmla="*/ 0 h 10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768" h="1008">
                <a:moveTo>
                  <a:pt x="0" y="0"/>
                </a:moveTo>
                <a:lnTo>
                  <a:pt x="0" y="688"/>
                </a:lnTo>
                <a:cubicBezTo>
                  <a:pt x="72" y="682"/>
                  <a:pt x="776" y="535"/>
                  <a:pt x="2008" y="492"/>
                </a:cubicBezTo>
                <a:cubicBezTo>
                  <a:pt x="3240" y="449"/>
                  <a:pt x="4792" y="608"/>
                  <a:pt x="5768" y="1008"/>
                </a:cubicBezTo>
                <a:lnTo>
                  <a:pt x="5768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63529"/>
                  <a:invGamma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92" name="Freeform 68"/>
          <p:cNvSpPr>
            <a:spLocks/>
          </p:cNvSpPr>
          <p:nvPr/>
        </p:nvSpPr>
        <p:spPr bwMode="gray">
          <a:xfrm>
            <a:off x="-12700" y="-12700"/>
            <a:ext cx="9156700" cy="1354138"/>
          </a:xfrm>
          <a:custGeom>
            <a:avLst/>
            <a:gdLst>
              <a:gd name="T0" fmla="*/ 0 w 5768"/>
              <a:gd name="T1" fmla="*/ 0 h 848"/>
              <a:gd name="T2" fmla="*/ 0 w 5768"/>
              <a:gd name="T3" fmla="*/ 767 h 848"/>
              <a:gd name="T4" fmla="*/ 2104 w 5768"/>
              <a:gd name="T5" fmla="*/ 448 h 848"/>
              <a:gd name="T6" fmla="*/ 5768 w 5768"/>
              <a:gd name="T7" fmla="*/ 848 h 848"/>
              <a:gd name="T8" fmla="*/ 5760 w 5768"/>
              <a:gd name="T9" fmla="*/ 8 h 848"/>
              <a:gd name="T10" fmla="*/ 0 w 5768"/>
              <a:gd name="T11" fmla="*/ 0 h 8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768" h="848">
                <a:moveTo>
                  <a:pt x="0" y="0"/>
                </a:moveTo>
                <a:lnTo>
                  <a:pt x="0" y="767"/>
                </a:lnTo>
                <a:cubicBezTo>
                  <a:pt x="72" y="760"/>
                  <a:pt x="879" y="496"/>
                  <a:pt x="2104" y="448"/>
                </a:cubicBezTo>
                <a:cubicBezTo>
                  <a:pt x="3330" y="401"/>
                  <a:pt x="4792" y="472"/>
                  <a:pt x="5768" y="848"/>
                </a:cubicBezTo>
                <a:lnTo>
                  <a:pt x="5760" y="8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hlink">
                  <a:gamma/>
                  <a:shade val="63529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093" name="Picture 69" descr="figure07_o copy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600075" y="115888"/>
            <a:ext cx="1079500" cy="792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4" name="Picture 70" descr="figure07_b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-12700" y="333375"/>
            <a:ext cx="1439863" cy="120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95" name="Picture 71" descr="figure07_g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1174750" y="404813"/>
            <a:ext cx="649288" cy="54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6288" y="1347788"/>
            <a:ext cx="7758112" cy="491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29375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29375"/>
            <a:ext cx="2895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29375"/>
            <a:ext cx="2133600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15D33F2-CD55-494D-8D08-5361D2585801}" type="slidenum">
              <a:rPr lang="en-US" altLang="ru-RU"/>
              <a:pPr/>
              <a:t>‹#›</a:t>
            </a:fld>
            <a:endParaRPr lang="en-US" altLang="ru-RU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1485900" y="209550"/>
            <a:ext cx="7391400" cy="563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70531" y="2564904"/>
            <a:ext cx="503338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2800" b="1" i="1" dirty="0">
                <a:solidFill>
                  <a:srgbClr val="335338"/>
                </a:solidFill>
                <a:latin typeface="+mn-lt"/>
              </a:rPr>
              <a:t>Социально – психологическая </a:t>
            </a:r>
            <a:r>
              <a:rPr lang="ru-RU" altLang="ru-RU" sz="2800" b="1" i="1" dirty="0" smtClean="0">
                <a:solidFill>
                  <a:schemeClr val="bg1">
                    <a:lumMod val="25000"/>
                  </a:schemeClr>
                </a:solidFill>
                <a:latin typeface="+mn-lt"/>
              </a:rPr>
              <a:t>безопасность</a:t>
            </a:r>
            <a:r>
              <a:rPr lang="ru-RU" altLang="ru-RU" sz="2800" b="1" i="1" dirty="0" smtClean="0">
                <a:solidFill>
                  <a:srgbClr val="335338"/>
                </a:solidFill>
                <a:latin typeface="+mn-lt"/>
              </a:rPr>
              <a:t> детей дошкольного возраста</a:t>
            </a:r>
            <a:endParaRPr lang="en-US" altLang="ru-RU" sz="2800" b="1" i="1" dirty="0">
              <a:solidFill>
                <a:srgbClr val="335338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5334000"/>
            <a:ext cx="5266928" cy="831304"/>
          </a:xfrm>
        </p:spPr>
        <p:txBody>
          <a:bodyPr/>
          <a:lstStyle/>
          <a:p>
            <a:r>
              <a:rPr lang="ru-RU" sz="1800" dirty="0" smtClean="0">
                <a:solidFill>
                  <a:schemeClr val="bg1">
                    <a:lumMod val="25000"/>
                  </a:schemeClr>
                </a:solidFill>
              </a:rPr>
              <a:t>Подготовила педагог – психолог –</a:t>
            </a:r>
          </a:p>
          <a:p>
            <a:r>
              <a:rPr lang="ru-RU" sz="1800" dirty="0" smtClean="0">
                <a:solidFill>
                  <a:schemeClr val="bg1">
                    <a:lumMod val="25000"/>
                  </a:schemeClr>
                </a:solidFill>
              </a:rPr>
              <a:t> Ковальчук Ю.К.</a:t>
            </a:r>
            <a:endParaRPr lang="ru-RU" sz="1800" dirty="0">
              <a:solidFill>
                <a:schemeClr val="bg1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9" name="AutoShape 3"/>
          <p:cNvSpPr>
            <a:spLocks noChangeArrowheads="1"/>
          </p:cNvSpPr>
          <p:nvPr/>
        </p:nvSpPr>
        <p:spPr bwMode="ltGray">
          <a:xfrm>
            <a:off x="0" y="1052736"/>
            <a:ext cx="6324600" cy="5688632"/>
          </a:xfrm>
          <a:prstGeom prst="rightArrow">
            <a:avLst>
              <a:gd name="adj1" fmla="val 79306"/>
              <a:gd name="adj2" fmla="val 32783"/>
            </a:avLst>
          </a:prstGeom>
          <a:gradFill rotWithShape="1">
            <a:gsLst>
              <a:gs pos="0">
                <a:schemeClr val="bg1"/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6260" name="AutoShape 4"/>
          <p:cNvSpPr>
            <a:spLocks noChangeArrowheads="1"/>
          </p:cNvSpPr>
          <p:nvPr/>
        </p:nvSpPr>
        <p:spPr bwMode="blackWhite">
          <a:xfrm>
            <a:off x="323528" y="1268760"/>
            <a:ext cx="4536504" cy="1656184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9804"/>
                  <a:invGamma/>
                </a:schemeClr>
              </a:gs>
            </a:gsLst>
            <a:lin ang="5400000" scaled="1"/>
          </a:gradFill>
          <a:ln w="25400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ru-RU" altLang="ru-RU" sz="2400" b="1" dirty="0" smtClean="0">
                <a:solidFill>
                  <a:schemeClr val="tx2"/>
                </a:solidFill>
              </a:rPr>
              <a:t>Состояние</a:t>
            </a:r>
          </a:p>
          <a:p>
            <a:pPr algn="ctr" eaLnBrk="0" hangingPunct="0"/>
            <a:r>
              <a:rPr lang="ru-RU" altLang="ru-RU" sz="2400" b="1" dirty="0" smtClean="0">
                <a:solidFill>
                  <a:schemeClr val="tx2"/>
                </a:solidFill>
              </a:rPr>
              <a:t> образовательной среды</a:t>
            </a:r>
            <a:endParaRPr lang="en-US" altLang="ru-RU" sz="2400" b="1" dirty="0">
              <a:solidFill>
                <a:schemeClr val="tx2"/>
              </a:solidFill>
            </a:endParaRPr>
          </a:p>
        </p:txBody>
      </p:sp>
      <p:sp>
        <p:nvSpPr>
          <p:cNvPr id="96261" name="AutoShape 5"/>
          <p:cNvSpPr>
            <a:spLocks noChangeArrowheads="1"/>
          </p:cNvSpPr>
          <p:nvPr/>
        </p:nvSpPr>
        <p:spPr bwMode="blackWhite">
          <a:xfrm>
            <a:off x="323528" y="3068960"/>
            <a:ext cx="4536504" cy="108012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rgbClr val="699D5F"/>
              </a:gs>
              <a:gs pos="100000">
                <a:srgbClr val="699D5F">
                  <a:gamma/>
                  <a:tint val="69804"/>
                  <a:invGamma/>
                </a:srgbClr>
              </a:gs>
            </a:gsLst>
            <a:lin ang="5400000" scaled="1"/>
          </a:gradFill>
          <a:ln w="25400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ru-RU" altLang="ru-RU" sz="2400" b="1" dirty="0" smtClean="0">
                <a:solidFill>
                  <a:schemeClr val="tx2"/>
                </a:solidFill>
              </a:rPr>
              <a:t>Особая система </a:t>
            </a:r>
          </a:p>
          <a:p>
            <a:pPr algn="ctr" eaLnBrk="0" hangingPunct="0"/>
            <a:r>
              <a:rPr lang="ru-RU" altLang="ru-RU" sz="2400" b="1" dirty="0" smtClean="0">
                <a:solidFill>
                  <a:schemeClr val="tx2"/>
                </a:solidFill>
              </a:rPr>
              <a:t>межличностных отношений</a:t>
            </a:r>
            <a:endParaRPr lang="en-US" altLang="ru-RU" sz="2400" b="1" dirty="0">
              <a:solidFill>
                <a:schemeClr val="tx2"/>
              </a:solidFill>
            </a:endParaRPr>
          </a:p>
        </p:txBody>
      </p:sp>
      <p:sp>
        <p:nvSpPr>
          <p:cNvPr id="96262" name="AutoShape 6"/>
          <p:cNvSpPr>
            <a:spLocks noChangeArrowheads="1"/>
          </p:cNvSpPr>
          <p:nvPr/>
        </p:nvSpPr>
        <p:spPr bwMode="blackWhite">
          <a:xfrm>
            <a:off x="323528" y="4293096"/>
            <a:ext cx="4536504" cy="2232248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69804"/>
                  <a:invGamma/>
                </a:schemeClr>
              </a:gs>
            </a:gsLst>
            <a:lin ang="5400000" scaled="1"/>
          </a:gradFill>
          <a:ln w="25400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r>
              <a:rPr lang="ru-RU" altLang="ru-RU" sz="2400" b="1" dirty="0" smtClean="0">
                <a:solidFill>
                  <a:schemeClr val="tx2"/>
                </a:solidFill>
              </a:rPr>
              <a:t>Система мер, направленных </a:t>
            </a:r>
            <a:endParaRPr lang="ru-RU" altLang="ru-RU" sz="2400" b="1" dirty="0">
              <a:solidFill>
                <a:schemeClr val="tx2"/>
              </a:solidFill>
            </a:endParaRPr>
          </a:p>
          <a:p>
            <a:pPr algn="ctr" eaLnBrk="0" hangingPunct="0"/>
            <a:r>
              <a:rPr lang="ru-RU" altLang="ru-RU" sz="2400" b="1" dirty="0" smtClean="0">
                <a:solidFill>
                  <a:schemeClr val="tx2"/>
                </a:solidFill>
              </a:rPr>
              <a:t>на</a:t>
            </a:r>
          </a:p>
          <a:p>
            <a:pPr algn="ctr" eaLnBrk="0" hangingPunct="0"/>
            <a:r>
              <a:rPr lang="ru-RU" altLang="ru-RU" sz="2400" b="1" dirty="0" smtClean="0">
                <a:solidFill>
                  <a:schemeClr val="tx2"/>
                </a:solidFill>
              </a:rPr>
              <a:t> предотвращение </a:t>
            </a:r>
          </a:p>
          <a:p>
            <a:pPr algn="ctr" eaLnBrk="0" hangingPunct="0"/>
            <a:r>
              <a:rPr lang="ru-RU" altLang="ru-RU" sz="2400" b="1" dirty="0" smtClean="0">
                <a:solidFill>
                  <a:schemeClr val="tx2"/>
                </a:solidFill>
              </a:rPr>
              <a:t>угроз продуктивному </a:t>
            </a:r>
          </a:p>
          <a:p>
            <a:pPr algn="ctr" eaLnBrk="0" hangingPunct="0"/>
            <a:r>
              <a:rPr lang="ru-RU" altLang="ru-RU" sz="2400" b="1" dirty="0" smtClean="0">
                <a:solidFill>
                  <a:schemeClr val="tx2"/>
                </a:solidFill>
              </a:rPr>
              <a:t>устойчивому </a:t>
            </a:r>
          </a:p>
          <a:p>
            <a:pPr algn="ctr" eaLnBrk="0" hangingPunct="0"/>
            <a:r>
              <a:rPr lang="ru-RU" altLang="ru-RU" sz="2400" b="1" dirty="0" smtClean="0">
                <a:solidFill>
                  <a:schemeClr val="tx2"/>
                </a:solidFill>
              </a:rPr>
              <a:t>развитию личности</a:t>
            </a:r>
            <a:endParaRPr lang="en-US" altLang="ru-RU" sz="2400" b="1" dirty="0">
              <a:solidFill>
                <a:schemeClr val="tx2"/>
              </a:solidFill>
            </a:endParaRPr>
          </a:p>
        </p:txBody>
      </p:sp>
      <p:sp>
        <p:nvSpPr>
          <p:cNvPr id="96263" name="AutoShape 7"/>
          <p:cNvSpPr>
            <a:spLocks noChangeArrowheads="1"/>
          </p:cNvSpPr>
          <p:nvPr/>
        </p:nvSpPr>
        <p:spPr bwMode="auto">
          <a:xfrm>
            <a:off x="5652120" y="2708920"/>
            <a:ext cx="3384376" cy="2520280"/>
          </a:xfrm>
          <a:prstGeom prst="roundRect">
            <a:avLst>
              <a:gd name="adj" fmla="val 9106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9ACDD4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ru-RU" altLang="ru-RU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Аспекты психологической безопасности</a:t>
            </a:r>
            <a:endParaRPr lang="en-US" altLang="ru-RU" sz="2800" b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1485900" y="209551"/>
            <a:ext cx="7406580" cy="555154"/>
          </a:xfrm>
        </p:spPr>
        <p:txBody>
          <a:bodyPr/>
          <a:lstStyle/>
          <a:p>
            <a:r>
              <a:rPr lang="ru-RU" altLang="ru-RU" sz="2400" dirty="0" smtClean="0">
                <a:solidFill>
                  <a:schemeClr val="tx2"/>
                </a:solidFill>
              </a:rPr>
              <a:t/>
            </a:r>
            <a:br>
              <a:rPr lang="ru-RU" altLang="ru-RU" sz="2400" dirty="0" smtClean="0">
                <a:solidFill>
                  <a:schemeClr val="tx2"/>
                </a:solidFill>
              </a:rPr>
            </a:br>
            <a:r>
              <a:rPr lang="ru-RU" altLang="ru-RU" sz="2400" dirty="0" smtClean="0">
                <a:solidFill>
                  <a:schemeClr val="tx2"/>
                </a:solidFill>
              </a:rPr>
              <a:t/>
            </a:r>
            <a:br>
              <a:rPr lang="ru-RU" altLang="ru-RU" sz="2400" dirty="0" smtClean="0">
                <a:solidFill>
                  <a:schemeClr val="tx2"/>
                </a:solidFill>
              </a:rPr>
            </a:br>
            <a:r>
              <a:rPr lang="ru-RU" altLang="ru-RU" sz="2400" dirty="0" smtClean="0">
                <a:solidFill>
                  <a:schemeClr val="tx2"/>
                </a:solidFill>
              </a:rPr>
              <a:t/>
            </a:r>
            <a:br>
              <a:rPr lang="ru-RU" altLang="ru-RU" sz="2400" dirty="0" smtClean="0">
                <a:solidFill>
                  <a:schemeClr val="tx2"/>
                </a:solidFill>
              </a:rPr>
            </a:br>
            <a:r>
              <a:rPr lang="ru-RU" altLang="ru-RU" sz="2400" dirty="0" smtClean="0">
                <a:solidFill>
                  <a:schemeClr val="tx2"/>
                </a:solidFill>
              </a:rPr>
              <a:t/>
            </a:r>
            <a:br>
              <a:rPr lang="ru-RU" altLang="ru-RU" sz="2400" dirty="0" smtClean="0">
                <a:solidFill>
                  <a:schemeClr val="tx2"/>
                </a:solidFill>
              </a:rPr>
            </a:br>
            <a:r>
              <a:rPr lang="ru-RU" altLang="ru-RU" sz="2400" dirty="0" smtClean="0">
                <a:solidFill>
                  <a:schemeClr val="tx2"/>
                </a:solidFill>
              </a:rPr>
              <a:t/>
            </a:r>
            <a:br>
              <a:rPr lang="ru-RU" altLang="ru-RU" sz="2400" dirty="0" smtClean="0">
                <a:solidFill>
                  <a:schemeClr val="tx2"/>
                </a:solidFill>
              </a:rPr>
            </a:br>
            <a:r>
              <a:rPr lang="ru-RU" altLang="ru-RU" sz="2400" dirty="0" smtClean="0">
                <a:solidFill>
                  <a:schemeClr val="tx2"/>
                </a:solidFill>
              </a:rPr>
              <a:t>Проявления социальной активности, связанные с вероятной опасностью для ребенка</a:t>
            </a:r>
            <a:endParaRPr lang="en-US" altLang="ru-RU" sz="2400" dirty="0">
              <a:solidFill>
                <a:schemeClr val="tx2"/>
              </a:solidFill>
            </a:endParaRPr>
          </a:p>
        </p:txBody>
      </p:sp>
      <p:sp>
        <p:nvSpPr>
          <p:cNvPr id="99331" name="AutoShape 3"/>
          <p:cNvSpPr>
            <a:spLocks noChangeArrowheads="1"/>
          </p:cNvSpPr>
          <p:nvPr/>
        </p:nvSpPr>
        <p:spPr bwMode="gray">
          <a:xfrm rot="39573186">
            <a:off x="4615657" y="2675731"/>
            <a:ext cx="792162" cy="288925"/>
          </a:xfrm>
          <a:prstGeom prst="rightArrow">
            <a:avLst>
              <a:gd name="adj1" fmla="val 35167"/>
              <a:gd name="adj2" fmla="val 111028"/>
            </a:avLst>
          </a:prstGeom>
          <a:gradFill rotWithShape="1">
            <a:gsLst>
              <a:gs pos="0">
                <a:schemeClr val="accent1">
                  <a:gamma/>
                  <a:shade val="89020"/>
                  <a:invGamma/>
                  <a:alpha val="0"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9332" name="AutoShape 4"/>
          <p:cNvSpPr>
            <a:spLocks noChangeArrowheads="1"/>
          </p:cNvSpPr>
          <p:nvPr/>
        </p:nvSpPr>
        <p:spPr bwMode="gray">
          <a:xfrm rot="3465783">
            <a:off x="4615656" y="4839494"/>
            <a:ext cx="792163" cy="288925"/>
          </a:xfrm>
          <a:prstGeom prst="rightArrow">
            <a:avLst>
              <a:gd name="adj1" fmla="val 35167"/>
              <a:gd name="adj2" fmla="val 111029"/>
            </a:avLst>
          </a:prstGeom>
          <a:gradFill rotWithShape="1">
            <a:gsLst>
              <a:gs pos="0">
                <a:schemeClr val="accent1">
                  <a:gamma/>
                  <a:shade val="89020"/>
                  <a:invGamma/>
                  <a:alpha val="0"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9333" name="AutoShape 5"/>
          <p:cNvSpPr>
            <a:spLocks noChangeArrowheads="1"/>
          </p:cNvSpPr>
          <p:nvPr/>
        </p:nvSpPr>
        <p:spPr bwMode="gray">
          <a:xfrm rot="35969022">
            <a:off x="3396457" y="2751931"/>
            <a:ext cx="792162" cy="288925"/>
          </a:xfrm>
          <a:prstGeom prst="rightArrow">
            <a:avLst>
              <a:gd name="adj1" fmla="val 35167"/>
              <a:gd name="adj2" fmla="val 111028"/>
            </a:avLst>
          </a:prstGeom>
          <a:gradFill rotWithShape="1">
            <a:gsLst>
              <a:gs pos="0">
                <a:schemeClr val="accent1">
                  <a:gamma/>
                  <a:shade val="89020"/>
                  <a:invGamma/>
                  <a:alpha val="0"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9334" name="AutoShape 6"/>
          <p:cNvSpPr>
            <a:spLocks noChangeArrowheads="1"/>
          </p:cNvSpPr>
          <p:nvPr/>
        </p:nvSpPr>
        <p:spPr bwMode="gray">
          <a:xfrm rot="7535209">
            <a:off x="3358357" y="4806156"/>
            <a:ext cx="792162" cy="288925"/>
          </a:xfrm>
          <a:prstGeom prst="rightArrow">
            <a:avLst>
              <a:gd name="adj1" fmla="val 35167"/>
              <a:gd name="adj2" fmla="val 111028"/>
            </a:avLst>
          </a:prstGeom>
          <a:gradFill rotWithShape="1">
            <a:gsLst>
              <a:gs pos="0">
                <a:schemeClr val="accent1">
                  <a:gamma/>
                  <a:shade val="89020"/>
                  <a:invGamma/>
                  <a:alpha val="0"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9335" name="AutoShape 7"/>
          <p:cNvSpPr>
            <a:spLocks noChangeArrowheads="1"/>
          </p:cNvSpPr>
          <p:nvPr/>
        </p:nvSpPr>
        <p:spPr bwMode="gray">
          <a:xfrm>
            <a:off x="5194300" y="3803650"/>
            <a:ext cx="792163" cy="288925"/>
          </a:xfrm>
          <a:prstGeom prst="rightArrow">
            <a:avLst>
              <a:gd name="adj1" fmla="val 35167"/>
              <a:gd name="adj2" fmla="val 111029"/>
            </a:avLst>
          </a:prstGeom>
          <a:gradFill rotWithShape="1">
            <a:gsLst>
              <a:gs pos="0">
                <a:schemeClr val="accent1">
                  <a:gamma/>
                  <a:shade val="89020"/>
                  <a:invGamma/>
                  <a:alpha val="0"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9336" name="AutoShape 8"/>
          <p:cNvSpPr>
            <a:spLocks noChangeArrowheads="1"/>
          </p:cNvSpPr>
          <p:nvPr/>
        </p:nvSpPr>
        <p:spPr bwMode="gray">
          <a:xfrm rot="-10800000">
            <a:off x="2784475" y="3797300"/>
            <a:ext cx="863600" cy="288925"/>
          </a:xfrm>
          <a:prstGeom prst="rightArrow">
            <a:avLst>
              <a:gd name="adj1" fmla="val 35167"/>
              <a:gd name="adj2" fmla="val 121041"/>
            </a:avLst>
          </a:prstGeom>
          <a:gradFill rotWithShape="1">
            <a:gsLst>
              <a:gs pos="0">
                <a:schemeClr val="accent1">
                  <a:gamma/>
                  <a:shade val="89020"/>
                  <a:invGamma/>
                  <a:alpha val="0"/>
                </a:schemeClr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99337" name="Oval 9"/>
          <p:cNvSpPr>
            <a:spLocks noChangeArrowheads="1"/>
          </p:cNvSpPr>
          <p:nvPr/>
        </p:nvSpPr>
        <p:spPr bwMode="auto">
          <a:xfrm>
            <a:off x="2439092" y="1931194"/>
            <a:ext cx="3743325" cy="3744912"/>
          </a:xfrm>
          <a:prstGeom prst="ellipse">
            <a:avLst/>
          </a:prstGeom>
          <a:noFill/>
          <a:ln w="38100" algn="ctr">
            <a:solidFill>
              <a:schemeClr val="bg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grpSp>
        <p:nvGrpSpPr>
          <p:cNvPr id="99338" name="Group 10"/>
          <p:cNvGrpSpPr>
            <a:grpSpLocks/>
          </p:cNvGrpSpPr>
          <p:nvPr/>
        </p:nvGrpSpPr>
        <p:grpSpPr bwMode="auto">
          <a:xfrm>
            <a:off x="3267075" y="2093913"/>
            <a:ext cx="360363" cy="360362"/>
            <a:chOff x="1973" y="1706"/>
            <a:chExt cx="227" cy="227"/>
          </a:xfrm>
        </p:grpSpPr>
        <p:sp>
          <p:nvSpPr>
            <p:cNvPr id="99339" name="Oval 11"/>
            <p:cNvSpPr>
              <a:spLocks noChangeArrowheads="1"/>
            </p:cNvSpPr>
            <p:nvPr/>
          </p:nvSpPr>
          <p:spPr bwMode="gray">
            <a:xfrm>
              <a:off x="1973" y="1706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9340" name="Oval 12"/>
            <p:cNvSpPr>
              <a:spLocks noChangeArrowheads="1"/>
            </p:cNvSpPr>
            <p:nvPr/>
          </p:nvSpPr>
          <p:spPr bwMode="gray">
            <a:xfrm>
              <a:off x="1983" y="1725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9341" name="Group 13"/>
          <p:cNvGrpSpPr>
            <a:grpSpLocks/>
          </p:cNvGrpSpPr>
          <p:nvPr/>
        </p:nvGrpSpPr>
        <p:grpSpPr bwMode="auto">
          <a:xfrm>
            <a:off x="2322513" y="3749675"/>
            <a:ext cx="360362" cy="360363"/>
            <a:chOff x="1565" y="2659"/>
            <a:chExt cx="227" cy="227"/>
          </a:xfrm>
        </p:grpSpPr>
        <p:sp>
          <p:nvSpPr>
            <p:cNvPr id="99342" name="Oval 14"/>
            <p:cNvSpPr>
              <a:spLocks noChangeArrowheads="1"/>
            </p:cNvSpPr>
            <p:nvPr/>
          </p:nvSpPr>
          <p:spPr bwMode="gray">
            <a:xfrm>
              <a:off x="1565" y="2659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9343" name="Oval 15"/>
            <p:cNvSpPr>
              <a:spLocks noChangeArrowheads="1"/>
            </p:cNvSpPr>
            <p:nvPr/>
          </p:nvSpPr>
          <p:spPr bwMode="gray">
            <a:xfrm>
              <a:off x="1575" y="2678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9344" name="Group 16"/>
          <p:cNvGrpSpPr>
            <a:grpSpLocks/>
          </p:cNvGrpSpPr>
          <p:nvPr/>
        </p:nvGrpSpPr>
        <p:grpSpPr bwMode="auto">
          <a:xfrm>
            <a:off x="3186113" y="5292725"/>
            <a:ext cx="360362" cy="360363"/>
            <a:chOff x="2109" y="3612"/>
            <a:chExt cx="227" cy="227"/>
          </a:xfrm>
        </p:grpSpPr>
        <p:sp>
          <p:nvSpPr>
            <p:cNvPr id="99345" name="Oval 17"/>
            <p:cNvSpPr>
              <a:spLocks noChangeArrowheads="1"/>
            </p:cNvSpPr>
            <p:nvPr/>
          </p:nvSpPr>
          <p:spPr bwMode="gray">
            <a:xfrm>
              <a:off x="2109" y="3612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9346" name="Oval 18"/>
            <p:cNvSpPr>
              <a:spLocks noChangeArrowheads="1"/>
            </p:cNvSpPr>
            <p:nvPr/>
          </p:nvSpPr>
          <p:spPr bwMode="gray">
            <a:xfrm>
              <a:off x="2119" y="3631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9347" name="Group 19"/>
          <p:cNvGrpSpPr>
            <a:grpSpLocks/>
          </p:cNvGrpSpPr>
          <p:nvPr/>
        </p:nvGrpSpPr>
        <p:grpSpPr bwMode="auto">
          <a:xfrm>
            <a:off x="5116513" y="2073275"/>
            <a:ext cx="360362" cy="360363"/>
            <a:chOff x="3470" y="1706"/>
            <a:chExt cx="227" cy="227"/>
          </a:xfrm>
        </p:grpSpPr>
        <p:sp>
          <p:nvSpPr>
            <p:cNvPr id="99348" name="Oval 20"/>
            <p:cNvSpPr>
              <a:spLocks noChangeArrowheads="1"/>
            </p:cNvSpPr>
            <p:nvPr/>
          </p:nvSpPr>
          <p:spPr bwMode="gray">
            <a:xfrm>
              <a:off x="3470" y="1706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9349" name="Oval 21"/>
            <p:cNvSpPr>
              <a:spLocks noChangeArrowheads="1"/>
            </p:cNvSpPr>
            <p:nvPr/>
          </p:nvSpPr>
          <p:spPr bwMode="gray">
            <a:xfrm>
              <a:off x="3480" y="1725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9350" name="Group 22"/>
          <p:cNvGrpSpPr>
            <a:grpSpLocks/>
          </p:cNvGrpSpPr>
          <p:nvPr/>
        </p:nvGrpSpPr>
        <p:grpSpPr bwMode="auto">
          <a:xfrm>
            <a:off x="6065838" y="3749675"/>
            <a:ext cx="360362" cy="360363"/>
            <a:chOff x="3923" y="2659"/>
            <a:chExt cx="227" cy="227"/>
          </a:xfrm>
        </p:grpSpPr>
        <p:sp>
          <p:nvSpPr>
            <p:cNvPr id="99351" name="Oval 23"/>
            <p:cNvSpPr>
              <a:spLocks noChangeArrowheads="1"/>
            </p:cNvSpPr>
            <p:nvPr/>
          </p:nvSpPr>
          <p:spPr bwMode="gray">
            <a:xfrm>
              <a:off x="3923" y="2659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9352" name="Oval 24"/>
            <p:cNvSpPr>
              <a:spLocks noChangeArrowheads="1"/>
            </p:cNvSpPr>
            <p:nvPr/>
          </p:nvSpPr>
          <p:spPr bwMode="gray">
            <a:xfrm>
              <a:off x="3933" y="2678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9353" name="Group 25"/>
          <p:cNvGrpSpPr>
            <a:grpSpLocks/>
          </p:cNvGrpSpPr>
          <p:nvPr/>
        </p:nvGrpSpPr>
        <p:grpSpPr bwMode="auto">
          <a:xfrm>
            <a:off x="5172075" y="5349875"/>
            <a:ext cx="360363" cy="360363"/>
            <a:chOff x="3515" y="3521"/>
            <a:chExt cx="227" cy="227"/>
          </a:xfrm>
        </p:grpSpPr>
        <p:sp>
          <p:nvSpPr>
            <p:cNvPr id="99354" name="Oval 26"/>
            <p:cNvSpPr>
              <a:spLocks noChangeArrowheads="1"/>
            </p:cNvSpPr>
            <p:nvPr/>
          </p:nvSpPr>
          <p:spPr bwMode="gray">
            <a:xfrm>
              <a:off x="3515" y="3521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52400" dir="16200000" sy="-100000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9355" name="Oval 27"/>
            <p:cNvSpPr>
              <a:spLocks noChangeArrowheads="1"/>
            </p:cNvSpPr>
            <p:nvPr/>
          </p:nvSpPr>
          <p:spPr bwMode="gray">
            <a:xfrm>
              <a:off x="3525" y="3540"/>
              <a:ext cx="141" cy="142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3725"/>
                    <a:invGamma/>
                  </a:schemeClr>
                </a:gs>
                <a:gs pos="100000">
                  <a:schemeClr val="accent2">
                    <a:alpha val="0"/>
                  </a:scheme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6200" dir="10800000" kx="-3284103" algn="br" rotWithShape="0">
                      <a:schemeClr val="bg2">
                        <a:alpha val="50000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99356" name="Oval 28"/>
          <p:cNvSpPr>
            <a:spLocks noChangeArrowheads="1"/>
          </p:cNvSpPr>
          <p:nvPr/>
        </p:nvSpPr>
        <p:spPr bwMode="gray">
          <a:xfrm>
            <a:off x="3462338" y="2987675"/>
            <a:ext cx="1944687" cy="1944688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tint val="0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tint val="0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9357" name="Oval 29"/>
          <p:cNvSpPr>
            <a:spLocks noChangeArrowheads="1"/>
          </p:cNvSpPr>
          <p:nvPr/>
        </p:nvSpPr>
        <p:spPr bwMode="gray">
          <a:xfrm>
            <a:off x="3455988" y="2971800"/>
            <a:ext cx="1944687" cy="1944688"/>
          </a:xfrm>
          <a:prstGeom prst="ellipse">
            <a:avLst/>
          </a:prstGeom>
          <a:gradFill rotWithShape="1">
            <a:gsLst>
              <a:gs pos="0">
                <a:schemeClr val="hlink">
                  <a:alpha val="32001"/>
                </a:schemeClr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9358" name="Oval 30"/>
          <p:cNvSpPr>
            <a:spLocks noChangeArrowheads="1"/>
          </p:cNvSpPr>
          <p:nvPr/>
        </p:nvSpPr>
        <p:spPr bwMode="gray">
          <a:xfrm>
            <a:off x="3589338" y="3114675"/>
            <a:ext cx="1690687" cy="1690688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54118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54118"/>
                  <a:invGamma/>
                </a:schemeClr>
              </a:gs>
            </a:gsLst>
            <a:lin ang="189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99359" name="Oval 31"/>
          <p:cNvSpPr>
            <a:spLocks noChangeArrowheads="1"/>
          </p:cNvSpPr>
          <p:nvPr/>
        </p:nvSpPr>
        <p:spPr bwMode="gray">
          <a:xfrm>
            <a:off x="3571875" y="3087688"/>
            <a:ext cx="1690688" cy="1690687"/>
          </a:xfrm>
          <a:prstGeom prst="ellipse">
            <a:avLst/>
          </a:prstGeom>
          <a:gradFill rotWithShape="1">
            <a:gsLst>
              <a:gs pos="0">
                <a:schemeClr val="hlink">
                  <a:gamma/>
                  <a:shade val="63529"/>
                  <a:invGamma/>
                </a:schemeClr>
              </a:gs>
              <a:gs pos="100000">
                <a:schemeClr val="hlink">
                  <a:alpha val="0"/>
                </a:schemeClr>
              </a:gs>
            </a:gsLst>
            <a:lin ang="27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99360" name="Oval 32"/>
          <p:cNvSpPr>
            <a:spLocks noChangeArrowheads="1"/>
          </p:cNvSpPr>
          <p:nvPr/>
        </p:nvSpPr>
        <p:spPr bwMode="gray">
          <a:xfrm>
            <a:off x="3673475" y="3198813"/>
            <a:ext cx="1522413" cy="1522412"/>
          </a:xfrm>
          <a:prstGeom prst="ellipse">
            <a:avLst/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 algn="ctr">
                <a:solidFill>
                  <a:schemeClr val="bg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9250" dir="3267739" algn="ctr" rotWithShape="0">
                    <a:srgbClr val="808080">
                      <a:alpha val="50000"/>
                    </a:srgb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99361" name="Oval 33"/>
          <p:cNvSpPr>
            <a:spLocks noChangeArrowheads="1"/>
          </p:cNvSpPr>
          <p:nvPr/>
        </p:nvSpPr>
        <p:spPr bwMode="gray">
          <a:xfrm>
            <a:off x="3695700" y="3217863"/>
            <a:ext cx="1471613" cy="1473200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shade val="46275"/>
                  <a:invGamma/>
                </a:srgbClr>
              </a:gs>
              <a:gs pos="100000">
                <a:srgbClr val="D6E1E2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99362" name="Oval 34"/>
          <p:cNvSpPr>
            <a:spLocks noChangeArrowheads="1"/>
          </p:cNvSpPr>
          <p:nvPr/>
        </p:nvSpPr>
        <p:spPr bwMode="gray">
          <a:xfrm>
            <a:off x="3713163" y="3227388"/>
            <a:ext cx="1438275" cy="1435100"/>
          </a:xfrm>
          <a:prstGeom prst="ellipse">
            <a:avLst/>
          </a:prstGeom>
          <a:gradFill rotWithShape="1">
            <a:gsLst>
              <a:gs pos="0">
                <a:srgbClr val="D6E1E2">
                  <a:alpha val="0"/>
                </a:srgbClr>
              </a:gs>
              <a:gs pos="100000">
                <a:srgbClr val="D6E1E2">
                  <a:gamma/>
                  <a:tint val="34902"/>
                  <a:invGamma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99363" name="Oval 35"/>
          <p:cNvSpPr>
            <a:spLocks noChangeArrowheads="1"/>
          </p:cNvSpPr>
          <p:nvPr/>
        </p:nvSpPr>
        <p:spPr bwMode="gray">
          <a:xfrm>
            <a:off x="3729038" y="3241675"/>
            <a:ext cx="1366837" cy="1341438"/>
          </a:xfrm>
          <a:prstGeom prst="ellipse">
            <a:avLst/>
          </a:prstGeom>
          <a:gradFill rotWithShape="1">
            <a:gsLst>
              <a:gs pos="0">
                <a:srgbClr val="D6E1E2">
                  <a:gamma/>
                  <a:shade val="79216"/>
                  <a:invGamma/>
                </a:srgbClr>
              </a:gs>
              <a:gs pos="100000">
                <a:srgbClr val="D6E1E2">
                  <a:alpha val="48000"/>
                </a:srgb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wrap="none" anchor="ctr"/>
          <a:lstStyle/>
          <a:p>
            <a:endParaRPr lang="ru-RU"/>
          </a:p>
        </p:txBody>
      </p:sp>
      <p:sp>
        <p:nvSpPr>
          <p:cNvPr id="99366" name="Text Box 38"/>
          <p:cNvSpPr txBox="1">
            <a:spLocks noChangeArrowheads="1"/>
          </p:cNvSpPr>
          <p:nvPr/>
        </p:nvSpPr>
        <p:spPr bwMode="auto">
          <a:xfrm>
            <a:off x="5553075" y="2020888"/>
            <a:ext cx="348787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ru-RU" altLang="ru-RU" sz="2000" b="1" dirty="0" smtClean="0">
                <a:solidFill>
                  <a:schemeClr val="tx2"/>
                </a:solidFill>
              </a:rPr>
              <a:t>Способность признавать </a:t>
            </a:r>
          </a:p>
          <a:p>
            <a:pPr eaLnBrk="0" hangingPunct="0"/>
            <a:r>
              <a:rPr lang="ru-RU" altLang="ru-RU" sz="2000" b="1" dirty="0" smtClean="0">
                <a:solidFill>
                  <a:schemeClr val="tx2"/>
                </a:solidFill>
              </a:rPr>
              <a:t>свои недостатки</a:t>
            </a:r>
            <a:endParaRPr lang="en-US" altLang="ru-RU" sz="2000" b="1" dirty="0">
              <a:solidFill>
                <a:schemeClr val="tx2"/>
              </a:solidFill>
            </a:endParaRPr>
          </a:p>
        </p:txBody>
      </p:sp>
      <p:sp>
        <p:nvSpPr>
          <p:cNvPr id="99367" name="Text Box 39"/>
          <p:cNvSpPr txBox="1">
            <a:spLocks noChangeArrowheads="1"/>
          </p:cNvSpPr>
          <p:nvPr/>
        </p:nvSpPr>
        <p:spPr bwMode="auto">
          <a:xfrm>
            <a:off x="453794" y="2020888"/>
            <a:ext cx="278153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eaLnBrk="0" hangingPunct="0"/>
            <a:r>
              <a:rPr lang="ru-RU" altLang="ru-RU" sz="2000" b="1" dirty="0" smtClean="0">
                <a:solidFill>
                  <a:schemeClr val="tx2"/>
                </a:solidFill>
              </a:rPr>
              <a:t>Адаптация к новым </a:t>
            </a:r>
          </a:p>
          <a:p>
            <a:pPr algn="r" eaLnBrk="0" hangingPunct="0"/>
            <a:r>
              <a:rPr lang="ru-RU" altLang="ru-RU" sz="2000" b="1" dirty="0" smtClean="0">
                <a:solidFill>
                  <a:schemeClr val="tx2"/>
                </a:solidFill>
              </a:rPr>
              <a:t>условиям жизни</a:t>
            </a:r>
            <a:endParaRPr lang="en-US" altLang="ru-RU" sz="2000" b="1" dirty="0">
              <a:solidFill>
                <a:schemeClr val="tx2"/>
              </a:solidFill>
            </a:endParaRPr>
          </a:p>
        </p:txBody>
      </p:sp>
      <p:sp>
        <p:nvSpPr>
          <p:cNvPr id="99368" name="Text Box 40"/>
          <p:cNvSpPr txBox="1">
            <a:spLocks noChangeArrowheads="1"/>
          </p:cNvSpPr>
          <p:nvPr/>
        </p:nvSpPr>
        <p:spPr bwMode="auto">
          <a:xfrm>
            <a:off x="6660232" y="3742830"/>
            <a:ext cx="2160240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2000" b="1" dirty="0" smtClean="0">
                <a:solidFill>
                  <a:schemeClr val="tx2"/>
                </a:solidFill>
              </a:rPr>
              <a:t>Определение своего </a:t>
            </a:r>
          </a:p>
          <a:p>
            <a:pPr eaLnBrk="0" hangingPunct="0"/>
            <a:r>
              <a:rPr lang="ru-RU" altLang="ru-RU" sz="2000" b="1" dirty="0" smtClean="0">
                <a:solidFill>
                  <a:schemeClr val="tx2"/>
                </a:solidFill>
              </a:rPr>
              <a:t>места </a:t>
            </a:r>
          </a:p>
          <a:p>
            <a:pPr eaLnBrk="0" hangingPunct="0"/>
            <a:r>
              <a:rPr lang="ru-RU" altLang="ru-RU" sz="2000" b="1" dirty="0" smtClean="0">
                <a:solidFill>
                  <a:schemeClr val="tx2"/>
                </a:solidFill>
              </a:rPr>
              <a:t>в кругу сверстников</a:t>
            </a:r>
            <a:endParaRPr lang="en-US" altLang="ru-RU" sz="2000" b="1" dirty="0">
              <a:solidFill>
                <a:schemeClr val="tx2"/>
              </a:solidFill>
            </a:endParaRPr>
          </a:p>
        </p:txBody>
      </p:sp>
      <p:sp>
        <p:nvSpPr>
          <p:cNvPr id="99369" name="Text Box 41"/>
          <p:cNvSpPr txBox="1">
            <a:spLocks noChangeArrowheads="1"/>
          </p:cNvSpPr>
          <p:nvPr/>
        </p:nvSpPr>
        <p:spPr bwMode="auto">
          <a:xfrm>
            <a:off x="5553075" y="5373688"/>
            <a:ext cx="2897973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ru-RU" altLang="ru-RU" sz="2000" b="1" dirty="0" smtClean="0">
                <a:solidFill>
                  <a:schemeClr val="tx2"/>
                </a:solidFill>
              </a:rPr>
              <a:t>Поведение во время </a:t>
            </a:r>
          </a:p>
          <a:p>
            <a:pPr eaLnBrk="0" hangingPunct="0"/>
            <a:r>
              <a:rPr lang="ru-RU" altLang="ru-RU" sz="2000" b="1" dirty="0" smtClean="0">
                <a:solidFill>
                  <a:schemeClr val="tx2"/>
                </a:solidFill>
              </a:rPr>
              <a:t>соглашения </a:t>
            </a:r>
          </a:p>
          <a:p>
            <a:pPr eaLnBrk="0" hangingPunct="0"/>
            <a:r>
              <a:rPr lang="ru-RU" altLang="ru-RU" sz="2000" b="1" dirty="0" smtClean="0">
                <a:solidFill>
                  <a:schemeClr val="tx2"/>
                </a:solidFill>
              </a:rPr>
              <a:t>разных позиций</a:t>
            </a:r>
            <a:endParaRPr lang="en-US" altLang="ru-RU" sz="2000" b="1" dirty="0">
              <a:solidFill>
                <a:schemeClr val="tx2"/>
              </a:solidFill>
            </a:endParaRPr>
          </a:p>
        </p:txBody>
      </p:sp>
      <p:sp>
        <p:nvSpPr>
          <p:cNvPr id="99370" name="Text Box 42"/>
          <p:cNvSpPr txBox="1">
            <a:spLocks noChangeArrowheads="1"/>
          </p:cNvSpPr>
          <p:nvPr/>
        </p:nvSpPr>
        <p:spPr bwMode="auto">
          <a:xfrm>
            <a:off x="-64663" y="3773488"/>
            <a:ext cx="238558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r" eaLnBrk="0" hangingPunct="0"/>
            <a:r>
              <a:rPr lang="ru-RU" altLang="ru-RU" sz="2000" b="1" dirty="0" smtClean="0">
                <a:solidFill>
                  <a:schemeClr val="tx2"/>
                </a:solidFill>
              </a:rPr>
              <a:t>Принятие новых </a:t>
            </a:r>
          </a:p>
          <a:p>
            <a:pPr algn="r" eaLnBrk="0" hangingPunct="0"/>
            <a:r>
              <a:rPr lang="ru-RU" altLang="ru-RU" sz="2000" b="1" dirty="0" smtClean="0">
                <a:solidFill>
                  <a:schemeClr val="tx2"/>
                </a:solidFill>
              </a:rPr>
              <a:t>правил и норм</a:t>
            </a:r>
            <a:endParaRPr lang="en-US" altLang="ru-RU" sz="2000" b="1" dirty="0">
              <a:solidFill>
                <a:schemeClr val="tx2"/>
              </a:solidFill>
            </a:endParaRPr>
          </a:p>
        </p:txBody>
      </p:sp>
      <p:sp>
        <p:nvSpPr>
          <p:cNvPr id="99371" name="Text Box 43"/>
          <p:cNvSpPr txBox="1">
            <a:spLocks noChangeArrowheads="1"/>
          </p:cNvSpPr>
          <p:nvPr/>
        </p:nvSpPr>
        <p:spPr bwMode="auto">
          <a:xfrm>
            <a:off x="107504" y="5311775"/>
            <a:ext cx="3051621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r" eaLnBrk="0" hangingPunct="0"/>
            <a:r>
              <a:rPr lang="ru-RU" altLang="ru-RU" sz="2000" b="1" dirty="0" smtClean="0">
                <a:solidFill>
                  <a:schemeClr val="tx2"/>
                </a:solidFill>
              </a:rPr>
              <a:t>Детские жалобы </a:t>
            </a:r>
          </a:p>
          <a:p>
            <a:pPr algn="r" eaLnBrk="0" hangingPunct="0"/>
            <a:r>
              <a:rPr lang="ru-RU" altLang="ru-RU" sz="2000" b="1" dirty="0" smtClean="0">
                <a:solidFill>
                  <a:schemeClr val="tx2"/>
                </a:solidFill>
              </a:rPr>
              <a:t>и конфликтные ситуации</a:t>
            </a:r>
            <a:endParaRPr lang="en-US" altLang="ru-RU" sz="20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623888" y="5376863"/>
            <a:ext cx="5167312" cy="414337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ru-RU" sz="1800">
                <a:solidFill>
                  <a:schemeClr val="accent1"/>
                </a:solidFill>
              </a:rPr>
              <a:t>www.themegallery.com </a:t>
            </a:r>
          </a:p>
        </p:txBody>
      </p:sp>
      <p:sp>
        <p:nvSpPr>
          <p:cNvPr id="107523" name="WordArt 3"/>
          <p:cNvSpPr>
            <a:spLocks noChangeArrowheads="1" noChangeShapeType="1" noTextEdit="1"/>
          </p:cNvSpPr>
          <p:nvPr/>
        </p:nvSpPr>
        <p:spPr bwMode="gray">
          <a:xfrm>
            <a:off x="582613" y="4419600"/>
            <a:ext cx="4802187" cy="8001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ru-RU" sz="5400" b="1" kern="10" dirty="0" smtClean="0">
                <a:ln w="28575">
                  <a:solidFill>
                    <a:srgbClr val="FFFF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tx2"/>
                    </a:gs>
                    <a:gs pos="100000">
                      <a:schemeClr val="hlink"/>
                    </a:gs>
                  </a:gsLst>
                  <a:lin ang="0" scaled="1"/>
                </a:gradFill>
                <a:effectLst>
                  <a:outerShdw dist="107763" dir="2700000" algn="ctr" rotWithShape="0">
                    <a:srgbClr val="B2B2B2">
                      <a:alpha val="50000"/>
                    </a:srgbClr>
                  </a:outerShdw>
                </a:effectLst>
                <a:latin typeface="Verdana"/>
                <a:ea typeface="Verdana"/>
                <a:cs typeface="Verdana"/>
              </a:rPr>
              <a:t>Спасибо за внимание</a:t>
            </a:r>
            <a:endParaRPr lang="ru-RU" sz="5400" b="1" kern="10" dirty="0">
              <a:ln w="28575">
                <a:solidFill>
                  <a:srgbClr val="FFFFFF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tx2"/>
                  </a:gs>
                  <a:gs pos="100000">
                    <a:schemeClr val="hlink"/>
                  </a:gs>
                </a:gsLst>
                <a:lin ang="0" scaled="1"/>
              </a:gradFill>
              <a:effectLst>
                <a:outerShdw dist="107763" dir="2700000" algn="ctr" rotWithShape="0">
                  <a:srgbClr val="B2B2B2">
                    <a:alpha val="50000"/>
                  </a:srgbClr>
                </a:outerShdw>
              </a:effectLst>
              <a:latin typeface="Verdana"/>
              <a:ea typeface="Verdana"/>
              <a:cs typeface="Verdan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5900" y="209551"/>
            <a:ext cx="7391400" cy="267122"/>
          </a:xfrm>
        </p:spPr>
        <p:txBody>
          <a:bodyPr/>
          <a:lstStyle/>
          <a:p>
            <a:r>
              <a:rPr lang="ru-RU" sz="2800" dirty="0" smtClean="0">
                <a:solidFill>
                  <a:schemeClr val="tx2"/>
                </a:solidFill>
              </a:rPr>
              <a:t/>
            </a:r>
            <a:br>
              <a:rPr lang="ru-RU" sz="2800" dirty="0" smtClean="0">
                <a:solidFill>
                  <a:schemeClr val="tx2"/>
                </a:solidFill>
              </a:rPr>
            </a:br>
            <a:r>
              <a:rPr lang="ru-RU" sz="2800" dirty="0">
                <a:solidFill>
                  <a:schemeClr val="tx2"/>
                </a:solidFill>
              </a:rPr>
              <a:t/>
            </a:r>
            <a:br>
              <a:rPr lang="ru-RU" sz="2800" dirty="0">
                <a:solidFill>
                  <a:schemeClr val="tx2"/>
                </a:solidFill>
              </a:rPr>
            </a:br>
            <a:r>
              <a:rPr lang="ru-RU" sz="2800" dirty="0" smtClean="0">
                <a:solidFill>
                  <a:schemeClr val="tx2"/>
                </a:solidFill>
              </a:rPr>
              <a:t/>
            </a:r>
            <a:br>
              <a:rPr lang="ru-RU" sz="2800" dirty="0" smtClean="0">
                <a:solidFill>
                  <a:schemeClr val="tx2"/>
                </a:solidFill>
              </a:rPr>
            </a:br>
            <a:r>
              <a:rPr lang="ru-RU" sz="2800" dirty="0" smtClean="0">
                <a:solidFill>
                  <a:schemeClr val="tx2"/>
                </a:solidFill>
              </a:rPr>
              <a:t/>
            </a:r>
            <a:br>
              <a:rPr lang="ru-RU" sz="2800" dirty="0" smtClean="0">
                <a:solidFill>
                  <a:schemeClr val="tx2"/>
                </a:solidFill>
              </a:rPr>
            </a:br>
            <a:r>
              <a:rPr lang="ru-RU" sz="2800" dirty="0" smtClean="0">
                <a:solidFill>
                  <a:schemeClr val="tx2"/>
                </a:solidFill>
              </a:rPr>
              <a:t/>
            </a:r>
            <a:br>
              <a:rPr lang="ru-RU" sz="2800" dirty="0" smtClean="0">
                <a:solidFill>
                  <a:schemeClr val="tx2"/>
                </a:solidFill>
              </a:rPr>
            </a:br>
            <a:endParaRPr lang="ru-RU" sz="2400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2132856"/>
            <a:ext cx="7490792" cy="4129832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solidFill>
                  <a:schemeClr val="tx2"/>
                </a:solidFill>
              </a:rPr>
              <a:t>Основные принципы, определяющие успешность воспитания детей дошкольного возраста</a:t>
            </a:r>
          </a:p>
        </p:txBody>
      </p:sp>
    </p:spTree>
    <p:extLst>
      <p:ext uri="{BB962C8B-B14F-4D97-AF65-F5344CB8AC3E}">
        <p14:creationId xmlns:p14="http://schemas.microsoft.com/office/powerpoint/2010/main" val="179086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420888"/>
            <a:ext cx="7612136" cy="5310894"/>
          </a:xfrm>
        </p:spPr>
        <p:txBody>
          <a:bodyPr/>
          <a:lstStyle/>
          <a:p>
            <a:r>
              <a:rPr lang="ru-RU" dirty="0" smtClean="0"/>
              <a:t>Любите своего ребенка! Радуйтесь его присутствию, принимай его таким, каков он есть</a:t>
            </a:r>
            <a:r>
              <a:rPr lang="ru-RU" dirty="0" smtClean="0"/>
              <a:t>!</a:t>
            </a:r>
          </a:p>
          <a:p>
            <a:r>
              <a:rPr lang="ru-RU" dirty="0"/>
              <a:t>Будьте  добрым примером для своего ребенка</a:t>
            </a:r>
            <a:r>
              <a:rPr lang="ru-RU" dirty="0" smtClean="0"/>
              <a:t>!</a:t>
            </a:r>
          </a:p>
          <a:p>
            <a:r>
              <a:rPr lang="ru-RU" dirty="0"/>
              <a:t>Позвольте ребенку приобретать желанный опыт, пусть даже не безболезненно, но самостоятельно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3819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6288" y="2348880"/>
            <a:ext cx="7758112" cy="4392488"/>
          </a:xfrm>
        </p:spPr>
        <p:txBody>
          <a:bodyPr/>
          <a:lstStyle/>
          <a:p>
            <a:r>
              <a:rPr lang="ru-RU" dirty="0" smtClean="0"/>
              <a:t>Играйте со своим ребенком! Принимайте его игры всерьез, войдите через них в картину его мира и взгляни на других и себя его глазами</a:t>
            </a:r>
            <a:r>
              <a:rPr lang="ru-RU" dirty="0" smtClean="0"/>
              <a:t>.</a:t>
            </a:r>
          </a:p>
          <a:p>
            <a:r>
              <a:rPr lang="ru-RU" dirty="0"/>
              <a:t>Трудитесь со своим ребенком! Помогите  ему усвоить алгоритм трудового действия!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7404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Ждите от ребенка только таких мнений и оценок, на какие он способен в соответствии с возрастом и собственным опытом</a:t>
            </a:r>
            <a:r>
              <a:rPr lang="ru-RU" dirty="0" smtClean="0"/>
              <a:t>!</a:t>
            </a:r>
          </a:p>
          <a:p>
            <a:r>
              <a:rPr lang="ru-RU" dirty="0"/>
              <a:t>Предоставляйте ребенку возможность таких переживаний, которые будут иметь ценность воспоминаний</a:t>
            </a:r>
            <a:r>
              <a:rPr lang="ru-RU" dirty="0" smtClean="0"/>
              <a:t>!</a:t>
            </a:r>
          </a:p>
          <a:p>
            <a:r>
              <a:rPr lang="ru-RU" dirty="0"/>
              <a:t>Покажите ребенку возможности и пределы человеческой свободы!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4014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Безопасность дошкольника как личности – это сохранение стабильности его самочувствия в ежедневной жизни, эмоциональный комфорт, уверенность в благополучии, отсутствие угроз, репрессий, социальных конфликтов.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149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6288" y="1052736"/>
            <a:ext cx="7758112" cy="5209952"/>
          </a:xfrm>
        </p:spPr>
        <p:txBody>
          <a:bodyPr/>
          <a:lstStyle/>
          <a:p>
            <a:r>
              <a:rPr lang="ru-RU" dirty="0" smtClean="0"/>
              <a:t>Психологическая безопасность  – это состояние защищенности ребенка от угроз его  достоинству, душевному благополучию, позитивному мировосприятию и </a:t>
            </a:r>
            <a:r>
              <a:rPr lang="ru-RU" dirty="0" err="1" smtClean="0"/>
              <a:t>самоотношению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3097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9" name="AutoShape 3"/>
          <p:cNvSpPr>
            <a:spLocks noChangeArrowheads="1"/>
          </p:cNvSpPr>
          <p:nvPr/>
        </p:nvSpPr>
        <p:spPr bwMode="auto">
          <a:xfrm>
            <a:off x="5562599" y="3352800"/>
            <a:ext cx="2535997" cy="26670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99CCFF"/>
                    </a:gs>
                    <a:gs pos="100000">
                      <a:srgbClr val="99CCFF">
                        <a:gamma/>
                        <a:tint val="27451"/>
                        <a:invGamma/>
                      </a:srgbClr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ru-RU" altLang="ru-RU">
              <a:latin typeface="Verdana" pitchFamily="34" charset="0"/>
            </a:endParaRPr>
          </a:p>
        </p:txBody>
      </p:sp>
      <p:sp>
        <p:nvSpPr>
          <p:cNvPr id="91141" name="AutoShape 5"/>
          <p:cNvSpPr>
            <a:spLocks noChangeArrowheads="1"/>
          </p:cNvSpPr>
          <p:nvPr/>
        </p:nvSpPr>
        <p:spPr bwMode="auto">
          <a:xfrm>
            <a:off x="951865" y="3342709"/>
            <a:ext cx="2722404" cy="2667000"/>
          </a:xfrm>
          <a:prstGeom prst="roundRect">
            <a:avLst>
              <a:gd name="adj" fmla="val 16667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99CCFF"/>
                    </a:gs>
                    <a:gs pos="100000">
                      <a:srgbClr val="99CCFF">
                        <a:gamma/>
                        <a:tint val="27451"/>
                        <a:invGamma/>
                      </a:srgbClr>
                    </a:gs>
                  </a:gsLst>
                  <a:lin ang="5400000" scaled="1"/>
                </a:gra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eaLnBrk="0" hangingPunct="0"/>
            <a:endParaRPr lang="ru-RU" altLang="ru-RU">
              <a:latin typeface="Verdana" pitchFamily="34" charset="0"/>
            </a:endParaRPr>
          </a:p>
        </p:txBody>
      </p:sp>
      <p:sp>
        <p:nvSpPr>
          <p:cNvPr id="91142" name="Text Box 6"/>
          <p:cNvSpPr txBox="1">
            <a:spLocks noChangeArrowheads="1"/>
          </p:cNvSpPr>
          <p:nvPr/>
        </p:nvSpPr>
        <p:spPr bwMode="auto">
          <a:xfrm>
            <a:off x="1115616" y="3552825"/>
            <a:ext cx="2376264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2000" b="1" dirty="0" smtClean="0">
                <a:solidFill>
                  <a:srgbClr val="000000"/>
                </a:solidFill>
              </a:rPr>
              <a:t>Внутреннее сопротивление проявляется как уход от контактов с другими детьми</a:t>
            </a:r>
            <a:endParaRPr lang="en-US" altLang="ru-RU" sz="1400" dirty="0">
              <a:solidFill>
                <a:srgbClr val="000000"/>
              </a:solidFill>
            </a:endParaRPr>
          </a:p>
        </p:txBody>
      </p:sp>
      <p:sp>
        <p:nvSpPr>
          <p:cNvPr id="91143" name="Freeform 7"/>
          <p:cNvSpPr>
            <a:spLocks/>
          </p:cNvSpPr>
          <p:nvPr/>
        </p:nvSpPr>
        <p:spPr bwMode="gray">
          <a:xfrm>
            <a:off x="3639989" y="3230563"/>
            <a:ext cx="903288" cy="1241425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3529"/>
                  <a:invGamma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1144" name="AutoShape 8"/>
          <p:cNvSpPr>
            <a:spLocks noChangeAspect="1" noChangeArrowheads="1" noTextEdit="1"/>
          </p:cNvSpPr>
          <p:nvPr/>
        </p:nvSpPr>
        <p:spPr bwMode="gray">
          <a:xfrm flipH="1">
            <a:off x="4868863" y="3252788"/>
            <a:ext cx="909637" cy="124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91145" name="Freeform 9"/>
          <p:cNvSpPr>
            <a:spLocks/>
          </p:cNvSpPr>
          <p:nvPr/>
        </p:nvSpPr>
        <p:spPr bwMode="gray">
          <a:xfrm flipH="1">
            <a:off x="4751122" y="3230562"/>
            <a:ext cx="903287" cy="1241425"/>
          </a:xfrm>
          <a:custGeom>
            <a:avLst/>
            <a:gdLst>
              <a:gd name="T0" fmla="*/ 580 w 580"/>
              <a:gd name="T1" fmla="*/ 0 h 798"/>
              <a:gd name="T2" fmla="*/ 578 w 580"/>
              <a:gd name="T3" fmla="*/ 90 h 798"/>
              <a:gd name="T4" fmla="*/ 568 w 580"/>
              <a:gd name="T5" fmla="*/ 174 h 798"/>
              <a:gd name="T6" fmla="*/ 552 w 580"/>
              <a:gd name="T7" fmla="*/ 252 h 798"/>
              <a:gd name="T8" fmla="*/ 526 w 580"/>
              <a:gd name="T9" fmla="*/ 324 h 798"/>
              <a:gd name="T10" fmla="*/ 494 w 580"/>
              <a:gd name="T11" fmla="*/ 390 h 798"/>
              <a:gd name="T12" fmla="*/ 452 w 580"/>
              <a:gd name="T13" fmla="*/ 450 h 798"/>
              <a:gd name="T14" fmla="*/ 402 w 580"/>
              <a:gd name="T15" fmla="*/ 508 h 798"/>
              <a:gd name="T16" fmla="*/ 342 w 580"/>
              <a:gd name="T17" fmla="*/ 560 h 798"/>
              <a:gd name="T18" fmla="*/ 270 w 580"/>
              <a:gd name="T19" fmla="*/ 610 h 798"/>
              <a:gd name="T20" fmla="*/ 188 w 580"/>
              <a:gd name="T21" fmla="*/ 656 h 798"/>
              <a:gd name="T22" fmla="*/ 188 w 580"/>
              <a:gd name="T23" fmla="*/ 798 h 798"/>
              <a:gd name="T24" fmla="*/ 0 w 580"/>
              <a:gd name="T25" fmla="*/ 514 h 798"/>
              <a:gd name="T26" fmla="*/ 188 w 580"/>
              <a:gd name="T27" fmla="*/ 230 h 798"/>
              <a:gd name="T28" fmla="*/ 188 w 580"/>
              <a:gd name="T29" fmla="*/ 372 h 798"/>
              <a:gd name="T30" fmla="*/ 224 w 580"/>
              <a:gd name="T31" fmla="*/ 368 h 798"/>
              <a:gd name="T32" fmla="*/ 264 w 580"/>
              <a:gd name="T33" fmla="*/ 356 h 798"/>
              <a:gd name="T34" fmla="*/ 306 w 580"/>
              <a:gd name="T35" fmla="*/ 336 h 798"/>
              <a:gd name="T36" fmla="*/ 348 w 580"/>
              <a:gd name="T37" fmla="*/ 310 h 798"/>
              <a:gd name="T38" fmla="*/ 392 w 580"/>
              <a:gd name="T39" fmla="*/ 280 h 798"/>
              <a:gd name="T40" fmla="*/ 432 w 580"/>
              <a:gd name="T41" fmla="*/ 246 h 798"/>
              <a:gd name="T42" fmla="*/ 472 w 580"/>
              <a:gd name="T43" fmla="*/ 208 h 798"/>
              <a:gd name="T44" fmla="*/ 506 w 580"/>
              <a:gd name="T45" fmla="*/ 166 h 798"/>
              <a:gd name="T46" fmla="*/ 536 w 580"/>
              <a:gd name="T47" fmla="*/ 124 h 798"/>
              <a:gd name="T48" fmla="*/ 558 w 580"/>
              <a:gd name="T49" fmla="*/ 82 h 798"/>
              <a:gd name="T50" fmla="*/ 574 w 580"/>
              <a:gd name="T51" fmla="*/ 40 h 798"/>
              <a:gd name="T52" fmla="*/ 578 w 580"/>
              <a:gd name="T53" fmla="*/ 0 h 798"/>
              <a:gd name="T54" fmla="*/ 580 w 580"/>
              <a:gd name="T55" fmla="*/ 0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31765"/>
                  <a:invGamma/>
                </a:scheme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A06C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91146" name="Group 10"/>
          <p:cNvGrpSpPr>
            <a:grpSpLocks/>
          </p:cNvGrpSpPr>
          <p:nvPr/>
        </p:nvGrpSpPr>
        <p:grpSpPr bwMode="auto">
          <a:xfrm>
            <a:off x="1403648" y="1052736"/>
            <a:ext cx="6768752" cy="2177827"/>
            <a:chOff x="1997" y="1314"/>
            <a:chExt cx="1889" cy="1009"/>
          </a:xfrm>
        </p:grpSpPr>
        <p:grpSp>
          <p:nvGrpSpPr>
            <p:cNvPr id="91147" name="Group 11"/>
            <p:cNvGrpSpPr>
              <a:grpSpLocks/>
            </p:cNvGrpSpPr>
            <p:nvPr/>
          </p:nvGrpSpPr>
          <p:grpSpPr bwMode="auto">
            <a:xfrm>
              <a:off x="1997" y="1404"/>
              <a:ext cx="1889" cy="919"/>
              <a:chOff x="1973" y="1027"/>
              <a:chExt cx="1926" cy="937"/>
            </a:xfrm>
          </p:grpSpPr>
          <p:sp>
            <p:nvSpPr>
              <p:cNvPr id="91148" name="Oval 12"/>
              <p:cNvSpPr>
                <a:spLocks noChangeArrowheads="1"/>
              </p:cNvSpPr>
              <p:nvPr/>
            </p:nvSpPr>
            <p:spPr bwMode="gray">
              <a:xfrm>
                <a:off x="1994" y="105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/>
                  </a:gs>
                  <a:gs pos="100000">
                    <a:schemeClr val="hlink">
                      <a:gamma/>
                      <a:shade val="48627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1149" name="Oval 13"/>
              <p:cNvSpPr>
                <a:spLocks noChangeArrowheads="1"/>
              </p:cNvSpPr>
              <p:nvPr/>
            </p:nvSpPr>
            <p:spPr bwMode="gray">
              <a:xfrm>
                <a:off x="1973" y="1027"/>
                <a:ext cx="1905" cy="907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gamma/>
                      <a:tint val="44314"/>
                      <a:invGamma/>
                    </a:schemeClr>
                  </a:gs>
                  <a:gs pos="100000">
                    <a:schemeClr val="hlink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91150" name="Oval 14"/>
            <p:cNvSpPr>
              <a:spLocks noChangeArrowheads="1"/>
            </p:cNvSpPr>
            <p:nvPr/>
          </p:nvSpPr>
          <p:spPr bwMode="gray">
            <a:xfrm>
              <a:off x="2086" y="1314"/>
              <a:ext cx="1691" cy="845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91151" name="Oval 15"/>
            <p:cNvSpPr>
              <a:spLocks noChangeArrowheads="1"/>
            </p:cNvSpPr>
            <p:nvPr/>
          </p:nvSpPr>
          <p:spPr bwMode="gray">
            <a:xfrm>
              <a:off x="2108" y="1319"/>
              <a:ext cx="1650" cy="824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34902"/>
                    <a:invGamma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/>
            </a:p>
          </p:txBody>
        </p:sp>
        <p:sp>
          <p:nvSpPr>
            <p:cNvPr id="91152" name="Oval 16"/>
            <p:cNvSpPr>
              <a:spLocks noChangeArrowheads="1"/>
            </p:cNvSpPr>
            <p:nvPr/>
          </p:nvSpPr>
          <p:spPr bwMode="gray">
            <a:xfrm>
              <a:off x="2125" y="1327"/>
              <a:ext cx="1570" cy="770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shade val="79216"/>
                    <a:invGamma/>
                  </a:schemeClr>
                </a:gs>
                <a:gs pos="100000">
                  <a:schemeClr val="accent1">
                    <a:alpha val="48000"/>
                  </a:schemeClr>
                </a:gs>
              </a:gsLst>
              <a:lin ang="27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eaVert" wrap="none" anchor="ctr"/>
            <a:lstStyle/>
            <a:p>
              <a:endParaRPr lang="ru-RU" dirty="0"/>
            </a:p>
          </p:txBody>
        </p:sp>
      </p:grpSp>
      <p:sp>
        <p:nvSpPr>
          <p:cNvPr id="91154" name="Text Box 18"/>
          <p:cNvSpPr txBox="1">
            <a:spLocks noChangeArrowheads="1"/>
          </p:cNvSpPr>
          <p:nvPr/>
        </p:nvSpPr>
        <p:spPr bwMode="auto">
          <a:xfrm>
            <a:off x="2123727" y="1379707"/>
            <a:ext cx="5040561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28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Любое притеснение порождает </a:t>
            </a:r>
          </a:p>
          <a:p>
            <a:pPr algn="ctr" eaLnBrk="0" hangingPunct="0"/>
            <a:r>
              <a:rPr lang="ru-RU" altLang="ru-RU" sz="2800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сопротивление</a:t>
            </a:r>
            <a:endParaRPr lang="en-US" altLang="ru-RU" sz="28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91155" name="Text Box 19"/>
          <p:cNvSpPr txBox="1">
            <a:spLocks noChangeArrowheads="1"/>
          </p:cNvSpPr>
          <p:nvPr/>
        </p:nvSpPr>
        <p:spPr bwMode="auto">
          <a:xfrm>
            <a:off x="5715000" y="3581400"/>
            <a:ext cx="2241376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2000" b="1" dirty="0" smtClean="0">
                <a:solidFill>
                  <a:srgbClr val="000000"/>
                </a:solidFill>
              </a:rPr>
              <a:t>Внешнее сопротивление проявляется в виде нарушения дисциплины</a:t>
            </a:r>
            <a:endParaRPr lang="en-US" altLang="ru-RU" sz="1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Психологическая защищенность – это не устранение всех угроз и травмирующих событий, а возможность совладать с ними, это высокий уровень сопротивляемости и устойчивости.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0252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db2004101gl">
  <a:themeElements>
    <a:clrScheme name="sample 3">
      <a:dk1>
        <a:srgbClr val="335338"/>
      </a:dk1>
      <a:lt1>
        <a:srgbClr val="D7E4BE"/>
      </a:lt1>
      <a:dk2>
        <a:srgbClr val="000066"/>
      </a:dk2>
      <a:lt2>
        <a:srgbClr val="B2B2B2"/>
      </a:lt2>
      <a:accent1>
        <a:srgbClr val="2F86B1"/>
      </a:accent1>
      <a:accent2>
        <a:srgbClr val="D2761A"/>
      </a:accent2>
      <a:accent3>
        <a:srgbClr val="E8EFDB"/>
      </a:accent3>
      <a:accent4>
        <a:srgbClr val="2A462E"/>
      </a:accent4>
      <a:accent5>
        <a:srgbClr val="ADC3D5"/>
      </a:accent5>
      <a:accent6>
        <a:srgbClr val="BE6A16"/>
      </a:accent6>
      <a:hlink>
        <a:srgbClr val="368463"/>
      </a:hlink>
      <a:folHlink>
        <a:srgbClr val="481ECE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1A3E86"/>
        </a:dk1>
        <a:lt1>
          <a:srgbClr val="C1CFDD"/>
        </a:lt1>
        <a:dk2>
          <a:srgbClr val="000000"/>
        </a:dk2>
        <a:lt2>
          <a:srgbClr val="B2B2B2"/>
        </a:lt2>
        <a:accent1>
          <a:srgbClr val="4AAAC0"/>
        </a:accent1>
        <a:accent2>
          <a:srgbClr val="6600FF"/>
        </a:accent2>
        <a:accent3>
          <a:srgbClr val="DDE4EB"/>
        </a:accent3>
        <a:accent4>
          <a:srgbClr val="143472"/>
        </a:accent4>
        <a:accent5>
          <a:srgbClr val="B1D2DC"/>
        </a:accent5>
        <a:accent6>
          <a:srgbClr val="5C00E7"/>
        </a:accent6>
        <a:hlink>
          <a:srgbClr val="0066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2B166E"/>
        </a:dk1>
        <a:lt1>
          <a:srgbClr val="AADBFC"/>
        </a:lt1>
        <a:dk2>
          <a:srgbClr val="003366"/>
        </a:dk2>
        <a:lt2>
          <a:srgbClr val="B2B2B2"/>
        </a:lt2>
        <a:accent1>
          <a:srgbClr val="19B17B"/>
        </a:accent1>
        <a:accent2>
          <a:srgbClr val="E57B1B"/>
        </a:accent2>
        <a:accent3>
          <a:srgbClr val="D2EAFD"/>
        </a:accent3>
        <a:accent4>
          <a:srgbClr val="23115D"/>
        </a:accent4>
        <a:accent5>
          <a:srgbClr val="ABD5BF"/>
        </a:accent5>
        <a:accent6>
          <a:srgbClr val="CF6F17"/>
        </a:accent6>
        <a:hlink>
          <a:srgbClr val="0066CC"/>
        </a:hlink>
        <a:folHlink>
          <a:srgbClr val="8C71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335338"/>
        </a:dk1>
        <a:lt1>
          <a:srgbClr val="D7E4BE"/>
        </a:lt1>
        <a:dk2>
          <a:srgbClr val="000066"/>
        </a:dk2>
        <a:lt2>
          <a:srgbClr val="B2B2B2"/>
        </a:lt2>
        <a:accent1>
          <a:srgbClr val="2F86B1"/>
        </a:accent1>
        <a:accent2>
          <a:srgbClr val="D2761A"/>
        </a:accent2>
        <a:accent3>
          <a:srgbClr val="E8EFDB"/>
        </a:accent3>
        <a:accent4>
          <a:srgbClr val="2A462E"/>
        </a:accent4>
        <a:accent5>
          <a:srgbClr val="ADC3D5"/>
        </a:accent5>
        <a:accent6>
          <a:srgbClr val="BE6A16"/>
        </a:accent6>
        <a:hlink>
          <a:srgbClr val="368463"/>
        </a:hlink>
        <a:folHlink>
          <a:srgbClr val="481EC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cdb2004101gl</Template>
  <TotalTime>154</TotalTime>
  <Words>293</Words>
  <Application>Microsoft Office PowerPoint</Application>
  <PresentationFormat>Экран (4:3)</PresentationFormat>
  <Paragraphs>48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cdb2004101gl</vt:lpstr>
      <vt:lpstr>Презентация PowerPoint</vt:lpstr>
      <vt:lpstr>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Проявления социальной активности, связанные с вероятной опасностью для ребенка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Svetik</dc:creator>
  <cp:lastModifiedBy>Julia</cp:lastModifiedBy>
  <cp:revision>18</cp:revision>
  <dcterms:created xsi:type="dcterms:W3CDTF">2014-04-04T06:11:50Z</dcterms:created>
  <dcterms:modified xsi:type="dcterms:W3CDTF">2020-09-10T17:14:35Z</dcterms:modified>
</cp:coreProperties>
</file>