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0" r:id="rId4"/>
    <p:sldId id="261" r:id="rId5"/>
    <p:sldId id="262" r:id="rId6"/>
    <p:sldId id="265" r:id="rId7"/>
    <p:sldId id="266" r:id="rId8"/>
    <p:sldId id="267" r:id="rId9"/>
    <p:sldId id="285" r:id="rId10"/>
    <p:sldId id="276" r:id="rId11"/>
    <p:sldId id="279" r:id="rId12"/>
    <p:sldId id="282" r:id="rId13"/>
    <p:sldId id="283" r:id="rId1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F651947-1423-4343-8C89-E0882D52CE75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857127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58345A8-791F-42D5-A087-3D9EECE07B28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912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842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74210"/>
      </p:ext>
    </p:extLst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80185"/>
      </p:ext>
    </p:extLst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533134"/>
      </p:ext>
    </p:extLst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2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275505"/>
      </p:ext>
    </p:extLst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279348"/>
      </p:ext>
    </p:extLst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299184"/>
      </p:ext>
    </p:extLst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15252"/>
      </p:ext>
    </p:extLst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14263"/>
      </p:ext>
    </p:extLst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759421"/>
      </p:ext>
    </p:extLst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E74B3D-D4DB-45D8-8BD2-962ADE704FF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25.03.2018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4FEBDE-1D6C-4F65-B012-30F4AC4CD8A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6983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ttp://www.mywebs.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191160" lvl="0" algn="ctr">
              <a:lnSpc>
                <a:spcPct val="150000"/>
              </a:lnSpc>
              <a:buNone/>
            </a:pPr>
            <a:r>
              <a:rPr lang="ru-RU" sz="2200" b="1" smtClean="0">
                <a:solidFill>
                  <a:srgbClr val="000000"/>
                </a:solidFill>
                <a:latin typeface="Times New Roman CYR" pitchFamily="18"/>
                <a:cs typeface="Times New Roman CYR" pitchFamily="18"/>
              </a:rPr>
              <a:t>Районная научно </a:t>
            </a:r>
            <a:r>
              <a:rPr lang="ru-RU" sz="2200" b="1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–</a:t>
            </a:r>
            <a:r>
              <a:rPr lang="en-US" sz="2200" b="1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 </a:t>
            </a:r>
            <a:r>
              <a:rPr lang="ru-RU" sz="2200" b="1" dirty="0">
                <a:solidFill>
                  <a:srgbClr val="000000"/>
                </a:solidFill>
                <a:latin typeface="Times New Roman CYR" pitchFamily="18"/>
                <a:cs typeface="Times New Roman CYR" pitchFamily="18"/>
              </a:rPr>
              <a:t>практическая конференция</a:t>
            </a:r>
            <a:br>
              <a:rPr lang="ru-RU" sz="2200" b="1" dirty="0">
                <a:solidFill>
                  <a:srgbClr val="000000"/>
                </a:solidFill>
                <a:latin typeface="Times New Roman CYR" pitchFamily="18"/>
                <a:cs typeface="Times New Roman CYR" pitchFamily="18"/>
              </a:rPr>
            </a:br>
            <a:r>
              <a:rPr lang="en-US" sz="2200" b="1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«</a:t>
            </a:r>
            <a:r>
              <a:rPr lang="ru-RU" sz="2200" b="1" dirty="0">
                <a:solidFill>
                  <a:srgbClr val="000000"/>
                </a:solidFill>
                <a:latin typeface="Times New Roman CYR" pitchFamily="18"/>
                <a:cs typeface="Times New Roman CYR" pitchFamily="18"/>
              </a:rPr>
              <a:t>К вершинам знаний</a:t>
            </a:r>
            <a:r>
              <a:rPr lang="en-US" sz="2200" b="1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»</a:t>
            </a:r>
            <a:r>
              <a:rPr lang="en-US" sz="1400" b="1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/>
            </a:r>
            <a:br>
              <a:rPr lang="en-US" sz="1400" b="1" dirty="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</a:br>
            <a:endParaRPr lang="en-US" sz="1400" b="1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</p:txBody>
      </p:sp>
      <p:sp>
        <p:nvSpPr>
          <p:cNvPr id="3" name="Подзаголовок 2"/>
          <p:cNvSpPr txBox="1">
            <a:spLocks noGrp="1"/>
          </p:cNvSpPr>
          <p:nvPr>
            <p:ph idx="1"/>
          </p:nvPr>
        </p:nvSpPr>
        <p:spPr/>
        <p:txBody>
          <a:bodyPr lIns="0" tIns="0" rIns="0" bIns="0" anchor="ctr">
            <a:normAutofit fontScale="25000" lnSpcReduction="2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191160" lvl="0" indent="0" algn="ctr" hangingPunct="0">
              <a:lnSpc>
                <a:spcPct val="150000"/>
              </a:lnSpc>
              <a:buNone/>
            </a:pPr>
            <a:endParaRPr lang="ru-RU" sz="1400" b="1" dirty="0">
              <a:latin typeface="Arial" pitchFamily="18"/>
            </a:endParaRPr>
          </a:p>
          <a:p>
            <a:pPr marL="0" lvl="0" indent="0" algn="ctr" hangingPunct="0">
              <a:lnSpc>
                <a:spcPct val="115000"/>
              </a:lnSpc>
              <a:spcAft>
                <a:spcPts val="1001"/>
              </a:spcAft>
              <a:buNone/>
            </a:pPr>
            <a:endParaRPr lang="en-US" sz="1400" b="1" dirty="0">
              <a:latin typeface="Times New Roman" pitchFamily="18"/>
              <a:cs typeface="Times New Roman" pitchFamily="18"/>
            </a:endParaRPr>
          </a:p>
          <a:p>
            <a:pPr marL="191160" lvl="0" indent="0" algn="ctr" hangingPunct="0">
              <a:lnSpc>
                <a:spcPct val="115000"/>
              </a:lnSpc>
              <a:spcAft>
                <a:spcPts val="1001"/>
              </a:spcAft>
              <a:buNone/>
            </a:pPr>
            <a:r>
              <a:rPr lang="ru-RU" sz="7200" b="1" dirty="0">
                <a:latin typeface="Times New Roman CYR" pitchFamily="18"/>
                <a:cs typeface="Times New Roman CYR" pitchFamily="18"/>
              </a:rPr>
              <a:t>Тема:</a:t>
            </a:r>
          </a:p>
          <a:p>
            <a:pPr marL="191160" lvl="0" indent="0" algn="ctr" hangingPunct="0">
              <a:lnSpc>
                <a:spcPct val="115000"/>
              </a:lnSpc>
              <a:spcAft>
                <a:spcPts val="1001"/>
              </a:spcAft>
              <a:buNone/>
            </a:pPr>
            <a:r>
              <a:rPr lang="en-US" sz="7200" b="1" dirty="0">
                <a:latin typeface="Times New Roman" pitchFamily="18"/>
                <a:cs typeface="Times New Roman" pitchFamily="18"/>
              </a:rPr>
              <a:t> </a:t>
            </a:r>
            <a:r>
              <a:rPr lang="ru-RU" sz="7200" b="1" i="1" dirty="0">
                <a:latin typeface="Times New Roman CYR" pitchFamily="18"/>
                <a:cs typeface="Times New Roman CYR" pitchFamily="18"/>
              </a:rPr>
              <a:t>Герб </a:t>
            </a:r>
            <a:r>
              <a:rPr lang="ru-RU" sz="7200" b="1" i="1" dirty="0">
                <a:latin typeface="Times New Roman" pitchFamily="18"/>
                <a:cs typeface="Times New Roman" pitchFamily="18"/>
              </a:rPr>
              <a:t>–</a:t>
            </a:r>
            <a:r>
              <a:rPr lang="en-US" sz="7200" b="1" i="1" dirty="0">
                <a:latin typeface="Times New Roman" pitchFamily="18"/>
                <a:cs typeface="Times New Roman" pitchFamily="18"/>
              </a:rPr>
              <a:t> </a:t>
            </a:r>
            <a:r>
              <a:rPr lang="ru-RU" sz="7200" b="1" i="1" dirty="0">
                <a:latin typeface="Times New Roman CYR" pitchFamily="18"/>
                <a:cs typeface="Times New Roman CYR" pitchFamily="18"/>
              </a:rPr>
              <a:t>символ могущества</a:t>
            </a:r>
          </a:p>
          <a:p>
            <a:pPr marL="190440" lvl="0" indent="0" algn="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5600" b="1" dirty="0" smtClean="0">
                <a:latin typeface="Times New Roman CYR" pitchFamily="18"/>
                <a:cs typeface="Times New Roman CYR" pitchFamily="18"/>
              </a:rPr>
              <a:t>Выполнила:</a:t>
            </a:r>
            <a:endParaRPr lang="ru-RU" sz="5600" b="1" dirty="0">
              <a:latin typeface="Times New Roman CYR" pitchFamily="18"/>
              <a:cs typeface="Times New Roman CYR" pitchFamily="18"/>
            </a:endParaRPr>
          </a:p>
          <a:p>
            <a:pPr marL="190440" lvl="0" indent="0" algn="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5600" b="1" dirty="0" smtClean="0">
                <a:latin typeface="Times New Roman CYR" pitchFamily="18"/>
                <a:cs typeface="Times New Roman CYR" pitchFamily="18"/>
              </a:rPr>
              <a:t>ученица </a:t>
            </a:r>
            <a:r>
              <a:rPr lang="ru-RU" sz="5600" b="1" dirty="0">
                <a:latin typeface="Times New Roman CYR" pitchFamily="18"/>
                <a:cs typeface="Times New Roman CYR" pitchFamily="18"/>
              </a:rPr>
              <a:t>9 класса</a:t>
            </a:r>
          </a:p>
          <a:p>
            <a:pPr marL="190440" lvl="0" indent="0" algn="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5600" b="1" dirty="0">
                <a:latin typeface="Times New Roman CYR" pitchFamily="18"/>
                <a:cs typeface="Times New Roman CYR" pitchFamily="18"/>
              </a:rPr>
              <a:t>МКОУ Советской СОШ</a:t>
            </a:r>
          </a:p>
          <a:p>
            <a:pPr marL="190440" lvl="0" indent="0" algn="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5600" b="1" dirty="0" err="1" smtClean="0">
                <a:latin typeface="Times New Roman CYR" pitchFamily="18"/>
                <a:cs typeface="Times New Roman CYR" pitchFamily="18"/>
              </a:rPr>
              <a:t>Зазуля</a:t>
            </a:r>
            <a:r>
              <a:rPr lang="ru-RU" sz="5600" b="1" dirty="0" smtClean="0">
                <a:latin typeface="Times New Roman CYR" pitchFamily="18"/>
                <a:cs typeface="Times New Roman CYR" pitchFamily="18"/>
              </a:rPr>
              <a:t> Карина</a:t>
            </a:r>
          </a:p>
          <a:p>
            <a:pPr marL="190440" lvl="0" indent="0" algn="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5600" b="1" dirty="0" smtClean="0">
                <a:latin typeface="Times New Roman CYR" pitchFamily="18"/>
                <a:cs typeface="Times New Roman CYR" pitchFamily="18"/>
              </a:rPr>
              <a:t>Руководитель</a:t>
            </a:r>
            <a:r>
              <a:rPr lang="ru-RU" sz="5600" b="1" dirty="0">
                <a:latin typeface="Times New Roman CYR" pitchFamily="18"/>
                <a:cs typeface="Times New Roman CYR" pitchFamily="18"/>
              </a:rPr>
              <a:t>:</a:t>
            </a:r>
          </a:p>
          <a:p>
            <a:pPr marL="190440" lvl="0" indent="0" algn="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5600" b="1" dirty="0" err="1">
                <a:latin typeface="Times New Roman CYR" pitchFamily="18"/>
                <a:cs typeface="Times New Roman CYR" pitchFamily="18"/>
              </a:rPr>
              <a:t>Желиба</a:t>
            </a:r>
            <a:r>
              <a:rPr lang="ru-RU" sz="5600" b="1" dirty="0">
                <a:latin typeface="Times New Roman CYR" pitchFamily="18"/>
                <a:cs typeface="Times New Roman CYR" pitchFamily="18"/>
              </a:rPr>
              <a:t> Татьяна Ивановна,</a:t>
            </a:r>
          </a:p>
          <a:p>
            <a:pPr marL="190440" lvl="0" indent="0" algn="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en-US" sz="5600" b="1" dirty="0">
                <a:latin typeface="Times New Roman" pitchFamily="18"/>
                <a:cs typeface="Times New Roman" pitchFamily="18"/>
              </a:rPr>
              <a:t> </a:t>
            </a:r>
            <a:r>
              <a:rPr lang="ru-RU" sz="5600" b="1" dirty="0">
                <a:latin typeface="Times New Roman CYR" pitchFamily="18"/>
                <a:cs typeface="Times New Roman CYR" pitchFamily="18"/>
              </a:rPr>
              <a:t>учитель русского языка и литературы</a:t>
            </a:r>
          </a:p>
          <a:p>
            <a:pPr marL="190440" lvl="0" indent="0" algn="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en-US" sz="5600" b="1" dirty="0">
                <a:latin typeface="Times New Roman" pitchFamily="18"/>
                <a:cs typeface="Times New Roman" pitchFamily="18"/>
              </a:rPr>
              <a:t> 1 </a:t>
            </a:r>
            <a:r>
              <a:rPr lang="ru-RU" sz="5600" b="1" dirty="0">
                <a:latin typeface="Times New Roman CYR" pitchFamily="18"/>
                <a:cs typeface="Times New Roman CYR" pitchFamily="18"/>
              </a:rPr>
              <a:t>квалификационной категории</a:t>
            </a:r>
          </a:p>
          <a:p>
            <a:pPr marL="190440" lvl="0" indent="0" algn="ctr" hangingPunct="0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en-US" sz="4800" b="1" dirty="0">
                <a:latin typeface="Times New Roman" pitchFamily="18"/>
                <a:cs typeface="Times New Roman" pitchFamily="18"/>
              </a:rPr>
              <a:t>2018 </a:t>
            </a:r>
            <a:r>
              <a:rPr lang="ru-RU" sz="4800" b="1" dirty="0">
                <a:latin typeface="Times New Roman CYR" pitchFamily="18"/>
                <a:cs typeface="Times New Roman CYR" pitchFamily="18"/>
              </a:rPr>
              <a:t>год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Зазуля Карин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/>
              <a:t>Зазуля Карина</a:t>
            </a:r>
          </a:p>
        </p:txBody>
      </p:sp>
      <p:pic>
        <p:nvPicPr>
          <p:cNvPr id="3" name="Содержимое 8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 l="12626" t="3156" r="13713" b="13188"/>
          <a:stretch>
            <a:fillRect/>
          </a:stretch>
        </p:blipFill>
        <p:spPr>
          <a:xfrm>
            <a:off x="2643120" y="1357200"/>
            <a:ext cx="4071600" cy="550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иннер Игор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endParaRPr lang="ru-RU" dirty="0"/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 l="11976" t="1962" r="12257" b="15958"/>
          <a:stretch>
            <a:fillRect/>
          </a:stretch>
        </p:blipFill>
        <p:spPr>
          <a:xfrm>
            <a:off x="2643120" y="1357200"/>
            <a:ext cx="4071600" cy="550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endParaRPr lang="ru-RU" sz="3200" b="1" dirty="0">
              <a:solidFill>
                <a:srgbClr val="000000"/>
              </a:solidFill>
              <a:latin typeface="Franklin Gothic Book" pitchFamily="18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39552" y="1554163"/>
            <a:ext cx="7776864" cy="4525962"/>
          </a:xfrm>
        </p:spPr>
        <p:txBody>
          <a:bodyPr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907560" indent="-228600">
              <a:lnSpc>
                <a:spcPct val="150000"/>
              </a:lnSpc>
              <a:buNone/>
            </a:pPr>
            <a:endParaRPr lang="en-US" sz="1400" dirty="0">
              <a:solidFill>
                <a:schemeClr val="tx1"/>
              </a:solidFill>
              <a:latin typeface="Times New Roman" pitchFamily="18"/>
              <a:cs typeface="Times New Roman" pitchFamily="16"/>
              <a:hlinkClick r:id="rId3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799"/>
            <a:ext cx="5830791" cy="457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1571625"/>
            <a:ext cx="8686800" cy="1446550"/>
          </a:xfrm>
        </p:spPr>
        <p:txBody>
          <a:bodyPr>
            <a:spAutoFit/>
          </a:bodyPr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0" lvl="0" indent="0" algn="ctr">
              <a:spcBef>
                <a:spcPts val="638"/>
              </a:spcBef>
              <a:buNone/>
            </a:pPr>
            <a:r>
              <a:rPr lang="ru-RU" sz="8800" b="1" dirty="0">
                <a:latin typeface="Franklin Gothic Book" pitchFamily="18"/>
              </a:rPr>
              <a:t>  </a:t>
            </a:r>
            <a:r>
              <a:rPr lang="ru-RU" sz="5400" b="1" dirty="0">
                <a:latin typeface="Franklin Gothic Book" pitchFamily="18"/>
              </a:rPr>
              <a:t>Спасибо за </a:t>
            </a:r>
            <a:r>
              <a:rPr lang="ru-RU" sz="5400" b="1" dirty="0" smtClean="0">
                <a:latin typeface="Franklin Gothic Book" pitchFamily="18"/>
              </a:rPr>
              <a:t>внимание!</a:t>
            </a:r>
            <a:endParaRPr lang="ru-RU" sz="5400" b="1" dirty="0">
              <a:latin typeface="Franklin Gothic Book" pitchFamily="18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2890838"/>
            <a:ext cx="8686800" cy="4524375"/>
          </a:xfrm>
          <a:solidFill>
            <a:schemeClr val="bg2"/>
          </a:solidFill>
        </p:spPr>
        <p:txBody>
          <a:bodyPr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0" lvl="0" indent="450359" algn="ctr">
              <a:lnSpc>
                <a:spcPct val="150000"/>
              </a:lnSpc>
              <a:buNone/>
            </a:pPr>
            <a:r>
              <a:rPr lang="ru-RU" sz="2800" dirty="0">
                <a:latin typeface="Times New Roman CYR" pitchFamily="18"/>
                <a:cs typeface="Times New Roman CYR" pitchFamily="16"/>
              </a:rPr>
              <a:t> </a:t>
            </a:r>
            <a:r>
              <a:rPr lang="en-US" sz="4000" b="1" dirty="0">
                <a:latin typeface="Times New Roman" pitchFamily="18"/>
                <a:cs typeface="Times New Roman" pitchFamily="16"/>
              </a:rPr>
              <a:t>«</a:t>
            </a:r>
            <a:r>
              <a:rPr lang="ru-RU" sz="4000" b="1" dirty="0">
                <a:latin typeface="Times New Roman CYR" pitchFamily="18"/>
                <a:cs typeface="Times New Roman CYR" pitchFamily="16"/>
              </a:rPr>
              <a:t>Герб </a:t>
            </a:r>
            <a:r>
              <a:rPr lang="ru-RU" sz="4000" b="1" dirty="0">
                <a:latin typeface="Times New Roman" pitchFamily="18"/>
                <a:cs typeface="Times New Roman" pitchFamily="16"/>
              </a:rPr>
              <a:t>–</a:t>
            </a:r>
            <a:r>
              <a:rPr lang="en-US" sz="4000" b="1" dirty="0">
                <a:latin typeface="Times New Roman" pitchFamily="18"/>
                <a:cs typeface="Times New Roman" pitchFamily="16"/>
              </a:rPr>
              <a:t> </a:t>
            </a:r>
            <a:r>
              <a:rPr lang="ru-RU" sz="4000" b="1" dirty="0">
                <a:latin typeface="Times New Roman CYR" pitchFamily="18"/>
                <a:cs typeface="Times New Roman CYR" pitchFamily="16"/>
              </a:rPr>
              <a:t>символ могущества</a:t>
            </a:r>
            <a:r>
              <a:rPr lang="en-US" sz="4000" b="1" dirty="0">
                <a:latin typeface="Times New Roman" pitchFamily="18"/>
                <a:cs typeface="Times New Roman" pitchFamily="16"/>
              </a:rPr>
              <a:t>»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Franklin Gothic Book" pitchFamily="18"/>
              </a:rPr>
              <a:t>Цель:</a:t>
            </a:r>
            <a:endParaRPr lang="ru-RU" sz="3200" b="1" dirty="0">
              <a:solidFill>
                <a:srgbClr val="000000"/>
              </a:solidFill>
              <a:latin typeface="Franklin Gothic Book" pitchFamily="18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57200" y="2459038"/>
            <a:ext cx="8686800" cy="4524375"/>
          </a:xfrm>
        </p:spPr>
        <p:txBody>
          <a:bodyPr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0" lvl="0" indent="450359" algn="ctr">
              <a:lnSpc>
                <a:spcPct val="150000"/>
              </a:lnSpc>
              <a:buNone/>
            </a:pPr>
            <a:r>
              <a:rPr lang="ru-RU" sz="1400" dirty="0">
                <a:latin typeface="Times New Roman CYR" pitchFamily="18"/>
                <a:cs typeface="Times New Roman CYR" pitchFamily="16"/>
              </a:rPr>
              <a:t> </a:t>
            </a:r>
            <a:r>
              <a:rPr lang="ru-RU" sz="2800" b="1" dirty="0">
                <a:latin typeface="Times New Roman CYR" pitchFamily="18"/>
                <a:cs typeface="Times New Roman CYR" pitchFamily="16"/>
              </a:rPr>
              <a:t>Комплексное изучение становления герба, анализ особенностей его образования.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indent="450359" algn="ctr">
              <a:lnSpc>
                <a:spcPct val="150000"/>
              </a:lnSpc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 CYR" pitchFamily="18"/>
                <a:cs typeface="Times New Roman CYR" pitchFamily="18"/>
              </a:rPr>
              <a:t>Задачи </a:t>
            </a:r>
            <a:r>
              <a:rPr lang="ru-RU" sz="3200" b="1" dirty="0" smtClean="0">
                <a:solidFill>
                  <a:srgbClr val="000000"/>
                </a:solidFill>
                <a:latin typeface="Times New Roman CYR" pitchFamily="18"/>
                <a:cs typeface="Times New Roman CYR" pitchFamily="18"/>
              </a:rPr>
              <a:t>:</a:t>
            </a:r>
            <a:endParaRPr lang="ru-RU" sz="3200" b="1" dirty="0">
              <a:solidFill>
                <a:srgbClr val="000000"/>
              </a:solidFill>
              <a:latin typeface="Times New Roman CYR" pitchFamily="18"/>
              <a:cs typeface="Times New Roman CYR" pitchFamily="18"/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57200" y="1554163"/>
            <a:ext cx="8686800" cy="4525962"/>
          </a:xfrm>
        </p:spPr>
        <p:txBody>
          <a:bodyPr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0" lvl="0" indent="450359">
              <a:lnSpc>
                <a:spcPct val="150000"/>
              </a:lnSpc>
              <a:buNone/>
            </a:pPr>
            <a:r>
              <a:rPr lang="ru-RU" sz="2800" b="1" dirty="0">
                <a:latin typeface="Times New Roman" pitchFamily="18"/>
                <a:cs typeface="Times New Roman" pitchFamily="16"/>
              </a:rPr>
              <a:t>1) </a:t>
            </a:r>
            <a:r>
              <a:rPr lang="ru-RU" sz="2800" b="1" dirty="0">
                <a:latin typeface="Times New Roman CYR" pitchFamily="18"/>
                <a:cs typeface="Times New Roman CYR" pitchFamily="16"/>
              </a:rPr>
              <a:t>показать процессы становления герба;</a:t>
            </a:r>
          </a:p>
          <a:p>
            <a:pPr marL="0" lvl="0" indent="450359">
              <a:lnSpc>
                <a:spcPct val="150000"/>
              </a:lnSpc>
              <a:buNone/>
            </a:pPr>
            <a:r>
              <a:rPr lang="ru-RU" sz="2800" b="1" dirty="0">
                <a:latin typeface="Times New Roman" pitchFamily="18"/>
                <a:cs typeface="Times New Roman" pitchFamily="16"/>
              </a:rPr>
              <a:t>2) </a:t>
            </a:r>
            <a:r>
              <a:rPr lang="ru-RU" sz="2800" b="1" dirty="0">
                <a:latin typeface="Times New Roman CYR" pitchFamily="18"/>
                <a:cs typeface="Times New Roman CYR" pitchFamily="16"/>
              </a:rPr>
              <a:t>проанализировать причины изменения герба;</a:t>
            </a:r>
          </a:p>
          <a:p>
            <a:pPr marL="0" lvl="0" indent="450359">
              <a:lnSpc>
                <a:spcPct val="150000"/>
              </a:lnSpc>
              <a:buNone/>
            </a:pPr>
            <a:r>
              <a:rPr lang="ru-RU" sz="2800" b="1" dirty="0">
                <a:latin typeface="Times New Roman" pitchFamily="18"/>
                <a:cs typeface="Times New Roman" pitchFamily="16"/>
              </a:rPr>
              <a:t>3</a:t>
            </a:r>
            <a:r>
              <a:rPr lang="ru-RU" sz="2800" b="1" dirty="0" smtClean="0">
                <a:latin typeface="Times New Roman" pitchFamily="18"/>
                <a:cs typeface="Times New Roman" pitchFamily="16"/>
              </a:rPr>
              <a:t>) </a:t>
            </a:r>
            <a:r>
              <a:rPr lang="ru-RU" sz="2800" b="1" dirty="0">
                <a:latin typeface="Times New Roman CYR" pitchFamily="18"/>
                <a:cs typeface="Times New Roman CYR" pitchFamily="16"/>
              </a:rPr>
              <a:t>провести опрос среди учащихся 9-11 классов;</a:t>
            </a:r>
          </a:p>
          <a:p>
            <a:pPr marL="0" lvl="0" indent="450359">
              <a:lnSpc>
                <a:spcPct val="150000"/>
              </a:lnSpc>
              <a:buNone/>
            </a:pPr>
            <a:r>
              <a:rPr lang="ru-RU" sz="2800" b="1" dirty="0">
                <a:latin typeface="Times New Roman" pitchFamily="18"/>
                <a:cs typeface="Times New Roman" pitchFamily="16"/>
              </a:rPr>
              <a:t>4</a:t>
            </a:r>
            <a:r>
              <a:rPr lang="ru-RU" sz="2800" b="1" dirty="0" smtClean="0">
                <a:latin typeface="Times New Roman" pitchFamily="18"/>
                <a:cs typeface="Times New Roman" pitchFamily="16"/>
              </a:rPr>
              <a:t>) </a:t>
            </a:r>
            <a:r>
              <a:rPr lang="ru-RU" sz="2800" b="1" dirty="0">
                <a:latin typeface="Times New Roman CYR" pitchFamily="18"/>
                <a:cs typeface="Times New Roman CYR" pitchFamily="16"/>
              </a:rPr>
              <a:t>создать свой герб.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200" b="1">
                <a:solidFill>
                  <a:srgbClr val="000000"/>
                </a:solidFill>
                <a:latin typeface="Franklin Gothic Book" pitchFamily="18"/>
              </a:rPr>
              <a:t>Гипотеза: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57200" y="1554163"/>
            <a:ext cx="8686800" cy="4525962"/>
          </a:xfrm>
        </p:spPr>
        <p:txBody>
          <a:bodyPr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0" lvl="0" indent="450359" algn="ctr">
              <a:lnSpc>
                <a:spcPct val="150000"/>
              </a:lnSpc>
              <a:buNone/>
            </a:pPr>
            <a:r>
              <a:rPr lang="ru-RU" sz="2800">
                <a:latin typeface="Times New Roman CYR" pitchFamily="18"/>
                <a:cs typeface="Times New Roman CYR" pitchFamily="16"/>
              </a:rPr>
              <a:t>Г.А. Леонтьева в своей работе написала, что </a:t>
            </a:r>
            <a:r>
              <a:rPr lang="en-US" sz="2800">
                <a:latin typeface="Times New Roman" pitchFamily="18"/>
                <a:cs typeface="Times New Roman" pitchFamily="16"/>
              </a:rPr>
              <a:t>«</a:t>
            </a:r>
            <a:r>
              <a:rPr lang="ru-RU" sz="2800">
                <a:latin typeface="Times New Roman CYR" pitchFamily="18"/>
                <a:cs typeface="Times New Roman CYR" pitchFamily="16"/>
              </a:rPr>
              <a:t>герб </a:t>
            </a:r>
            <a:r>
              <a:rPr lang="ru-RU" sz="2800">
                <a:latin typeface="Times New Roman" pitchFamily="18"/>
                <a:cs typeface="Times New Roman" pitchFamily="16"/>
              </a:rPr>
              <a:t>–</a:t>
            </a:r>
            <a:r>
              <a:rPr lang="en-US" sz="2800">
                <a:latin typeface="Times New Roman" pitchFamily="18"/>
                <a:cs typeface="Times New Roman" pitchFamily="16"/>
              </a:rPr>
              <a:t> </a:t>
            </a:r>
            <a:r>
              <a:rPr lang="ru-RU" sz="2800">
                <a:latin typeface="Times New Roman CYR" pitchFamily="18"/>
                <a:cs typeface="Times New Roman CYR" pitchFamily="16"/>
              </a:rPr>
              <a:t>это условное изображение, символ, носящий наследственный характер…, выражающий исторические традиции, главные идеи своего владельца, в качестве которого могут выступать государство, территории,  город, частное лицо</a:t>
            </a:r>
            <a:r>
              <a:rPr lang="en-US" sz="2800">
                <a:latin typeface="Times New Roman" pitchFamily="18"/>
                <a:cs typeface="Times New Roman" pitchFamily="16"/>
              </a:rPr>
              <a:t>». </a:t>
            </a:r>
            <a:r>
              <a:rPr lang="ru-RU" sz="2800">
                <a:latin typeface="Times New Roman CYR" pitchFamily="18"/>
                <a:cs typeface="Times New Roman CYR" pitchFamily="16"/>
              </a:rPr>
              <a:t>Так ли это?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57200" y="1628775"/>
            <a:ext cx="8686800" cy="4525963"/>
          </a:xfrm>
        </p:spPr>
        <p:txBody>
          <a:bodyPr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18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4E3B3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endParaRPr lang="ru-RU" dirty="0">
              <a:latin typeface="" pitchFamily="18"/>
            </a:endParaRPr>
          </a:p>
          <a:p>
            <a:pPr marL="0" lvl="0" indent="450359" algn="ctr">
              <a:lnSpc>
                <a:spcPct val="150000"/>
              </a:lnSpc>
              <a:buNone/>
            </a:pPr>
            <a:r>
              <a:rPr lang="ru-RU" sz="2800" dirty="0">
                <a:latin typeface="Times New Roman CYR" pitchFamily="18"/>
                <a:cs typeface="Times New Roman CYR" pitchFamily="16"/>
              </a:rPr>
              <a:t>В словаре В.И. Даля говорится, что </a:t>
            </a:r>
            <a:r>
              <a:rPr lang="ru-RU" sz="2800" dirty="0" smtClean="0">
                <a:latin typeface="Times New Roman CYR" pitchFamily="18"/>
                <a:cs typeface="Times New Roman CYR" pitchFamily="16"/>
              </a:rPr>
              <a:t>«герб </a:t>
            </a:r>
            <a:r>
              <a:rPr lang="ru-RU" sz="2800" dirty="0">
                <a:latin typeface="Times New Roman CYR" pitchFamily="18"/>
                <a:cs typeface="Times New Roman CYR" pitchFamily="16"/>
              </a:rPr>
              <a:t>-  род щита с изображением на нём знаков, присвоенных государству, городу, дворянскому </a:t>
            </a:r>
            <a:r>
              <a:rPr lang="ru-RU" sz="2800" dirty="0" smtClean="0">
                <a:latin typeface="Times New Roman CYR" pitchFamily="18"/>
                <a:cs typeface="Times New Roman CYR" pitchFamily="16"/>
              </a:rPr>
              <a:t>роду».</a:t>
            </a:r>
            <a:endParaRPr lang="ru-RU" sz="2800" dirty="0">
              <a:latin typeface="Times New Roman CYR" pitchFamily="18"/>
              <a:cs typeface="Times New Roman CYR" pitchFamily="16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678960" lvl="0" indent="-228600" algn="ctr">
              <a:lnSpc>
                <a:spcPct val="150000"/>
              </a:lnSpc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 CYR" pitchFamily="18"/>
                <a:cs typeface="Times New Roman CYR" pitchFamily="18"/>
              </a:rPr>
              <a:t>Тотем</a:t>
            </a:r>
            <a:endParaRPr lang="ru-RU" sz="3200" dirty="0">
              <a:solidFill>
                <a:srgbClr val="000000"/>
              </a:solidFill>
              <a:latin typeface="Times New Roman CYR" pitchFamily="18"/>
              <a:cs typeface="Times New Roman CYR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771800" y="1700808"/>
            <a:ext cx="4176464" cy="396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2247840" lvl="0" indent="449639">
              <a:lnSpc>
                <a:spcPct val="150000"/>
              </a:lnSpc>
              <a:spcBef>
                <a:spcPts val="499"/>
              </a:spcBef>
              <a:spcAft>
                <a:spcPts val="499"/>
              </a:spcAft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 CYR" pitchFamily="18"/>
                <a:cs typeface="Times New Roman CYR" pitchFamily="18"/>
              </a:rPr>
              <a:t>Гербы рыцарей         </a:t>
            </a:r>
            <a:endParaRPr lang="ru-RU" sz="1400" dirty="0">
              <a:solidFill>
                <a:srgbClr val="000000"/>
              </a:solidFill>
              <a:latin typeface="Times New Roman CYR" pitchFamily="18"/>
              <a:cs typeface="Times New Roman CYR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1152000" y="3356992"/>
            <a:ext cx="6760440" cy="2232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/>
              <a:t>Результаты практического исследования:</a:t>
            </a:r>
            <a:endParaRPr lang="ru-RU" sz="4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1369637"/>
              </p:ext>
            </p:extLst>
          </p:nvPr>
        </p:nvGraphicFramePr>
        <p:xfrm>
          <a:off x="457200" y="1935163"/>
          <a:ext cx="8229600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652"/>
                <a:gridCol w="3500462"/>
                <a:gridCol w="39004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№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Вопросы: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Ответы: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Знаете ли вы,</a:t>
                      </a:r>
                      <a:r>
                        <a:rPr lang="ru-RU" sz="2400" baseline="0" dirty="0" smtClean="0"/>
                        <a:t> что такое герб?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«Да» – 21 человек.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Есть ли в вашей семье герб?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«Да» – 2 человека,</a:t>
                      </a:r>
                    </a:p>
                    <a:p>
                      <a:r>
                        <a:rPr lang="ru-RU" sz="2400" dirty="0" smtClean="0"/>
                        <a:t>«Нет» – 19 человек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Заинтересовала ли вас тема моего исследования?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«Да» - 11 человек, </a:t>
                      </a:r>
                    </a:p>
                    <a:p>
                      <a:r>
                        <a:rPr lang="ru-RU" sz="2400" dirty="0" smtClean="0"/>
                        <a:t>«Нет» - 10 человек.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76236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250</Words>
  <Application>Microsoft Office PowerPoint</Application>
  <PresentationFormat>Экран (4:3)</PresentationFormat>
  <Paragraphs>45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Районная научно – практическая конференция «К вершинам знаний» </vt:lpstr>
      <vt:lpstr>Презентация PowerPoint</vt:lpstr>
      <vt:lpstr>Цель:</vt:lpstr>
      <vt:lpstr>Задачи :</vt:lpstr>
      <vt:lpstr>Гипотеза:</vt:lpstr>
      <vt:lpstr>Презентация PowerPoint</vt:lpstr>
      <vt:lpstr>Тотем</vt:lpstr>
      <vt:lpstr>Гербы рыцарей         </vt:lpstr>
      <vt:lpstr>Результаты практического исследования:</vt:lpstr>
      <vt:lpstr>Зазуля Карина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научно – практическая конференция «К вершинам знаний» </dc:title>
  <dc:creator>Татьяна</dc:creator>
  <cp:lastModifiedBy>Татьяна</cp:lastModifiedBy>
  <cp:revision>13</cp:revision>
  <dcterms:modified xsi:type="dcterms:W3CDTF">2018-03-25T11:29:14Z</dcterms:modified>
</cp:coreProperties>
</file>