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1" r:id="rId4"/>
    <p:sldId id="262" r:id="rId5"/>
    <p:sldId id="263" r:id="rId6"/>
    <p:sldId id="280" r:id="rId7"/>
    <p:sldId id="279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15875-C6A6-47F9-BCAC-3AED5BA6EB6F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2E6FD-5CB5-4896-8438-242E9E9974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4D7B9-02ED-468D-9A8E-CEDC5F0CACFE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7BFDA-D436-48C9-9EF1-A8CE039BCE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3876F-B984-45BC-9AA3-7D33DEAF2348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D5547-EE3E-4648-B088-449B768A2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0668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93DBF-3E60-48A1-A49A-E3BBFE6F9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C3131-CB01-4CE4-B0E9-0508936800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DD1FF-8770-4E69-A773-EDE3160B6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D0E62-8918-4BEB-ADAC-AB88DF215E21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81A1B-9BA2-4DB1-BD60-F8D9F39A0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4DDAD-78F9-49A2-9E06-E614061EC512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F9B05-EB0A-4CCF-B70E-4D62B905B2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066B-3153-4930-92A4-B6D9F420BE1D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3EAEA-B511-41C3-8CD7-9202FD878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086B3-6BF6-4ED7-8604-640406C0B4EC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F7559-D8D3-49E0-A6FE-C9E2F65D1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10937-228F-443C-9146-3A767AA0AEF2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A7DD9-9142-423F-9DAE-1CD341EAF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0D643-44ED-4030-AD9C-BE4B8A708B46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F020A-79CD-4F00-89D5-EC11C27FF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4492C-A431-47B4-AFBF-632176364F03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EC734-D9E0-44FA-A167-872D2E16C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45EF7-148D-4EC8-8A63-6985EE945EAE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6625F0-8FB3-48A1-BCC4-32AF5FB46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DE66E8-4BFF-4420-BD59-C55E55CEF8D6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52916E-F6B3-4EB2-A2EB-9C93ABC98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7" r:id="rId12"/>
    <p:sldLayoutId id="2147483678" r:id="rId13"/>
    <p:sldLayoutId id="214748367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4" descr="1 слай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5" descr="3dflagsdotcom_russi_2fawm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77050" y="260350"/>
            <a:ext cx="20161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7" descr="rusgerb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8913"/>
            <a:ext cx="155733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61" name="WordArt 13"/>
          <p:cNvSpPr>
            <a:spLocks noChangeArrowheads="1" noChangeShapeType="1" noTextEdit="1"/>
          </p:cNvSpPr>
          <p:nvPr/>
        </p:nvSpPr>
        <p:spPr bwMode="auto">
          <a:xfrm>
            <a:off x="928688" y="1714500"/>
            <a:ext cx="7531100" cy="1714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+mn-lt"/>
                <a:ea typeface="+mn-lt"/>
                <a:cs typeface="+mn-lt"/>
              </a:rPr>
              <a:t>Символы</a:t>
            </a:r>
          </a:p>
          <a:p>
            <a:pPr algn="ctr"/>
            <a:r>
              <a:rPr lang="ru-RU" sz="3600" b="1" kern="10" spc="72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CCFFCC"/>
                </a:solidFill>
                <a:latin typeface="+mn-lt"/>
                <a:ea typeface="+mn-lt"/>
                <a:cs typeface="+mn-lt"/>
              </a:rPr>
              <a:t>моей  России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WordArt 2"/>
          <p:cNvSpPr>
            <a:spLocks noChangeArrowheads="1" noChangeShapeType="1" noTextEdit="1"/>
          </p:cNvSpPr>
          <p:nvPr/>
        </p:nvSpPr>
        <p:spPr bwMode="auto">
          <a:xfrm>
            <a:off x="395288" y="188913"/>
            <a:ext cx="8353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75BB0"/>
                </a:solidFill>
                <a:latin typeface="+mn-lt"/>
                <a:ea typeface="+mn-lt"/>
                <a:cs typeface="+mn-lt"/>
              </a:rPr>
              <a:t>Москва - столица России</a:t>
            </a: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4284663" y="836613"/>
            <a:ext cx="46799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Ах, Москва, наша песня и слава,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Ты звездою взошла над рекой.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Никакая другая держава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Не имеет столицы такой.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rPr>
              <a:t>Марк Лисянский</a:t>
            </a:r>
            <a:r>
              <a:rPr lang="ru-RU" sz="1600" dirty="0">
                <a:solidFill>
                  <a:schemeClr val="bg2"/>
                </a:solidFill>
                <a:latin typeface="+mn-lt"/>
                <a:cs typeface="+mn-cs"/>
              </a:rPr>
              <a:t>.</a:t>
            </a:r>
          </a:p>
        </p:txBody>
      </p:sp>
      <p:pic>
        <p:nvPicPr>
          <p:cNvPr id="34819" name="Picture 11" descr="Москва"/>
          <p:cNvPicPr>
            <a:picLocks noChangeAspect="1" noChangeArrowheads="1"/>
          </p:cNvPicPr>
          <p:nvPr/>
        </p:nvPicPr>
        <p:blipFill>
          <a:blip r:embed="rId2"/>
          <a:srcRect t="6708" b="8035"/>
          <a:stretch>
            <a:fillRect/>
          </a:stretch>
        </p:blipFill>
        <p:spPr bwMode="auto">
          <a:xfrm>
            <a:off x="0" y="2133600"/>
            <a:ext cx="9144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7543800" cy="747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lt"/>
                <a:cs typeface="+mn-lt"/>
              </a:rPr>
              <a:t>Красная площадь</a:t>
            </a:r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003800" y="1052513"/>
            <a:ext cx="3959225" cy="5445125"/>
          </a:xfrm>
        </p:spPr>
        <p:txBody>
          <a:bodyPr>
            <a:normAutofit/>
          </a:bodyPr>
          <a:lstStyle/>
          <a:p>
            <a:pPr marL="548640" indent="-41148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400" dirty="0">
                <a:latin typeface="Arial" charset="0"/>
              </a:rPr>
              <a:t>         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Красная площадь, как символ единства России, героизма российского народа, боевой и трудовой славы многих наших соотечественников, а также как место многочисленных исторических и судьбоносных событий является гордостью каждого и олицетворяет величие России. Красная площадь – символ центра страны, ее средоточие.</a:t>
            </a:r>
          </a:p>
        </p:txBody>
      </p:sp>
      <p:pic>
        <p:nvPicPr>
          <p:cNvPr id="35843" name="Picture 13" descr="Красная площадь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268413"/>
            <a:ext cx="4968875" cy="48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-252413" y="2565400"/>
            <a:ext cx="4932363" cy="2087563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bg1"/>
                </a:solidFill>
              </a:rPr>
              <a:t>   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Кремль является символом высшего руководства России.</a:t>
            </a:r>
          </a:p>
        </p:txBody>
      </p:sp>
      <p:pic>
        <p:nvPicPr>
          <p:cNvPr id="36866" name="Picture 11" descr="krem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404813"/>
            <a:ext cx="4232275" cy="602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WordArt 13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511175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+mn-lt"/>
                <a:ea typeface="+mn-lt"/>
                <a:cs typeface="+mn-lt"/>
              </a:rPr>
              <a:t>Кремль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WordArt 3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605838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+mn-lt"/>
                <a:ea typeface="+mn-lt"/>
                <a:cs typeface="+mn-lt"/>
              </a:rPr>
              <a:t>Кремлёвские куранты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4643438" y="2643188"/>
            <a:ext cx="4284662" cy="373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b="1" dirty="0">
                <a:solidFill>
                  <a:schemeClr val="bg1"/>
                </a:solidFill>
                <a:latin typeface="+mn-lt"/>
                <a:cs typeface="+mn-cs"/>
              </a:rPr>
              <a:t>    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Кремлёвские куранты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+mn-cs"/>
              </a:rPr>
              <a:t> на Спасской башне,  давно уже стали символом не только Красной площади, но и точности, надёжности и незыблемости России </a:t>
            </a:r>
          </a:p>
        </p:txBody>
      </p:sp>
      <p:pic>
        <p:nvPicPr>
          <p:cNvPr id="37891" name="Picture 9" descr="Куранты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48260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7" descr="Березки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0" name="Rectangle 6"/>
          <p:cNvSpPr>
            <a:spLocks noGrp="1" noChangeArrowheads="1"/>
          </p:cNvSpPr>
          <p:nvPr>
            <p:ph type="title"/>
          </p:nvPr>
        </p:nvSpPr>
        <p:spPr>
          <a:xfrm>
            <a:off x="1" y="5929330"/>
            <a:ext cx="9144000" cy="92867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latin typeface="+mn-lt"/>
              </a:rPr>
              <a:t>   </a:t>
            </a:r>
            <a:r>
              <a:rPr lang="ru-RU" sz="2800" dirty="0">
                <a:solidFill>
                  <a:schemeClr val="bg1"/>
                </a:solidFill>
                <a:effectLst/>
                <a:latin typeface="+mn-lt"/>
              </a:rPr>
              <a:t>Берёза всегда считалась символом России, символом ее одухотворенности, процветания и долголетия.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412875"/>
            <a:ext cx="4752975" cy="49450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        Матрёшки –  неофициальный символ России. Символ её загадочной для всех души. Выточенная из липы на токарном станке, матрёшка – сложное изделие.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      При росписи (расписывают гуашью прямо по дереву) нужно добиться, чтобы совпадали руки, и узоры на фартуке, и тесемки. У матрёшки на одежке много цветов.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/>
              <a:t>       Потому что Матрёшка, девочка Матрёша, сама растёт среди цветов и трав, как и все мы среди них растём, только забываем об этом. А матрёшка помнит, оттого так радостно на неё смотреть. </a:t>
            </a:r>
          </a:p>
        </p:txBody>
      </p:sp>
      <p:sp>
        <p:nvSpPr>
          <p:cNvPr id="39938" name="WordArt 12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61214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+mn-lt"/>
                <a:ea typeface="+mn-lt"/>
                <a:cs typeface="+mn-lt"/>
              </a:rPr>
              <a:t>Матрёшки</a:t>
            </a:r>
          </a:p>
        </p:txBody>
      </p:sp>
      <p:pic>
        <p:nvPicPr>
          <p:cNvPr id="39939" name="Picture 19" descr="Матре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928688"/>
            <a:ext cx="377983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20" descr="Матрешка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3" y="3857625"/>
            <a:ext cx="389096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WordArt 4"/>
          <p:cNvSpPr>
            <a:spLocks noChangeArrowheads="1" noChangeShapeType="1" noTextEdit="1"/>
          </p:cNvSpPr>
          <p:nvPr/>
        </p:nvSpPr>
        <p:spPr bwMode="auto">
          <a:xfrm>
            <a:off x="395288" y="304800"/>
            <a:ext cx="8215312" cy="892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99"/>
                </a:solidFill>
                <a:latin typeface="+mn-lt"/>
                <a:ea typeface="+mn-lt"/>
                <a:cs typeface="+mn-lt"/>
              </a:rPr>
              <a:t>Медведь</a:t>
            </a:r>
          </a:p>
        </p:txBody>
      </p:sp>
      <p:sp>
        <p:nvSpPr>
          <p:cNvPr id="4096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4968875" cy="4465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solidFill>
                  <a:schemeClr val="bg1"/>
                </a:solidFill>
              </a:rPr>
              <a:t>             </a:t>
            </a:r>
            <a:r>
              <a:rPr lang="ru-RU" sz="2000" b="1" smtClean="0"/>
              <a:t>Как правило, в народном сознании медведь - величественное животное, занимающее исключительное положение среди других зверей. Во многом оно обусловлено биологическими качествами медведя, его размерами, силой, мощью, сметливостью, переходами от движений ленивых и неуклюжих - к быстрым и точным. Не случайно его изображение имеют на своих гербах многие русские города (Ярославль, Новгород и др.), а сам медведь является неофициальным символом России и русского народа.</a:t>
            </a:r>
          </a:p>
        </p:txBody>
      </p:sp>
      <p:pic>
        <p:nvPicPr>
          <p:cNvPr id="40963" name="Picture 10" descr="Медведь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435600" y="1341438"/>
            <a:ext cx="3495675" cy="52562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5076825" y="1196975"/>
            <a:ext cx="3851275" cy="5111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smtClean="0">
                <a:solidFill>
                  <a:schemeClr val="bg1"/>
                </a:solidFill>
              </a:rPr>
              <a:t>     </a:t>
            </a:r>
            <a:r>
              <a:rPr lang="ru-RU" sz="2000" b="1" smtClean="0"/>
              <a:t>О тройке поэты слагали стихи, народ сочинял частушки, художники увековечили ее в живописи и лаковой миниатюре, ваятели - в скульптуре. Тройка</a:t>
            </a:r>
            <a:r>
              <a:rPr lang="ru-RU" sz="2000" smtClean="0"/>
              <a:t> </a:t>
            </a:r>
            <a:r>
              <a:rPr lang="ru-RU" sz="2000" b="1" smtClean="0"/>
              <a:t> превратилась в достойный символ России, олицетворяющий русскую удалую и загадочную душу. Тройка - символ русского народа и его культуры с ее безудержной удалью и пронзительной лиричностью.</a:t>
            </a:r>
            <a:r>
              <a:rPr lang="ru-RU" sz="2000" smtClean="0"/>
              <a:t> </a:t>
            </a:r>
          </a:p>
        </p:txBody>
      </p:sp>
      <p:sp>
        <p:nvSpPr>
          <p:cNvPr id="41986" name="WordArt 9"/>
          <p:cNvSpPr>
            <a:spLocks noChangeArrowheads="1" noChangeShapeType="1" noTextEdit="1"/>
          </p:cNvSpPr>
          <p:nvPr/>
        </p:nvSpPr>
        <p:spPr bwMode="auto">
          <a:xfrm>
            <a:off x="1214438" y="214313"/>
            <a:ext cx="6462712" cy="1089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+mn-lt"/>
                <a:ea typeface="+mn-lt"/>
                <a:cs typeface="+mn-lt"/>
              </a:rPr>
              <a:t>Тройка</a:t>
            </a:r>
          </a:p>
        </p:txBody>
      </p:sp>
      <p:pic>
        <p:nvPicPr>
          <p:cNvPr id="41987" name="Picture 11" descr="Трой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84313"/>
            <a:ext cx="50419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WordArt 4"/>
          <p:cNvSpPr>
            <a:spLocks noChangeArrowheads="1" noChangeShapeType="1" noTextEdit="1"/>
          </p:cNvSpPr>
          <p:nvPr/>
        </p:nvSpPr>
        <p:spPr bwMode="auto">
          <a:xfrm>
            <a:off x="395288" y="214313"/>
            <a:ext cx="8248650" cy="12144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+mn-lt"/>
                <a:ea typeface="+mn-lt"/>
                <a:cs typeface="+mn-lt"/>
              </a:rPr>
              <a:t>Самовар</a:t>
            </a:r>
          </a:p>
        </p:txBody>
      </p:sp>
      <p:sp>
        <p:nvSpPr>
          <p:cNvPr id="43010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844675"/>
            <a:ext cx="5184775" cy="46815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         </a:t>
            </a: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b="1" smtClean="0">
              <a:solidFill>
                <a:schemeClr val="bg1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</a:t>
            </a:r>
            <a:r>
              <a:rPr lang="ru-RU" b="1" smtClean="0"/>
              <a:t>Тульский самовар является символом русского гостеприимства.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        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smtClean="0"/>
              <a:t>     </a:t>
            </a:r>
          </a:p>
        </p:txBody>
      </p:sp>
      <p:pic>
        <p:nvPicPr>
          <p:cNvPr id="43011" name="Picture 10" descr="Самовар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557338"/>
            <a:ext cx="3459163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WordArt 4"/>
          <p:cNvSpPr>
            <a:spLocks noChangeArrowheads="1" noChangeShapeType="1" noTextEdit="1"/>
          </p:cNvSpPr>
          <p:nvPr/>
        </p:nvSpPr>
        <p:spPr bwMode="auto">
          <a:xfrm>
            <a:off x="323850" y="304800"/>
            <a:ext cx="6048375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spc="64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CCFF"/>
                </a:solidFill>
                <a:latin typeface="+mn-lt"/>
                <a:ea typeface="+mn-lt"/>
                <a:cs typeface="+mn-lt"/>
              </a:rPr>
              <a:t>Балалайка</a:t>
            </a:r>
          </a:p>
        </p:txBody>
      </p:sp>
      <p:sp>
        <p:nvSpPr>
          <p:cNvPr id="44034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4508500"/>
            <a:ext cx="4608512" cy="216058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chemeClr val="bg1"/>
                </a:solidFill>
              </a:rPr>
              <a:t>        </a:t>
            </a:r>
            <a:r>
              <a:rPr lang="ru-RU" sz="2400" b="1" smtClean="0"/>
              <a:t>Балалайка — это один из инструментов, ставших (наряду с гармонью и, в меньшей степени, жалейкой) музыкальным символом русского народа.</a:t>
            </a:r>
          </a:p>
        </p:txBody>
      </p:sp>
      <p:pic>
        <p:nvPicPr>
          <p:cNvPr id="44035" name="Picture 7" descr="Балалайка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 rot="939965">
            <a:off x="1389063" y="1328738"/>
            <a:ext cx="2160587" cy="2878137"/>
          </a:xfrm>
        </p:spPr>
      </p:pic>
      <p:pic>
        <p:nvPicPr>
          <p:cNvPr id="44036" name="Picture 11" descr="Балалайка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484313"/>
            <a:ext cx="371951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ChangeArrowheads="1"/>
          </p:cNvSpPr>
          <p:nvPr/>
        </p:nvSpPr>
        <p:spPr bwMode="auto">
          <a:xfrm>
            <a:off x="323850" y="1125538"/>
            <a:ext cx="5976938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Живу в России,  россиянин - я!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Я  это сознаю, горжусь я этим!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Россия – это Родина моя!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Она милее мне всех стран на свете!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000" b="1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В России небо голубее , зеленей трава,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Здесь солнышко теплее греет!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У человека Родина всегда одна,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Поэтому и дорожим мы ею!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000" b="1">
              <a:latin typeface="Times New Roman" pitchFamily="18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Символы России - наши  главные слова,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Герб,  Гимн, и Флаг – вот ценность нашей жизни,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Президент, Конституция, Кремль и  Москва,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Все это связано с Отчизной нашей!</a:t>
            </a: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ru-RU" sz="2000" b="1">
                <a:latin typeface="Times New Roman" pitchFamily="18" charset="0"/>
              </a:rPr>
              <a:t>Горшков Геннадий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ru-RU" sz="2000" b="1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5429256" cy="8921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>
                <a:solidFill>
                  <a:schemeClr val="folHlink"/>
                </a:solidFill>
                <a:effectLst/>
                <a:latin typeface="+mn-lt"/>
              </a:rPr>
              <a:t>Я - россиянин!</a:t>
            </a:r>
          </a:p>
        </p:txBody>
      </p:sp>
      <p:pic>
        <p:nvPicPr>
          <p:cNvPr id="4109" name="Picture 13" descr="674kpf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1000125"/>
            <a:ext cx="3516313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5" descr="sh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8" name="WordArt 6"/>
          <p:cNvSpPr>
            <a:spLocks noChangeArrowheads="1" noChangeShapeType="1" noTextEdit="1"/>
          </p:cNvSpPr>
          <p:nvPr/>
        </p:nvSpPr>
        <p:spPr bwMode="auto">
          <a:xfrm>
            <a:off x="250825" y="333375"/>
            <a:ext cx="482600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+mn-lt"/>
                <a:ea typeface="+mn-lt"/>
                <a:cs typeface="+mn-lt"/>
              </a:rPr>
              <a:t>Ромашка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1143000" y="5500688"/>
            <a:ext cx="54737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Нежный символ семьи, любви и верности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4" descr="photo27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532447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5857875" y="2205038"/>
            <a:ext cx="307181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3333FF"/>
                </a:solidFill>
                <a:latin typeface="Times New Roman" pitchFamily="18" charset="0"/>
              </a:rPr>
              <a:t>Святые Пётр и Феврония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 descr="фон16 неб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7106" name="Group 5"/>
          <p:cNvGrpSpPr>
            <a:grpSpLocks/>
          </p:cNvGrpSpPr>
          <p:nvPr/>
        </p:nvGrpSpPr>
        <p:grpSpPr bwMode="auto">
          <a:xfrm>
            <a:off x="0" y="0"/>
            <a:ext cx="1152525" cy="620713"/>
            <a:chOff x="748" y="527"/>
            <a:chExt cx="726" cy="391"/>
          </a:xfrm>
        </p:grpSpPr>
        <p:pic>
          <p:nvPicPr>
            <p:cNvPr id="47108" name="Picture 6" descr="flag_left"/>
            <p:cNvPicPr>
              <a:picLocks noChangeAspect="1" noChangeArrowheads="1"/>
            </p:cNvPicPr>
            <p:nvPr/>
          </p:nvPicPr>
          <p:blipFill>
            <a:blip r:embed="rId3"/>
            <a:srcRect r="53821"/>
            <a:stretch>
              <a:fillRect/>
            </a:stretch>
          </p:blipFill>
          <p:spPr bwMode="auto">
            <a:xfrm>
              <a:off x="748" y="527"/>
              <a:ext cx="349" cy="3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09" name="Picture 7" descr="Flag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11" y="618"/>
              <a:ext cx="363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07" name="WordArt 10"/>
          <p:cNvSpPr>
            <a:spLocks noChangeArrowheads="1" noChangeShapeType="1" noTextEdit="1"/>
          </p:cNvSpPr>
          <p:nvPr/>
        </p:nvSpPr>
        <p:spPr bwMode="auto">
          <a:xfrm>
            <a:off x="755650" y="188913"/>
            <a:ext cx="7488238" cy="64531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+mn-lt"/>
                <a:ea typeface="+mn-lt"/>
                <a:cs typeface="+mn-lt"/>
              </a:rPr>
              <a:t>Любить Россию</a:t>
            </a:r>
          </a:p>
          <a:p>
            <a:pPr algn="ctr"/>
            <a:r>
              <a:rPr lang="ru-RU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+mn-lt"/>
                <a:ea typeface="+mn-lt"/>
                <a:cs typeface="+mn-lt"/>
              </a:rPr>
              <a:t> надо не за то,</a:t>
            </a:r>
          </a:p>
          <a:p>
            <a:pPr algn="ctr"/>
            <a:r>
              <a:rPr lang="ru-RU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+mn-lt"/>
                <a:ea typeface="+mn-lt"/>
                <a:cs typeface="+mn-lt"/>
              </a:rPr>
              <a:t> что она велика,</a:t>
            </a:r>
          </a:p>
          <a:p>
            <a:pPr algn="ctr"/>
            <a:r>
              <a:rPr lang="ru-RU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+mn-lt"/>
                <a:ea typeface="+mn-lt"/>
                <a:cs typeface="+mn-lt"/>
              </a:rPr>
              <a:t> а  за то, что она твоя </a:t>
            </a:r>
          </a:p>
          <a:p>
            <a:pPr algn="ctr"/>
            <a:r>
              <a:rPr lang="ru-RU" sz="4000" b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+mn-lt"/>
                <a:ea typeface="+mn-lt"/>
                <a:cs typeface="+mn-lt"/>
              </a:rPr>
              <a:t>Родина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13" name="Picture 21" descr="BFD0155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3F3"/>
              </a:clrFrom>
              <a:clrTo>
                <a:srgbClr val="F9F3F3">
                  <a:alpha val="0"/>
                </a:srgbClr>
              </a:clrTo>
            </a:clrChange>
          </a:blip>
          <a:srcRect l="25410" t="21545" r="34370" b="50819"/>
          <a:stretch>
            <a:fillRect/>
          </a:stretch>
        </p:blipFill>
        <p:spPr bwMode="auto">
          <a:xfrm>
            <a:off x="708201" y="1722549"/>
            <a:ext cx="1652860" cy="177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22" descr="BFD01552"/>
          <p:cNvPicPr>
            <a:picLocks noChangeAspect="1" noChangeArrowheads="1"/>
          </p:cNvPicPr>
          <p:nvPr/>
        </p:nvPicPr>
        <p:blipFill>
          <a:blip r:embed="rId2"/>
          <a:srcRect l="26878" t="48239" r="35826" b="25647"/>
          <a:stretch>
            <a:fillRect/>
          </a:stretch>
        </p:blipFill>
        <p:spPr bwMode="auto">
          <a:xfrm>
            <a:off x="3477170" y="1670408"/>
            <a:ext cx="1794123" cy="1960653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215" name="Picture 23" descr="Копия (3) Герб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DDE4E5"/>
              </a:clrFrom>
              <a:clrTo>
                <a:srgbClr val="DDE4E5">
                  <a:alpha val="0"/>
                </a:srgbClr>
              </a:clrTo>
            </a:clrChange>
          </a:blip>
          <a:srcRect l="7037"/>
          <a:stretch>
            <a:fillRect/>
          </a:stretch>
        </p:blipFill>
        <p:spPr bwMode="auto">
          <a:xfrm>
            <a:off x="6084168" y="3792148"/>
            <a:ext cx="2752292" cy="270066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8216" name="Picture 24" descr="Копия Герб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84168" y="1293373"/>
            <a:ext cx="2051720" cy="233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27" descr="7E4720A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8F7FD"/>
              </a:clrFrom>
              <a:clrTo>
                <a:srgbClr val="F8F7FD">
                  <a:alpha val="0"/>
                </a:srgbClr>
              </a:clrTo>
            </a:clrChange>
          </a:blip>
          <a:srcRect l="39449" t="21822" r="35780" b="62430"/>
          <a:stretch>
            <a:fillRect/>
          </a:stretch>
        </p:blipFill>
        <p:spPr bwMode="auto">
          <a:xfrm>
            <a:off x="3074095" y="3717032"/>
            <a:ext cx="2683768" cy="268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28" descr="7E4720A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4F3F9"/>
              </a:clrFrom>
              <a:clrTo>
                <a:srgbClr val="F4F3F9">
                  <a:alpha val="0"/>
                </a:srgbClr>
              </a:clrTo>
            </a:clrChange>
          </a:blip>
          <a:srcRect l="13408" t="21283" r="60551" b="61353"/>
          <a:stretch>
            <a:fillRect/>
          </a:stretch>
        </p:blipFill>
        <p:spPr bwMode="auto">
          <a:xfrm>
            <a:off x="343262" y="3789040"/>
            <a:ext cx="2417401" cy="2535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127434"/>
            <a:ext cx="874846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 fontAlgn="auto">
              <a:spcBef>
                <a:spcPct val="20000"/>
              </a:spcBef>
              <a:spcAft>
                <a:spcPts val="0"/>
              </a:spcAft>
              <a:buClr>
                <a:srgbClr val="00CCFF"/>
              </a:buClr>
              <a:buSzPct val="110000"/>
              <a:defRPr/>
            </a:pPr>
            <a:r>
              <a:rPr lang="ru-RU" sz="3600" dirty="0">
                <a:solidFill>
                  <a:srgbClr val="FF0000"/>
                </a:solidFill>
                <a:latin typeface="Monotype Corsiva" pitchFamily="66" charset="0"/>
                <a:cs typeface="+mn-cs"/>
              </a:rPr>
              <a:t>Герб -</a:t>
            </a:r>
            <a:r>
              <a:rPr lang="ru-RU" sz="3600" dirty="0">
                <a:solidFill>
                  <a:srgbClr val="6600CC"/>
                </a:solidFill>
                <a:latin typeface="Monotype Corsiva" pitchFamily="66" charset="0"/>
                <a:cs typeface="+mn-cs"/>
              </a:rPr>
              <a:t>  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эмблема государства, города, сословия, рода, изображаемая на флагах, монетах, печатях, государственных и других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документах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                                         </a:t>
            </a:r>
            <a:r>
              <a:rPr lang="ru-RU" sz="24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+mn-cs"/>
              </a:rPr>
              <a:t>С.И.Ожегов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2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357554" y="0"/>
            <a:ext cx="5634046" cy="114298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>
                <a:solidFill>
                  <a:srgbClr val="FF0000"/>
                </a:solidFill>
                <a:effectLst/>
                <a:latin typeface="Ampir Deco" pitchFamily="2" charset="0"/>
              </a:rPr>
              <a:t>Что означают символы российского герба?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29063" y="1295400"/>
            <a:ext cx="5214937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Красный цвет </a:t>
            </a:r>
            <a:r>
              <a:rPr lang="ru-RU" sz="2000" smtClean="0"/>
              <a:t>-неустрашимость, великодушие.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Золото</a:t>
            </a:r>
            <a:r>
              <a:rPr lang="ru-RU" sz="2000" smtClean="0"/>
              <a:t> – сила, богатство, могущество, справедливость.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Орёл</a:t>
            </a:r>
            <a:r>
              <a:rPr lang="ru-RU" sz="2000" smtClean="0"/>
              <a:t> – власть, прозорливость.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Двуглавый орёл </a:t>
            </a:r>
            <a:r>
              <a:rPr lang="ru-RU" sz="2000" smtClean="0"/>
              <a:t>– охрана своих владений на западе, и на востоке, в Европе и Азии.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Короны</a:t>
            </a:r>
            <a:r>
              <a:rPr lang="ru-RU" sz="2000" smtClean="0"/>
              <a:t> – символы трёх ветвей власти: исполнительной, законодательной и судебной.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Скипетр</a:t>
            </a:r>
            <a:r>
              <a:rPr lang="ru-RU" sz="2000" smtClean="0"/>
              <a:t> – символ защиты суверенитета.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Держава</a:t>
            </a:r>
            <a:r>
              <a:rPr lang="ru-RU" sz="2000" smtClean="0"/>
              <a:t> – символ единства, целостности государства.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Всадник</a:t>
            </a:r>
            <a:r>
              <a:rPr lang="ru-RU" sz="2000" smtClean="0"/>
              <a:t> , поражающий змея – символ победы добра над злом.</a:t>
            </a:r>
          </a:p>
        </p:txBody>
      </p:sp>
      <p:pic>
        <p:nvPicPr>
          <p:cNvPr id="4" name="Picture 6" descr="rusgerb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285875"/>
            <a:ext cx="3643313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0" descr="Фла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WordArt 6"/>
          <p:cNvSpPr>
            <a:spLocks noChangeArrowheads="1" noChangeShapeType="1" noTextEdit="1"/>
          </p:cNvSpPr>
          <p:nvPr/>
        </p:nvSpPr>
        <p:spPr bwMode="auto">
          <a:xfrm>
            <a:off x="3357563" y="214313"/>
            <a:ext cx="5545137" cy="503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latin typeface="+mn-lt"/>
                <a:ea typeface="+mn-lt"/>
                <a:cs typeface="+mn-lt"/>
              </a:rPr>
              <a:t>Российский флаг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250825" y="692150"/>
            <a:ext cx="82089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+mn-cs"/>
              </a:rPr>
              <a:t>Снежинки так прекрасны и легки,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+mn-cs"/>
              </a:rPr>
              <a:t>Как совершенны у ромашки лепестки,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+mn-cs"/>
              </a:rPr>
              <a:t>Как на доске строка, написанная мелом,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+mn-cs"/>
              </a:rPr>
              <a:t>Мы говорим сейчас о цвете … 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95288" y="2636838"/>
            <a:ext cx="82089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Спокойны и чисты рек русских воды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Прозрачны и светлы как вечер зимний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 благородны и просторны неба своды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Художник их раскрасил в … </a:t>
            </a: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468313" y="4868863"/>
            <a:ext cx="77755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Россия много войн пережила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 наши деды умирали не напрасно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И верность Родине их к славе привела </a:t>
            </a:r>
          </a:p>
          <a:p>
            <a:r>
              <a:rPr lang="ru-RU" sz="2400" b="1">
                <a:solidFill>
                  <a:schemeClr val="bg1"/>
                </a:solidFill>
                <a:latin typeface="Times New Roman" pitchFamily="18" charset="0"/>
              </a:rPr>
              <a:t>Под Знаменем Победы ярко…</a:t>
            </a:r>
            <a:r>
              <a:rPr lang="ru-RU" sz="2400">
                <a:solidFill>
                  <a:schemeClr val="bg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45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2" grpId="0" animBg="1"/>
      <p:bldP spid="45063" grpId="0"/>
      <p:bldP spid="45064" grpId="0"/>
      <p:bldP spid="450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История фла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5003800" y="3081338"/>
            <a:ext cx="4140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  <a:t/>
            </a:r>
            <a:br>
              <a:rPr lang="ru-RU" sz="1400" dirty="0">
                <a:solidFill>
                  <a:schemeClr val="bg1"/>
                </a:solidFill>
                <a:latin typeface="+mn-lt"/>
                <a:cs typeface="+mn-cs"/>
              </a:rPr>
            </a:b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+mn-cs"/>
            </a:endParaRPr>
          </a:p>
        </p:txBody>
      </p:sp>
      <p:pic>
        <p:nvPicPr>
          <p:cNvPr id="44040" name="Picture 8" descr="ma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143125"/>
            <a:ext cx="289083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1" name="Rectangle 9"/>
          <p:cNvSpPr>
            <a:spLocks noChangeArrowheads="1"/>
          </p:cNvSpPr>
          <p:nvPr/>
        </p:nvSpPr>
        <p:spPr bwMode="auto">
          <a:xfrm>
            <a:off x="285750" y="5500688"/>
            <a:ext cx="30511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музыка: 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А.В.</a:t>
            </a:r>
            <a:r>
              <a:rPr 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 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Александров</a:t>
            </a:r>
          </a:p>
        </p:txBody>
      </p:sp>
      <p:pic>
        <p:nvPicPr>
          <p:cNvPr id="44042" name="Picture 10" descr="mihalkov_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143125"/>
            <a:ext cx="27860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3" name="Rectangle 11"/>
          <p:cNvSpPr>
            <a:spLocks noChangeArrowheads="1"/>
          </p:cNvSpPr>
          <p:nvPr/>
        </p:nvSpPr>
        <p:spPr bwMode="auto">
          <a:xfrm>
            <a:off x="5786438" y="5715000"/>
            <a:ext cx="28781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слова: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+mn-cs"/>
              </a:rPr>
              <a:t>С.В.Михалков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</a:rPr>
              <a:t>Гимн</a:t>
            </a:r>
            <a:endParaRPr lang="ru-RU" sz="960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8" grpId="0"/>
      <p:bldP spid="44041" grpId="0"/>
      <p:bldP spid="4404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WordArt 3"/>
          <p:cNvSpPr>
            <a:spLocks noChangeArrowheads="1" noChangeShapeType="1" noTextEdit="1"/>
          </p:cNvSpPr>
          <p:nvPr/>
        </p:nvSpPr>
        <p:spPr bwMode="auto">
          <a:xfrm>
            <a:off x="395288" y="0"/>
            <a:ext cx="8604250" cy="14874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+mn-lt"/>
                <a:ea typeface="+mn-lt"/>
                <a:cs typeface="+mn-lt"/>
              </a:rPr>
              <a:t>Конституция 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+mn-lt"/>
                <a:ea typeface="+mn-lt"/>
                <a:cs typeface="+mn-lt"/>
              </a:rPr>
              <a:t>Российской Федерации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>
          <a:xfrm>
            <a:off x="3732212" y="2716212"/>
            <a:ext cx="5219700" cy="309562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bg1"/>
                </a:solidFill>
                <a:effectLst/>
                <a:latin typeface="Times New Roman" pitchFamily="18" charset="0"/>
              </a:rPr>
              <a:t>     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</a:rPr>
              <a:t>Конституция является основным законом Российской Федерации. 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</a:rPr>
              <a:t>На основании Конституции строится вся система государственного управления.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endParaRPr lang="ru-RU" dirty="0"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  <p:pic>
        <p:nvPicPr>
          <p:cNvPr id="56325" name="Picture 5" descr="img717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557338"/>
            <a:ext cx="33496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851275" y="1844675"/>
            <a:ext cx="4897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353436"/>
                </a:solidFill>
                <a:latin typeface="Times New Roman" pitchFamily="18" charset="0"/>
              </a:rPr>
              <a:t>12</a:t>
            </a:r>
            <a:r>
              <a:rPr lang="ru-RU" sz="2800" b="1">
                <a:solidFill>
                  <a:srgbClr val="353436"/>
                </a:solidFill>
                <a:latin typeface="Times New Roman" pitchFamily="18" charset="0"/>
              </a:rPr>
              <a:t> декабря 1993 года</a:t>
            </a:r>
            <a:r>
              <a:rPr lang="ru-RU" sz="2800">
                <a:solidFill>
                  <a:srgbClr val="353436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16113"/>
            <a:ext cx="9144000" cy="3824287"/>
          </a:xfrm>
        </p:spPr>
        <p:txBody>
          <a:bodyPr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b="1" i="1" dirty="0">
                <a:solidFill>
                  <a:schemeClr val="bg1"/>
                </a:solidFill>
                <a:latin typeface="Arial" charset="0"/>
              </a:rPr>
              <a:t>          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Помимо традиционных символов в виде герба, флага и гимна, каждая страна имеет и ряд других национальных символов, которые обозначают специфические для каждой страны историю, культуру и быт.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          Россия также имеет свои полуофициальные и неофициальные символы. </a:t>
            </a:r>
          </a:p>
        </p:txBody>
      </p:sp>
      <p:sp>
        <p:nvSpPr>
          <p:cNvPr id="33794" name="WordArt 4"/>
          <p:cNvSpPr>
            <a:spLocks noChangeArrowheads="1" noChangeShapeType="1" noTextEdit="1"/>
          </p:cNvSpPr>
          <p:nvPr/>
        </p:nvSpPr>
        <p:spPr bwMode="auto">
          <a:xfrm>
            <a:off x="323850" y="476250"/>
            <a:ext cx="8569325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+mn-lt"/>
                <a:ea typeface="+mn-lt"/>
                <a:cs typeface="+mn-lt"/>
              </a:rPr>
              <a:t>Неофициальные символы России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91</TotalTime>
  <Words>685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Ampir Deco</vt:lpstr>
      <vt:lpstr>Arial</vt:lpstr>
      <vt:lpstr>Book Antiqua</vt:lpstr>
      <vt:lpstr>Lucida Sans</vt:lpstr>
      <vt:lpstr>Monotype Corsiva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Я - россиянин!</vt:lpstr>
      <vt:lpstr>Презентация PowerPoint</vt:lpstr>
      <vt:lpstr>Что означают символы российского герба?</vt:lpstr>
      <vt:lpstr>Презентация PowerPoint</vt:lpstr>
      <vt:lpstr>Презентация PowerPoint</vt:lpstr>
      <vt:lpstr>Гимн</vt:lpstr>
      <vt:lpstr>      Конституция является основным законом Российской Федерации.  На основании Конституции строится вся система государственного управления.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Берёза всегда считалась символом России, символом ее одухотворенности, процветания и долголетия.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MultiDVD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am_ok@kemcity.ru</cp:lastModifiedBy>
  <cp:revision>13</cp:revision>
  <dcterms:created xsi:type="dcterms:W3CDTF">2010-04-12T18:13:32Z</dcterms:created>
  <dcterms:modified xsi:type="dcterms:W3CDTF">2020-09-10T14:30:59Z</dcterms:modified>
</cp:coreProperties>
</file>