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60" r:id="rId5"/>
    <p:sldId id="259" r:id="rId6"/>
    <p:sldId id="283" r:id="rId7"/>
    <p:sldId id="287" r:id="rId8"/>
    <p:sldId id="262" r:id="rId9"/>
    <p:sldId id="291" r:id="rId10"/>
    <p:sldId id="263" r:id="rId11"/>
    <p:sldId id="276" r:id="rId12"/>
    <p:sldId id="290" r:id="rId13"/>
    <p:sldId id="284" r:id="rId14"/>
    <p:sldId id="28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72" d="100"/>
          <a:sy n="72" d="100"/>
        </p:scale>
        <p:origin x="-90" y="-29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A53C56FD-8E7A-46ED-923F-F8CAD7AD4D99}" type="datetimeFigureOut">
              <a:rPr lang="ru-RU" smtClean="0"/>
              <a:pPr/>
              <a:t>15.11.2019</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3BAFB541-F0CA-4ED9-9FAE-D4D3D59693A4}" type="slidenum">
              <a:rPr lang="ru-RU" smtClean="0"/>
              <a:pPr/>
              <a:t>‹#›</a:t>
            </a:fld>
            <a:endParaRPr lang="ru-RU"/>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018895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xmlns="" val="1085537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895098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875750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xmlns="" val="23592671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351435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221388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426284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864946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xmlns="" val="870810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AFB541-F0CA-4ED9-9FAE-D4D3D59693A4}" type="slidenum">
              <a:rPr lang="ru-RU" smtClean="0"/>
              <a:pPr/>
              <a:t>‹#›</a:t>
            </a:fld>
            <a:endParaRPr lang="ru-RU"/>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535320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xmlns="" val="3835706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BAFB541-F0CA-4ED9-9FAE-D4D3D59693A4}" type="slidenum">
              <a:rPr lang="ru-RU" smtClean="0"/>
              <a:pPr/>
              <a:t>‹#›</a:t>
            </a:fld>
            <a:endParaRPr lang="ru-RU"/>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97656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BAFB541-F0CA-4ED9-9FAE-D4D3D59693A4}" type="slidenum">
              <a:rPr lang="ru-RU" smtClean="0"/>
              <a:pPr/>
              <a:t>‹#›</a:t>
            </a:fld>
            <a:endParaRPr lang="ru-RU"/>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865049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xmlns="" val="3966243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AFB541-F0CA-4ED9-9FAE-D4D3D59693A4}" type="slidenum">
              <a:rPr lang="ru-RU" smtClean="0"/>
              <a:pPr/>
              <a:t>‹#›</a:t>
            </a:fld>
            <a:endParaRPr lang="ru-RU"/>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371658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A53C56FD-8E7A-46ED-923F-F8CAD7AD4D99}" type="datetimeFigureOut">
              <a:rPr lang="ru-RU" smtClean="0"/>
              <a:pPr/>
              <a:t>15.11.2019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AFB541-F0CA-4ED9-9FAE-D4D3D59693A4}" type="slidenum">
              <a:rPr lang="ru-RU" smtClean="0"/>
              <a:pPr/>
              <a:t>‹#›</a:t>
            </a:fld>
            <a:endParaRPr lang="ru-RU"/>
          </a:p>
        </p:txBody>
      </p:sp>
    </p:spTree>
    <p:extLst>
      <p:ext uri="{BB962C8B-B14F-4D97-AF65-F5344CB8AC3E}">
        <p14:creationId xmlns:p14="http://schemas.microsoft.com/office/powerpoint/2010/main" xmlns="" val="2831038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53C56FD-8E7A-46ED-923F-F8CAD7AD4D99}" type="datetimeFigureOut">
              <a:rPr lang="ru-RU" smtClean="0"/>
              <a:pPr/>
              <a:t>15.11.2019</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BAFB541-F0CA-4ED9-9FAE-D4D3D59693A4}" type="slidenum">
              <a:rPr lang="ru-RU" smtClean="0"/>
              <a:pPr/>
              <a:t>‹#›</a:t>
            </a:fld>
            <a:endParaRPr lang="ru-RU"/>
          </a:p>
        </p:txBody>
      </p:sp>
    </p:spTree>
    <p:extLst>
      <p:ext uri="{BB962C8B-B14F-4D97-AF65-F5344CB8AC3E}">
        <p14:creationId xmlns:p14="http://schemas.microsoft.com/office/powerpoint/2010/main" xmlns="" val="201050312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C539237-5D91-46A9-A152-F26BCE5893F2}"/>
              </a:ext>
            </a:extLst>
          </p:cNvPr>
          <p:cNvSpPr>
            <a:spLocks noGrp="1"/>
          </p:cNvSpPr>
          <p:nvPr>
            <p:ph type="ctrTitle"/>
          </p:nvPr>
        </p:nvSpPr>
        <p:spPr/>
        <p:txBody>
          <a:bodyPr/>
          <a:lstStyle/>
          <a:p>
            <a:r>
              <a:rPr lang="ru-RU" dirty="0"/>
              <a:t>Устная часть ОГЭ </a:t>
            </a:r>
          </a:p>
        </p:txBody>
      </p:sp>
      <p:sp>
        <p:nvSpPr>
          <p:cNvPr id="3" name="Подзаголовок 2">
            <a:extLst>
              <a:ext uri="{FF2B5EF4-FFF2-40B4-BE49-F238E27FC236}">
                <a16:creationId xmlns:a16="http://schemas.microsoft.com/office/drawing/2014/main" xmlns="" id="{E4EA9CD3-6B25-4080-B071-6CE1ABB30201}"/>
              </a:ext>
            </a:extLst>
          </p:cNvPr>
          <p:cNvSpPr>
            <a:spLocks noGrp="1"/>
          </p:cNvSpPr>
          <p:nvPr>
            <p:ph type="subTitle" idx="1"/>
          </p:nvPr>
        </p:nvSpPr>
        <p:spPr/>
        <p:txBody>
          <a:bodyPr>
            <a:normAutofit/>
          </a:bodyPr>
          <a:lstStyle/>
          <a:p>
            <a:endParaRPr lang="ru-RU" dirty="0" smtClean="0"/>
          </a:p>
          <a:p>
            <a:endParaRPr lang="ru-RU" dirty="0" smtClean="0"/>
          </a:p>
          <a:p>
            <a:endParaRPr lang="ru-RU" dirty="0"/>
          </a:p>
        </p:txBody>
      </p:sp>
    </p:spTree>
    <p:extLst>
      <p:ext uri="{BB962C8B-B14F-4D97-AF65-F5344CB8AC3E}">
        <p14:creationId xmlns:p14="http://schemas.microsoft.com/office/powerpoint/2010/main" xmlns="" val="717479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DBC28EA-CB39-4A28-ACD3-2F5166C36993}"/>
              </a:ext>
            </a:extLst>
          </p:cNvPr>
          <p:cNvSpPr>
            <a:spLocks noGrp="1"/>
          </p:cNvSpPr>
          <p:nvPr>
            <p:ph type="title"/>
          </p:nvPr>
        </p:nvSpPr>
        <p:spPr/>
        <p:txBody>
          <a:bodyPr>
            <a:noAutofit/>
          </a:bodyPr>
          <a:lstStyle/>
          <a:p>
            <a:r>
              <a:rPr lang="ru-RU" sz="3600" b="1" dirty="0"/>
              <a:t/>
            </a:r>
            <a:br>
              <a:rPr lang="ru-RU" sz="3600" b="1" dirty="0"/>
            </a:br>
            <a:r>
              <a:rPr lang="ru-RU" sz="3600" b="1" dirty="0"/>
              <a:t>Задание 2 (участие в условном диалоге-расспросе) – максимум 6.</a:t>
            </a:r>
            <a:r>
              <a:rPr lang="ru-RU" sz="3600" dirty="0"/>
              <a:t/>
            </a:r>
            <a:br>
              <a:rPr lang="ru-RU" sz="3600" dirty="0"/>
            </a:br>
            <a:endParaRPr lang="ru-RU" sz="3600" dirty="0"/>
          </a:p>
        </p:txBody>
      </p:sp>
      <p:sp>
        <p:nvSpPr>
          <p:cNvPr id="3" name="Объект 2">
            <a:extLst>
              <a:ext uri="{FF2B5EF4-FFF2-40B4-BE49-F238E27FC236}">
                <a16:creationId xmlns:a16="http://schemas.microsoft.com/office/drawing/2014/main" xmlns="" id="{9B129421-D09B-440D-8FF6-E48D8347DFAE}"/>
              </a:ext>
            </a:extLst>
          </p:cNvPr>
          <p:cNvSpPr>
            <a:spLocks noGrp="1"/>
          </p:cNvSpPr>
          <p:nvPr>
            <p:ph idx="1"/>
          </p:nvPr>
        </p:nvSpPr>
        <p:spPr/>
        <p:txBody>
          <a:bodyPr/>
          <a:lstStyle/>
          <a:p>
            <a:pPr marL="0" indent="0">
              <a:buNone/>
            </a:pPr>
            <a:r>
              <a:rPr lang="ru-RU" b="1" dirty="0"/>
              <a:t>1 балл (за каждый вопрос)</a:t>
            </a:r>
          </a:p>
          <a:p>
            <a:pPr marL="0" indent="0">
              <a:buNone/>
            </a:pPr>
            <a:r>
              <a:rPr lang="ru-RU" dirty="0"/>
              <a:t>Дан </a:t>
            </a:r>
            <a:r>
              <a:rPr lang="ru-RU" dirty="0">
                <a:solidFill>
                  <a:srgbClr val="FF0000"/>
                </a:solidFill>
              </a:rPr>
              <a:t>полный</a:t>
            </a:r>
            <a:r>
              <a:rPr lang="ru-RU" dirty="0"/>
              <a:t> ответ на поставленный вопрос; </a:t>
            </a:r>
          </a:p>
          <a:p>
            <a:pPr marL="0" indent="0">
              <a:buNone/>
            </a:pPr>
            <a:r>
              <a:rPr lang="ru-RU" dirty="0"/>
              <a:t>допущенные </a:t>
            </a:r>
            <a:r>
              <a:rPr lang="ru-RU" dirty="0">
                <a:solidFill>
                  <a:srgbClr val="FF0000"/>
                </a:solidFill>
              </a:rPr>
              <a:t>отдельные</a:t>
            </a:r>
            <a:r>
              <a:rPr lang="ru-RU" dirty="0"/>
              <a:t> фонетические, лексические и грамматические погрешности </a:t>
            </a:r>
            <a:r>
              <a:rPr lang="ru-RU" dirty="0">
                <a:solidFill>
                  <a:srgbClr val="FF0000"/>
                </a:solidFill>
              </a:rPr>
              <a:t>не затрудняют понимания</a:t>
            </a:r>
          </a:p>
        </p:txBody>
      </p:sp>
    </p:spTree>
    <p:extLst>
      <p:ext uri="{BB962C8B-B14F-4D97-AF65-F5344CB8AC3E}">
        <p14:creationId xmlns:p14="http://schemas.microsoft.com/office/powerpoint/2010/main" xmlns="" val="3837023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DBC28EA-CB39-4A28-ACD3-2F5166C36993}"/>
              </a:ext>
            </a:extLst>
          </p:cNvPr>
          <p:cNvSpPr>
            <a:spLocks noGrp="1"/>
          </p:cNvSpPr>
          <p:nvPr>
            <p:ph type="title"/>
          </p:nvPr>
        </p:nvSpPr>
        <p:spPr/>
        <p:txBody>
          <a:bodyPr>
            <a:noAutofit/>
          </a:bodyPr>
          <a:lstStyle/>
          <a:p>
            <a:r>
              <a:rPr lang="ru-RU" sz="3600" b="1" dirty="0"/>
              <a:t/>
            </a:r>
            <a:br>
              <a:rPr lang="ru-RU" sz="3600" b="1" dirty="0"/>
            </a:br>
            <a:r>
              <a:rPr lang="ru-RU" sz="3600" b="1" dirty="0"/>
              <a:t>Задание 2 (участие в условном диалоге-расспросе) – максимум 6.</a:t>
            </a:r>
            <a:r>
              <a:rPr lang="ru-RU" sz="3600" dirty="0"/>
              <a:t/>
            </a:r>
            <a:br>
              <a:rPr lang="ru-RU" sz="3600" dirty="0"/>
            </a:br>
            <a:endParaRPr lang="ru-RU" sz="3600" dirty="0"/>
          </a:p>
        </p:txBody>
      </p:sp>
      <p:sp>
        <p:nvSpPr>
          <p:cNvPr id="3" name="Объект 2">
            <a:extLst>
              <a:ext uri="{FF2B5EF4-FFF2-40B4-BE49-F238E27FC236}">
                <a16:creationId xmlns:a16="http://schemas.microsoft.com/office/drawing/2014/main" xmlns="" id="{9B129421-D09B-440D-8FF6-E48D8347DFAE}"/>
              </a:ext>
            </a:extLst>
          </p:cNvPr>
          <p:cNvSpPr>
            <a:spLocks noGrp="1"/>
          </p:cNvSpPr>
          <p:nvPr>
            <p:ph idx="1"/>
          </p:nvPr>
        </p:nvSpPr>
        <p:spPr/>
        <p:txBody>
          <a:bodyPr>
            <a:normAutofit/>
          </a:bodyPr>
          <a:lstStyle/>
          <a:p>
            <a:pPr marL="0" indent="0">
              <a:buNone/>
            </a:pPr>
            <a:r>
              <a:rPr lang="ru-RU" b="1" dirty="0"/>
              <a:t>0 баллов. </a:t>
            </a:r>
          </a:p>
          <a:p>
            <a:r>
              <a:rPr lang="ru-RU" dirty="0"/>
              <a:t>Ответ на вопрос </a:t>
            </a:r>
            <a:r>
              <a:rPr lang="ru-RU" dirty="0">
                <a:solidFill>
                  <a:srgbClr val="FF0000"/>
                </a:solidFill>
              </a:rPr>
              <a:t>не дан</a:t>
            </a:r>
            <a:r>
              <a:rPr lang="ru-RU" dirty="0"/>
              <a:t>,</a:t>
            </a:r>
          </a:p>
          <a:p>
            <a:r>
              <a:rPr lang="ru-RU" dirty="0"/>
              <a:t>ИЛИ ответ </a:t>
            </a:r>
            <a:r>
              <a:rPr lang="ru-RU" dirty="0">
                <a:solidFill>
                  <a:srgbClr val="FF0000"/>
                </a:solidFill>
              </a:rPr>
              <a:t>не соответствует</a:t>
            </a:r>
            <a:r>
              <a:rPr lang="ru-RU" dirty="0"/>
              <a:t> заданному вопросу, </a:t>
            </a:r>
          </a:p>
          <a:p>
            <a:r>
              <a:rPr lang="ru-RU" dirty="0"/>
              <a:t>ИЛИ ответ дан в виде </a:t>
            </a:r>
            <a:r>
              <a:rPr lang="ru-RU" dirty="0">
                <a:solidFill>
                  <a:srgbClr val="FF0000"/>
                </a:solidFill>
              </a:rPr>
              <a:t>слова</a:t>
            </a:r>
            <a:r>
              <a:rPr lang="ru-RU" dirty="0"/>
              <a:t> или </a:t>
            </a:r>
            <a:r>
              <a:rPr lang="ru-RU" dirty="0">
                <a:solidFill>
                  <a:srgbClr val="FF0000"/>
                </a:solidFill>
              </a:rPr>
              <a:t>словосочетания</a:t>
            </a:r>
            <a:r>
              <a:rPr lang="ru-RU" dirty="0"/>
              <a:t>,</a:t>
            </a:r>
          </a:p>
          <a:p>
            <a:r>
              <a:rPr lang="ru-RU" dirty="0"/>
              <a:t>И/ИЛИ допущены фонетические и лексические и грамматические </a:t>
            </a:r>
            <a:r>
              <a:rPr lang="ru-RU" dirty="0">
                <a:solidFill>
                  <a:srgbClr val="FF0000"/>
                </a:solidFill>
              </a:rPr>
              <a:t>ошибки, препятствующие пониманию</a:t>
            </a:r>
            <a:r>
              <a:rPr lang="ru-RU" dirty="0"/>
              <a:t> ответа</a:t>
            </a:r>
          </a:p>
        </p:txBody>
      </p:sp>
    </p:spTree>
    <p:extLst>
      <p:ext uri="{BB962C8B-B14F-4D97-AF65-F5344CB8AC3E}">
        <p14:creationId xmlns:p14="http://schemas.microsoft.com/office/powerpoint/2010/main" xmlns="" val="4200810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AC795A2F-8E26-4FAF-A89D-B83BE802AD84}"/>
              </a:ext>
            </a:extLst>
          </p:cNvPr>
          <p:cNvSpPr>
            <a:spLocks noGrp="1"/>
          </p:cNvSpPr>
          <p:nvPr>
            <p:ph type="title"/>
          </p:nvPr>
        </p:nvSpPr>
        <p:spPr/>
        <p:txBody>
          <a:bodyPr>
            <a:normAutofit fontScale="90000"/>
          </a:bodyPr>
          <a:lstStyle/>
          <a:p>
            <a:r>
              <a:rPr lang="en-US" sz="2700" b="1" dirty="0"/>
              <a:t>Task 2.</a:t>
            </a:r>
            <a:r>
              <a:rPr lang="en-US" b="1" dirty="0"/>
              <a:t> </a:t>
            </a:r>
            <a:r>
              <a:rPr lang="en-US" sz="2700" dirty="0"/>
              <a:t>You are going to take part in a telephone survey. You have to </a:t>
            </a:r>
            <a:r>
              <a:rPr lang="en-US" sz="2700" dirty="0">
                <a:solidFill>
                  <a:srgbClr val="FF0000"/>
                </a:solidFill>
              </a:rPr>
              <a:t>answer</a:t>
            </a:r>
            <a:r>
              <a:rPr lang="en-US" sz="2700" dirty="0"/>
              <a:t> </a:t>
            </a:r>
            <a:r>
              <a:rPr lang="en-US" sz="2700" dirty="0">
                <a:solidFill>
                  <a:srgbClr val="FF0000"/>
                </a:solidFill>
              </a:rPr>
              <a:t>six questions</a:t>
            </a:r>
            <a:r>
              <a:rPr lang="en-US" sz="2700" dirty="0"/>
              <a:t>. Give </a:t>
            </a:r>
            <a:r>
              <a:rPr lang="en-US" sz="2700" dirty="0">
                <a:solidFill>
                  <a:srgbClr val="FF0000"/>
                </a:solidFill>
              </a:rPr>
              <a:t>full</a:t>
            </a:r>
            <a:r>
              <a:rPr lang="en-US" sz="2700" dirty="0"/>
              <a:t> answers to the questions. Remember that you have </a:t>
            </a:r>
            <a:r>
              <a:rPr lang="en-US" sz="2700" dirty="0">
                <a:solidFill>
                  <a:srgbClr val="FF0000"/>
                </a:solidFill>
              </a:rPr>
              <a:t>40 seconds</a:t>
            </a:r>
            <a:r>
              <a:rPr lang="en-US" sz="2700" dirty="0"/>
              <a:t> to answer </a:t>
            </a:r>
            <a:r>
              <a:rPr lang="en-US" sz="2700" dirty="0">
                <a:solidFill>
                  <a:srgbClr val="FF0000"/>
                </a:solidFill>
              </a:rPr>
              <a:t>each</a:t>
            </a:r>
            <a:r>
              <a:rPr lang="en-US" sz="2700" dirty="0"/>
              <a:t> question.</a:t>
            </a:r>
            <a:r>
              <a:rPr lang="ru-RU" sz="2700" dirty="0"/>
              <a:t/>
            </a:r>
            <a:br>
              <a:rPr lang="ru-RU" sz="2700" dirty="0"/>
            </a:br>
            <a:endParaRPr lang="ru-RU" sz="2700" dirty="0"/>
          </a:p>
        </p:txBody>
      </p:sp>
      <p:sp>
        <p:nvSpPr>
          <p:cNvPr id="5" name="Объект 4">
            <a:extLst>
              <a:ext uri="{FF2B5EF4-FFF2-40B4-BE49-F238E27FC236}">
                <a16:creationId xmlns:a16="http://schemas.microsoft.com/office/drawing/2014/main" xmlns="" id="{01ADB46D-66D2-4482-94F7-5D486249B418}"/>
              </a:ext>
            </a:extLst>
          </p:cNvPr>
          <p:cNvSpPr>
            <a:spLocks noGrp="1"/>
          </p:cNvSpPr>
          <p:nvPr>
            <p:ph idx="1"/>
          </p:nvPr>
        </p:nvSpPr>
        <p:spPr>
          <a:xfrm>
            <a:off x="1295401" y="2556931"/>
            <a:ext cx="9601196" cy="5237239"/>
          </a:xfrm>
        </p:spPr>
        <p:txBody>
          <a:bodyPr>
            <a:normAutofit lnSpcReduction="10000"/>
          </a:bodyPr>
          <a:lstStyle/>
          <a:p>
            <a:pPr lvl="0"/>
            <a:r>
              <a:rPr lang="en-US" dirty="0"/>
              <a:t>How old are you?</a:t>
            </a:r>
          </a:p>
          <a:p>
            <a:pPr lvl="0"/>
            <a:r>
              <a:rPr lang="en-US" dirty="0"/>
              <a:t>How much time do you spend on the Internet</a:t>
            </a:r>
            <a:r>
              <a:rPr lang="ru-RU" dirty="0"/>
              <a:t> </a:t>
            </a:r>
            <a:r>
              <a:rPr lang="en-US" dirty="0"/>
              <a:t>every day?</a:t>
            </a:r>
          </a:p>
          <a:p>
            <a:pPr lvl="0"/>
            <a:r>
              <a:rPr lang="en-US" dirty="0"/>
              <a:t>What do you use the Internet for?</a:t>
            </a:r>
          </a:p>
          <a:p>
            <a:pPr lvl="0"/>
            <a:r>
              <a:rPr lang="en-US" dirty="0">
                <a:solidFill>
                  <a:schemeClr val="tx1"/>
                </a:solidFill>
              </a:rPr>
              <a:t>What do you do in Information technology or Computer Studies lessons?</a:t>
            </a:r>
          </a:p>
          <a:p>
            <a:pPr lvl="0"/>
            <a:r>
              <a:rPr lang="en-US" dirty="0">
                <a:solidFill>
                  <a:schemeClr val="tx1"/>
                </a:solidFill>
              </a:rPr>
              <a:t>Why are computer skills useful for</a:t>
            </a:r>
            <a:r>
              <a:rPr lang="ru-RU" dirty="0">
                <a:solidFill>
                  <a:schemeClr val="tx1"/>
                </a:solidFill>
              </a:rPr>
              <a:t> </a:t>
            </a:r>
            <a:r>
              <a:rPr lang="en-US" dirty="0">
                <a:solidFill>
                  <a:schemeClr val="tx1"/>
                </a:solidFill>
              </a:rPr>
              <a:t>everyone?</a:t>
            </a:r>
          </a:p>
          <a:p>
            <a:pPr lvl="0"/>
            <a:r>
              <a:rPr lang="en-US" dirty="0">
                <a:solidFill>
                  <a:schemeClr val="tx1"/>
                </a:solidFill>
              </a:rPr>
              <a:t>What would you recommend to a person who spends too much time on the Internet?</a:t>
            </a:r>
          </a:p>
          <a:p>
            <a:pPr lvl="0"/>
            <a:endParaRPr lang="ru-RU" dirty="0">
              <a:solidFill>
                <a:schemeClr val="tx1"/>
              </a:solidFill>
            </a:endParaRPr>
          </a:p>
          <a:p>
            <a:pPr lvl="0"/>
            <a:endParaRPr lang="en-US" dirty="0"/>
          </a:p>
          <a:p>
            <a:pPr lvl="0"/>
            <a:endParaRPr lang="ru-RU" dirty="0"/>
          </a:p>
          <a:p>
            <a:pPr marL="0" indent="0">
              <a:buNone/>
            </a:pPr>
            <a:r>
              <a:rPr lang="en-US" dirty="0"/>
              <a:t> </a:t>
            </a:r>
            <a:endParaRPr lang="ru-RU" dirty="0"/>
          </a:p>
          <a:p>
            <a:pPr marL="0" indent="0">
              <a:buNone/>
            </a:pPr>
            <a:endParaRPr lang="ru-RU" dirty="0"/>
          </a:p>
        </p:txBody>
      </p:sp>
    </p:spTree>
    <p:extLst>
      <p:ext uri="{BB962C8B-B14F-4D97-AF65-F5344CB8AC3E}">
        <p14:creationId xmlns:p14="http://schemas.microsoft.com/office/powerpoint/2010/main" xmlns="" val="15652068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0922ED6-2366-4D8B-ACA9-89C0543D352E}"/>
              </a:ext>
            </a:extLst>
          </p:cNvPr>
          <p:cNvSpPr>
            <a:spLocks noGrp="1"/>
          </p:cNvSpPr>
          <p:nvPr>
            <p:ph type="title"/>
          </p:nvPr>
        </p:nvSpPr>
        <p:spPr/>
        <p:txBody>
          <a:bodyPr>
            <a:normAutofit fontScale="90000"/>
          </a:bodyPr>
          <a:lstStyle/>
          <a:p>
            <a:r>
              <a:rPr lang="ru-RU" sz="3100" b="1" dirty="0"/>
              <a:t/>
            </a:r>
            <a:br>
              <a:rPr lang="ru-RU" sz="3100" b="1" dirty="0"/>
            </a:br>
            <a:r>
              <a:rPr lang="en-US" sz="3100" b="1" dirty="0"/>
              <a:t>Task 3. </a:t>
            </a:r>
            <a:r>
              <a:rPr lang="ru-RU" sz="3100" dirty="0"/>
              <a:t/>
            </a:r>
            <a:br>
              <a:rPr lang="ru-RU" sz="3100" dirty="0"/>
            </a:br>
            <a:r>
              <a:rPr lang="ru-RU" sz="3100" dirty="0" err="1"/>
              <a:t>You</a:t>
            </a:r>
            <a:r>
              <a:rPr lang="ru-RU" sz="3100" dirty="0"/>
              <a:t> </a:t>
            </a:r>
            <a:r>
              <a:rPr lang="ru-RU" sz="3100" dirty="0" err="1"/>
              <a:t>are</a:t>
            </a:r>
            <a:r>
              <a:rPr lang="ru-RU" sz="3100" dirty="0"/>
              <a:t> </a:t>
            </a:r>
            <a:r>
              <a:rPr lang="ru-RU" sz="3100" dirty="0" err="1"/>
              <a:t>going</a:t>
            </a:r>
            <a:r>
              <a:rPr lang="ru-RU" sz="3100" dirty="0"/>
              <a:t> </a:t>
            </a:r>
            <a:r>
              <a:rPr lang="ru-RU" sz="3100" dirty="0" err="1"/>
              <a:t>to</a:t>
            </a:r>
            <a:r>
              <a:rPr lang="ru-RU" sz="3100" dirty="0"/>
              <a:t> </a:t>
            </a:r>
            <a:r>
              <a:rPr lang="ru-RU" sz="3100" dirty="0" err="1"/>
              <a:t>give</a:t>
            </a:r>
            <a:r>
              <a:rPr lang="ru-RU" sz="3100" dirty="0"/>
              <a:t> a </a:t>
            </a:r>
            <a:r>
              <a:rPr lang="ru-RU" sz="3100" dirty="0" err="1"/>
              <a:t>talk</a:t>
            </a:r>
            <a:r>
              <a:rPr lang="ru-RU" sz="3100" dirty="0"/>
              <a:t> </a:t>
            </a:r>
            <a:r>
              <a:rPr lang="ru-RU" sz="3100" dirty="0" err="1"/>
              <a:t>about</a:t>
            </a:r>
            <a:r>
              <a:rPr lang="ru-RU" sz="3100" dirty="0"/>
              <a:t> </a:t>
            </a:r>
            <a:r>
              <a:rPr lang="ru-RU" sz="3100" dirty="0" err="1"/>
              <a:t>your</a:t>
            </a:r>
            <a:r>
              <a:rPr lang="ru-RU" sz="3100" dirty="0"/>
              <a:t> </a:t>
            </a:r>
            <a:r>
              <a:rPr lang="ru-RU" sz="3100" dirty="0" err="1"/>
              <a:t>school</a:t>
            </a:r>
            <a:r>
              <a:rPr lang="ru-RU" sz="3100" dirty="0"/>
              <a:t>. </a:t>
            </a:r>
            <a:r>
              <a:rPr lang="ru-RU" sz="3100" dirty="0" err="1"/>
              <a:t>You</a:t>
            </a:r>
            <a:r>
              <a:rPr lang="ru-RU" sz="3100" dirty="0"/>
              <a:t> </a:t>
            </a:r>
            <a:r>
              <a:rPr lang="ru-RU" sz="3100" dirty="0" err="1"/>
              <a:t>will</a:t>
            </a:r>
            <a:r>
              <a:rPr lang="ru-RU" sz="3100" dirty="0"/>
              <a:t> </a:t>
            </a:r>
            <a:r>
              <a:rPr lang="ru-RU" sz="3100" dirty="0" err="1"/>
              <a:t>have</a:t>
            </a:r>
            <a:r>
              <a:rPr lang="ru-RU" sz="3100" dirty="0"/>
              <a:t> </a:t>
            </a:r>
            <a:r>
              <a:rPr lang="ru-RU" sz="3100" dirty="0" err="1"/>
              <a:t>to</a:t>
            </a:r>
            <a:r>
              <a:rPr lang="ru-RU" sz="3100" dirty="0"/>
              <a:t> </a:t>
            </a:r>
            <a:r>
              <a:rPr lang="ru-RU" sz="3100" dirty="0" err="1"/>
              <a:t>start</a:t>
            </a:r>
            <a:r>
              <a:rPr lang="ru-RU" sz="3100" dirty="0"/>
              <a:t> </a:t>
            </a:r>
            <a:r>
              <a:rPr lang="ru-RU" sz="3100" dirty="0" err="1"/>
              <a:t>in</a:t>
            </a:r>
            <a:r>
              <a:rPr lang="ru-RU" sz="3100" dirty="0"/>
              <a:t> </a:t>
            </a:r>
            <a:r>
              <a:rPr lang="ru-RU" sz="3100" dirty="0">
                <a:solidFill>
                  <a:schemeClr val="tx1"/>
                </a:solidFill>
              </a:rPr>
              <a:t>1.5 </a:t>
            </a:r>
            <a:r>
              <a:rPr lang="ru-RU" sz="3100" dirty="0" err="1">
                <a:solidFill>
                  <a:schemeClr val="tx1"/>
                </a:solidFill>
              </a:rPr>
              <a:t>minutes</a:t>
            </a:r>
            <a:r>
              <a:rPr lang="ru-RU" sz="3100" dirty="0">
                <a:solidFill>
                  <a:schemeClr val="tx1"/>
                </a:solidFill>
              </a:rPr>
              <a:t> </a:t>
            </a:r>
            <a:r>
              <a:rPr lang="ru-RU" sz="3100" dirty="0" err="1">
                <a:solidFill>
                  <a:schemeClr val="tx1"/>
                </a:solidFill>
              </a:rPr>
              <a:t>and</a:t>
            </a:r>
            <a:r>
              <a:rPr lang="ru-RU" sz="3100" dirty="0">
                <a:solidFill>
                  <a:schemeClr val="tx1"/>
                </a:solidFill>
              </a:rPr>
              <a:t> </a:t>
            </a:r>
            <a:r>
              <a:rPr lang="ru-RU" sz="3100" dirty="0" err="1">
                <a:solidFill>
                  <a:schemeClr val="tx1"/>
                </a:solidFill>
              </a:rPr>
              <a:t>speak</a:t>
            </a:r>
            <a:r>
              <a:rPr lang="ru-RU" sz="3100" dirty="0">
                <a:solidFill>
                  <a:schemeClr val="tx1"/>
                </a:solidFill>
              </a:rPr>
              <a:t> </a:t>
            </a:r>
            <a:r>
              <a:rPr lang="ru-RU" sz="3100" dirty="0" err="1">
                <a:solidFill>
                  <a:schemeClr val="tx1"/>
                </a:solidFill>
              </a:rPr>
              <a:t>for</a:t>
            </a:r>
            <a:r>
              <a:rPr lang="ru-RU" sz="3100" dirty="0">
                <a:solidFill>
                  <a:schemeClr val="tx1"/>
                </a:solidFill>
              </a:rPr>
              <a:t> </a:t>
            </a:r>
            <a:r>
              <a:rPr lang="ru-RU" sz="3100" dirty="0" err="1">
                <a:solidFill>
                  <a:schemeClr val="tx1"/>
                </a:solidFill>
              </a:rPr>
              <a:t>not</a:t>
            </a:r>
            <a:r>
              <a:rPr lang="ru-RU" sz="3100" dirty="0">
                <a:solidFill>
                  <a:schemeClr val="tx1"/>
                </a:solidFill>
              </a:rPr>
              <a:t> </a:t>
            </a:r>
            <a:r>
              <a:rPr lang="ru-RU" sz="3100" dirty="0" err="1">
                <a:solidFill>
                  <a:schemeClr val="tx1"/>
                </a:solidFill>
              </a:rPr>
              <a:t>more</a:t>
            </a:r>
            <a:r>
              <a:rPr lang="ru-RU" sz="3100" dirty="0">
                <a:solidFill>
                  <a:schemeClr val="tx1"/>
                </a:solidFill>
              </a:rPr>
              <a:t> </a:t>
            </a:r>
            <a:r>
              <a:rPr lang="ru-RU" sz="3100" dirty="0" err="1">
                <a:solidFill>
                  <a:schemeClr val="tx1"/>
                </a:solidFill>
              </a:rPr>
              <a:t>than</a:t>
            </a:r>
            <a:r>
              <a:rPr lang="ru-RU" sz="3100" dirty="0">
                <a:solidFill>
                  <a:schemeClr val="tx1"/>
                </a:solidFill>
              </a:rPr>
              <a:t> 2 </a:t>
            </a:r>
            <a:r>
              <a:rPr lang="ru-RU" sz="3100" dirty="0" err="1">
                <a:solidFill>
                  <a:schemeClr val="tx1"/>
                </a:solidFill>
              </a:rPr>
              <a:t>minutes</a:t>
            </a:r>
            <a:r>
              <a:rPr lang="ru-RU" sz="3100" dirty="0">
                <a:solidFill>
                  <a:schemeClr val="tx1"/>
                </a:solidFill>
              </a:rPr>
              <a:t> </a:t>
            </a:r>
            <a:r>
              <a:rPr lang="ru-RU" sz="3100" dirty="0"/>
              <a:t/>
            </a:r>
            <a:br>
              <a:rPr lang="ru-RU" sz="3100" dirty="0"/>
            </a:br>
            <a:r>
              <a:rPr lang="ru-RU" sz="3100" dirty="0"/>
              <a:t>(10-12 </a:t>
            </a:r>
            <a:r>
              <a:rPr lang="ru-RU" sz="3100" dirty="0" err="1"/>
              <a:t>sentences</a:t>
            </a:r>
            <a:r>
              <a:rPr lang="ru-RU" sz="3100" dirty="0"/>
              <a:t>).</a:t>
            </a:r>
            <a:r>
              <a:rPr lang="ru-RU" dirty="0"/>
              <a:t/>
            </a:r>
            <a:br>
              <a:rPr lang="ru-RU" dirty="0"/>
            </a:br>
            <a:endParaRPr lang="ru-RU" dirty="0"/>
          </a:p>
        </p:txBody>
      </p:sp>
      <p:sp>
        <p:nvSpPr>
          <p:cNvPr id="3" name="Объект 2">
            <a:extLst>
              <a:ext uri="{FF2B5EF4-FFF2-40B4-BE49-F238E27FC236}">
                <a16:creationId xmlns:a16="http://schemas.microsoft.com/office/drawing/2014/main" xmlns="" id="{F9035079-44F0-40E4-BA77-588714B28EB5}"/>
              </a:ext>
            </a:extLst>
          </p:cNvPr>
          <p:cNvSpPr>
            <a:spLocks noGrp="1"/>
          </p:cNvSpPr>
          <p:nvPr>
            <p:ph idx="1"/>
          </p:nvPr>
        </p:nvSpPr>
        <p:spPr/>
        <p:txBody>
          <a:bodyPr>
            <a:normAutofit fontScale="92500" lnSpcReduction="20000"/>
          </a:bodyPr>
          <a:lstStyle/>
          <a:p>
            <a:pPr marL="0" indent="0">
              <a:buNone/>
            </a:pPr>
            <a:r>
              <a:rPr lang="en-US" dirty="0"/>
              <a:t>Remember to say:</a:t>
            </a:r>
            <a:endParaRPr lang="ru-RU" dirty="0"/>
          </a:p>
          <a:p>
            <a:pPr marL="0" indent="0">
              <a:buNone/>
            </a:pPr>
            <a:r>
              <a:rPr lang="ru-RU" dirty="0"/>
              <a:t> </a:t>
            </a:r>
            <a:r>
              <a:rPr lang="ru-RU" dirty="0">
                <a:solidFill>
                  <a:srgbClr val="FF0000"/>
                </a:solidFill>
              </a:rPr>
              <a:t>ВСТУПЛЕНИЕ </a:t>
            </a:r>
            <a:r>
              <a:rPr lang="ru-RU" b="1" dirty="0">
                <a:solidFill>
                  <a:srgbClr val="FF0000"/>
                </a:solidFill>
              </a:rPr>
              <a:t>ПО ТЕМЕ</a:t>
            </a:r>
          </a:p>
          <a:p>
            <a:pPr lvl="0"/>
            <a:r>
              <a:rPr lang="en-US" dirty="0"/>
              <a:t>what you like </a:t>
            </a:r>
            <a:r>
              <a:rPr lang="en-US" dirty="0">
                <a:solidFill>
                  <a:schemeClr val="tx1"/>
                </a:solidFill>
              </a:rPr>
              <a:t>most</a:t>
            </a:r>
            <a:r>
              <a:rPr lang="en-US" dirty="0"/>
              <a:t> about your school</a:t>
            </a:r>
            <a:endParaRPr lang="ru-RU" dirty="0"/>
          </a:p>
          <a:p>
            <a:pPr lvl="0"/>
            <a:r>
              <a:rPr lang="en-US" dirty="0"/>
              <a:t>what </a:t>
            </a:r>
            <a:r>
              <a:rPr lang="en-US" dirty="0">
                <a:solidFill>
                  <a:schemeClr val="tx1"/>
                </a:solidFill>
              </a:rPr>
              <a:t>weekday you find the most difficult, and why</a:t>
            </a:r>
            <a:endParaRPr lang="ru-RU" dirty="0">
              <a:solidFill>
                <a:schemeClr val="tx1"/>
              </a:solidFill>
            </a:endParaRPr>
          </a:p>
          <a:p>
            <a:pPr lvl="0"/>
            <a:r>
              <a:rPr lang="en-US" dirty="0">
                <a:solidFill>
                  <a:schemeClr val="tx1"/>
                </a:solidFill>
              </a:rPr>
              <a:t>what you would like to change in your school life</a:t>
            </a:r>
            <a:endParaRPr lang="ru-RU" dirty="0">
              <a:solidFill>
                <a:schemeClr val="tx1"/>
              </a:solidFill>
            </a:endParaRPr>
          </a:p>
          <a:p>
            <a:pPr marL="0" lvl="0" indent="0">
              <a:buNone/>
            </a:pPr>
            <a:r>
              <a:rPr lang="ru-RU" dirty="0">
                <a:solidFill>
                  <a:srgbClr val="FF0000"/>
                </a:solidFill>
              </a:rPr>
              <a:t>ЗАКЛЮЧЕНИЕ </a:t>
            </a:r>
            <a:r>
              <a:rPr lang="ru-RU" b="1" dirty="0">
                <a:solidFill>
                  <a:srgbClr val="FF0000"/>
                </a:solidFill>
              </a:rPr>
              <a:t>ПО ТЕМЕ</a:t>
            </a:r>
          </a:p>
          <a:p>
            <a:pPr marL="0" indent="0">
              <a:buNone/>
            </a:pPr>
            <a:endParaRPr lang="ru-RU" dirty="0"/>
          </a:p>
          <a:p>
            <a:pPr marL="0" indent="0">
              <a:buNone/>
            </a:pPr>
            <a:r>
              <a:rPr lang="en-US" dirty="0"/>
              <a:t>You have to talk continuously.</a:t>
            </a:r>
            <a:endParaRPr lang="ru-RU" dirty="0"/>
          </a:p>
          <a:p>
            <a:pPr marL="0" indent="0">
              <a:buNone/>
            </a:pPr>
            <a:endParaRPr lang="ru-RU" dirty="0"/>
          </a:p>
        </p:txBody>
      </p:sp>
    </p:spTree>
    <p:extLst>
      <p:ext uri="{BB962C8B-B14F-4D97-AF65-F5344CB8AC3E}">
        <p14:creationId xmlns:p14="http://schemas.microsoft.com/office/powerpoint/2010/main" xmlns="" val="348312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C539237-5D91-46A9-A152-F26BCE5893F2}"/>
              </a:ext>
            </a:extLst>
          </p:cNvPr>
          <p:cNvSpPr>
            <a:spLocks noGrp="1"/>
          </p:cNvSpPr>
          <p:nvPr>
            <p:ph type="ctrTitle"/>
          </p:nvPr>
        </p:nvSpPr>
        <p:spPr/>
        <p:txBody>
          <a:bodyPr/>
          <a:lstStyle/>
          <a:p>
            <a:r>
              <a:rPr lang="ru-RU" dirty="0"/>
              <a:t>Устная часть ОГЭ </a:t>
            </a:r>
          </a:p>
        </p:txBody>
      </p:sp>
      <p:sp>
        <p:nvSpPr>
          <p:cNvPr id="3" name="Подзаголовок 2">
            <a:extLst>
              <a:ext uri="{FF2B5EF4-FFF2-40B4-BE49-F238E27FC236}">
                <a16:creationId xmlns:a16="http://schemas.microsoft.com/office/drawing/2014/main" xmlns="" id="{E4EA9CD3-6B25-4080-B071-6CE1ABB30201}"/>
              </a:ext>
            </a:extLst>
          </p:cNvPr>
          <p:cNvSpPr>
            <a:spLocks noGrp="1"/>
          </p:cNvSpPr>
          <p:nvPr>
            <p:ph type="subTitle" idx="1"/>
          </p:nvPr>
        </p:nvSpPr>
        <p:spPr/>
        <p:txBody>
          <a:bodyPr>
            <a:normAutofit/>
          </a:bodyPr>
          <a:lstStyle/>
          <a:p>
            <a:r>
              <a:rPr lang="ru-RU" sz="4000" dirty="0"/>
              <a:t>Хороших заданий на экзамене!</a:t>
            </a:r>
          </a:p>
        </p:txBody>
      </p:sp>
    </p:spTree>
    <p:extLst>
      <p:ext uri="{BB962C8B-B14F-4D97-AF65-F5344CB8AC3E}">
        <p14:creationId xmlns:p14="http://schemas.microsoft.com/office/powerpoint/2010/main" xmlns="" val="3826882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AC795A2F-8E26-4FAF-A89D-B83BE802AD84}"/>
              </a:ext>
            </a:extLst>
          </p:cNvPr>
          <p:cNvSpPr>
            <a:spLocks noGrp="1"/>
          </p:cNvSpPr>
          <p:nvPr>
            <p:ph type="title"/>
          </p:nvPr>
        </p:nvSpPr>
        <p:spPr>
          <a:xfrm>
            <a:off x="1295401" y="982132"/>
            <a:ext cx="9601195" cy="982135"/>
          </a:xfrm>
        </p:spPr>
        <p:txBody>
          <a:bodyPr>
            <a:normAutofit fontScale="90000"/>
          </a:bodyPr>
          <a:lstStyle/>
          <a:p>
            <a:r>
              <a:rPr lang="ru-RU" sz="2200" b="1" dirty="0"/>
              <a:t/>
            </a:r>
            <a:br>
              <a:rPr lang="ru-RU" sz="2200" b="1" dirty="0"/>
            </a:br>
            <a:r>
              <a:rPr lang="ru-RU" sz="2200" b="1" dirty="0"/>
              <a:t/>
            </a:r>
            <a:br>
              <a:rPr lang="ru-RU" sz="2200" b="1" dirty="0"/>
            </a:br>
            <a:r>
              <a:rPr lang="en-US" sz="2200" b="1" dirty="0"/>
              <a:t>Task 1. </a:t>
            </a:r>
            <a:r>
              <a:rPr lang="ru-RU" sz="2200" dirty="0"/>
              <a:t/>
            </a:r>
            <a:br>
              <a:rPr lang="ru-RU" sz="2200" dirty="0"/>
            </a:br>
            <a:r>
              <a:rPr lang="en-US" sz="2200" dirty="0"/>
              <a:t>You are going to read the text aloud. You have </a:t>
            </a:r>
            <a:r>
              <a:rPr lang="en-US" sz="2200" dirty="0">
                <a:solidFill>
                  <a:srgbClr val="FF0000"/>
                </a:solidFill>
              </a:rPr>
              <a:t>1.5 minutes</a:t>
            </a:r>
            <a:r>
              <a:rPr lang="en-US" sz="2200" dirty="0"/>
              <a:t> to read the text silently, and then be ready to read it aloud. Remember that you will not have more than </a:t>
            </a:r>
            <a:r>
              <a:rPr lang="en-US" sz="2200" dirty="0">
                <a:solidFill>
                  <a:srgbClr val="FF0000"/>
                </a:solidFill>
              </a:rPr>
              <a:t>2 minutes</a:t>
            </a:r>
            <a:r>
              <a:rPr lang="en-US" sz="2200" dirty="0"/>
              <a:t> for reading aloud.</a:t>
            </a:r>
            <a:r>
              <a:rPr lang="ru-RU" dirty="0"/>
              <a:t/>
            </a:r>
            <a:br>
              <a:rPr lang="ru-RU" dirty="0"/>
            </a:br>
            <a:endParaRPr lang="ru-RU" dirty="0"/>
          </a:p>
        </p:txBody>
      </p:sp>
      <p:sp>
        <p:nvSpPr>
          <p:cNvPr id="5" name="Объект 4">
            <a:extLst>
              <a:ext uri="{FF2B5EF4-FFF2-40B4-BE49-F238E27FC236}">
                <a16:creationId xmlns:a16="http://schemas.microsoft.com/office/drawing/2014/main" xmlns="" id="{01ADB46D-66D2-4482-94F7-5D486249B418}"/>
              </a:ext>
            </a:extLst>
          </p:cNvPr>
          <p:cNvSpPr>
            <a:spLocks noGrp="1"/>
          </p:cNvSpPr>
          <p:nvPr>
            <p:ph idx="1"/>
          </p:nvPr>
        </p:nvSpPr>
        <p:spPr/>
        <p:txBody>
          <a:bodyPr>
            <a:normAutofit lnSpcReduction="10000"/>
          </a:bodyPr>
          <a:lstStyle/>
          <a:p>
            <a:pPr marL="0" indent="0">
              <a:buNone/>
            </a:pPr>
            <a:r>
              <a:rPr lang="en-US" dirty="0" err="1"/>
              <a:t>Snowdon</a:t>
            </a:r>
            <a:r>
              <a:rPr lang="en-US" dirty="0"/>
              <a:t> is the highest mountain in Wales. It is located in a national park. It stands at 1085 </a:t>
            </a:r>
            <a:r>
              <a:rPr lang="en-US" dirty="0" err="1"/>
              <a:t>metres</a:t>
            </a:r>
            <a:r>
              <a:rPr lang="en-US" dirty="0"/>
              <a:t> above sea level, and it is often described as the busiest mountain in Great Britain. </a:t>
            </a:r>
            <a:r>
              <a:rPr lang="en-US" dirty="0" err="1"/>
              <a:t>Snowdon</a:t>
            </a:r>
            <a:r>
              <a:rPr lang="en-US" dirty="0"/>
              <a:t> is very popular with tourists. If you are strong and brave enough to get to the top, you can enjoy wonderful views from there. On a clear day, you can see as far as Ireland! During the summer months there is a cafe at the top. There, tourists can get a welcome cup of tea, or soup if the weather is cold. If you feel too tired to walk back, you can always take the train down the mountain. The mountain railway was built in 1896. It is safe, and there have never been any accidents on this route.</a:t>
            </a:r>
            <a:endParaRPr lang="ru-RU" dirty="0"/>
          </a:p>
          <a:p>
            <a:endParaRPr lang="ru-RU" dirty="0"/>
          </a:p>
        </p:txBody>
      </p:sp>
    </p:spTree>
    <p:extLst>
      <p:ext uri="{BB962C8B-B14F-4D97-AF65-F5344CB8AC3E}">
        <p14:creationId xmlns:p14="http://schemas.microsoft.com/office/powerpoint/2010/main" xmlns="" val="3763693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AC795A2F-8E26-4FAF-A89D-B83BE802AD84}"/>
              </a:ext>
            </a:extLst>
          </p:cNvPr>
          <p:cNvSpPr>
            <a:spLocks noGrp="1"/>
          </p:cNvSpPr>
          <p:nvPr>
            <p:ph type="title"/>
          </p:nvPr>
        </p:nvSpPr>
        <p:spPr/>
        <p:txBody>
          <a:bodyPr>
            <a:normAutofit fontScale="90000"/>
          </a:bodyPr>
          <a:lstStyle/>
          <a:p>
            <a:r>
              <a:rPr lang="ru-RU" b="1" dirty="0"/>
              <a:t>Задание 1 (чтение текста вслух) – максимум 2 </a:t>
            </a:r>
            <a:r>
              <a:rPr lang="ru-RU" b="1" dirty="0" err="1"/>
              <a:t>баллa</a:t>
            </a:r>
            <a:endParaRPr lang="ru-RU" dirty="0"/>
          </a:p>
        </p:txBody>
      </p:sp>
      <p:sp>
        <p:nvSpPr>
          <p:cNvPr id="5" name="Объект 4">
            <a:extLst>
              <a:ext uri="{FF2B5EF4-FFF2-40B4-BE49-F238E27FC236}">
                <a16:creationId xmlns:a16="http://schemas.microsoft.com/office/drawing/2014/main" xmlns="" id="{01ADB46D-66D2-4482-94F7-5D486249B418}"/>
              </a:ext>
            </a:extLst>
          </p:cNvPr>
          <p:cNvSpPr>
            <a:spLocks noGrp="1"/>
          </p:cNvSpPr>
          <p:nvPr>
            <p:ph idx="1"/>
          </p:nvPr>
        </p:nvSpPr>
        <p:spPr/>
        <p:txBody>
          <a:bodyPr/>
          <a:lstStyle/>
          <a:p>
            <a:pPr marL="0" indent="0">
              <a:buNone/>
            </a:pPr>
            <a:r>
              <a:rPr lang="ru-RU" dirty="0">
                <a:solidFill>
                  <a:srgbClr val="FF0000"/>
                </a:solidFill>
              </a:rPr>
              <a:t>2 балла</a:t>
            </a:r>
            <a:r>
              <a:rPr lang="ru-RU" dirty="0"/>
              <a:t> </a:t>
            </a:r>
          </a:p>
          <a:p>
            <a:pPr marL="0" indent="0">
              <a:buNone/>
            </a:pPr>
            <a:r>
              <a:rPr lang="ru-RU" sz="2800" dirty="0"/>
              <a:t>Речь воспринимается </a:t>
            </a:r>
            <a:r>
              <a:rPr lang="ru-RU" sz="2800" dirty="0">
                <a:solidFill>
                  <a:srgbClr val="FF0000"/>
                </a:solidFill>
              </a:rPr>
              <a:t>легко</a:t>
            </a:r>
            <a:r>
              <a:rPr lang="ru-RU" sz="2800" dirty="0"/>
              <a:t>: необоснованные паузы отсутствуют; фразовое ударение и интонационные контуры, произношение слов практически без нарушений нормы; допускается не более </a:t>
            </a:r>
            <a:r>
              <a:rPr lang="ru-RU" sz="2800" dirty="0">
                <a:solidFill>
                  <a:srgbClr val="FF0000"/>
                </a:solidFill>
              </a:rPr>
              <a:t>пяти </a:t>
            </a:r>
            <a:r>
              <a:rPr lang="ru-RU" sz="2800" dirty="0"/>
              <a:t>фонетических ошибок, в том числе одна-две ошибки, искажающие смысл</a:t>
            </a:r>
          </a:p>
        </p:txBody>
      </p:sp>
    </p:spTree>
    <p:extLst>
      <p:ext uri="{BB962C8B-B14F-4D97-AF65-F5344CB8AC3E}">
        <p14:creationId xmlns:p14="http://schemas.microsoft.com/office/powerpoint/2010/main" xmlns="" val="4524968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AC795A2F-8E26-4FAF-A89D-B83BE802AD84}"/>
              </a:ext>
            </a:extLst>
          </p:cNvPr>
          <p:cNvSpPr>
            <a:spLocks noGrp="1"/>
          </p:cNvSpPr>
          <p:nvPr>
            <p:ph type="title"/>
          </p:nvPr>
        </p:nvSpPr>
        <p:spPr/>
        <p:txBody>
          <a:bodyPr>
            <a:normAutofit fontScale="90000"/>
          </a:bodyPr>
          <a:lstStyle/>
          <a:p>
            <a:r>
              <a:rPr lang="ru-RU" b="1" dirty="0"/>
              <a:t>Задание 1 (чтение текста вслух) – максимум 2 </a:t>
            </a:r>
            <a:r>
              <a:rPr lang="ru-RU" b="1" dirty="0" err="1"/>
              <a:t>баллa</a:t>
            </a:r>
            <a:endParaRPr lang="ru-RU" dirty="0"/>
          </a:p>
        </p:txBody>
      </p:sp>
      <p:sp>
        <p:nvSpPr>
          <p:cNvPr id="5" name="Объект 4">
            <a:extLst>
              <a:ext uri="{FF2B5EF4-FFF2-40B4-BE49-F238E27FC236}">
                <a16:creationId xmlns:a16="http://schemas.microsoft.com/office/drawing/2014/main" xmlns="" id="{01ADB46D-66D2-4482-94F7-5D486249B418}"/>
              </a:ext>
            </a:extLst>
          </p:cNvPr>
          <p:cNvSpPr>
            <a:spLocks noGrp="1"/>
          </p:cNvSpPr>
          <p:nvPr>
            <p:ph idx="1"/>
          </p:nvPr>
        </p:nvSpPr>
        <p:spPr/>
        <p:txBody>
          <a:bodyPr/>
          <a:lstStyle/>
          <a:p>
            <a:pPr marL="0" indent="0">
              <a:buNone/>
            </a:pPr>
            <a:r>
              <a:rPr lang="ru-RU" dirty="0">
                <a:solidFill>
                  <a:srgbClr val="FF0000"/>
                </a:solidFill>
              </a:rPr>
              <a:t>1 балл</a:t>
            </a:r>
          </a:p>
          <a:p>
            <a:pPr marL="0" indent="0">
              <a:buNone/>
            </a:pPr>
            <a:r>
              <a:rPr lang="ru-RU" sz="2800" dirty="0"/>
              <a:t>Речь воспринимается </a:t>
            </a:r>
            <a:r>
              <a:rPr lang="ru-RU" sz="2800" dirty="0">
                <a:solidFill>
                  <a:srgbClr val="FF0000"/>
                </a:solidFill>
              </a:rPr>
              <a:t>достаточно легко</a:t>
            </a:r>
            <a:r>
              <a:rPr lang="ru-RU" sz="2800" dirty="0"/>
              <a:t>, однако присутствуют необоснованные паузы; фразовое ударение и интонационные контуры практически без нарушений нормы; допускается не более </a:t>
            </a:r>
            <a:r>
              <a:rPr lang="ru-RU" sz="2800" dirty="0">
                <a:solidFill>
                  <a:srgbClr val="FF0000"/>
                </a:solidFill>
              </a:rPr>
              <a:t>семи</a:t>
            </a:r>
            <a:r>
              <a:rPr lang="ru-RU" sz="2800" dirty="0"/>
              <a:t> фонетических ошибок, в том  числе три ошибки, искажающие смысл</a:t>
            </a:r>
          </a:p>
        </p:txBody>
      </p:sp>
    </p:spTree>
    <p:extLst>
      <p:ext uri="{BB962C8B-B14F-4D97-AF65-F5344CB8AC3E}">
        <p14:creationId xmlns:p14="http://schemas.microsoft.com/office/powerpoint/2010/main" xmlns="" val="1647389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AC795A2F-8E26-4FAF-A89D-B83BE802AD84}"/>
              </a:ext>
            </a:extLst>
          </p:cNvPr>
          <p:cNvSpPr>
            <a:spLocks noGrp="1"/>
          </p:cNvSpPr>
          <p:nvPr>
            <p:ph type="title"/>
          </p:nvPr>
        </p:nvSpPr>
        <p:spPr/>
        <p:txBody>
          <a:bodyPr>
            <a:normAutofit fontScale="90000"/>
          </a:bodyPr>
          <a:lstStyle/>
          <a:p>
            <a:r>
              <a:rPr lang="ru-RU" b="1" dirty="0"/>
              <a:t>Задание 1 (чтение текста вслух) – максимум 2 </a:t>
            </a:r>
            <a:r>
              <a:rPr lang="ru-RU" b="1" dirty="0" err="1"/>
              <a:t>баллa</a:t>
            </a:r>
            <a:endParaRPr lang="ru-RU" dirty="0"/>
          </a:p>
        </p:txBody>
      </p:sp>
      <p:sp>
        <p:nvSpPr>
          <p:cNvPr id="5" name="Объект 4">
            <a:extLst>
              <a:ext uri="{FF2B5EF4-FFF2-40B4-BE49-F238E27FC236}">
                <a16:creationId xmlns:a16="http://schemas.microsoft.com/office/drawing/2014/main" xmlns="" id="{01ADB46D-66D2-4482-94F7-5D486249B418}"/>
              </a:ext>
            </a:extLst>
          </p:cNvPr>
          <p:cNvSpPr>
            <a:spLocks noGrp="1"/>
          </p:cNvSpPr>
          <p:nvPr>
            <p:ph idx="1"/>
          </p:nvPr>
        </p:nvSpPr>
        <p:spPr/>
        <p:txBody>
          <a:bodyPr>
            <a:normAutofit lnSpcReduction="10000"/>
          </a:bodyPr>
          <a:lstStyle/>
          <a:p>
            <a:pPr marL="0" indent="0">
              <a:buNone/>
            </a:pPr>
            <a:r>
              <a:rPr lang="ru-RU" dirty="0">
                <a:solidFill>
                  <a:srgbClr val="FF0000"/>
                </a:solidFill>
              </a:rPr>
              <a:t>0 баллов</a:t>
            </a:r>
          </a:p>
          <a:p>
            <a:r>
              <a:rPr lang="ru-RU" sz="2800" dirty="0"/>
              <a:t>Речь воспринимается </a:t>
            </a:r>
            <a:r>
              <a:rPr lang="ru-RU" sz="2800" dirty="0">
                <a:solidFill>
                  <a:srgbClr val="FF0000"/>
                </a:solidFill>
              </a:rPr>
              <a:t>с трудом</a:t>
            </a:r>
            <a:r>
              <a:rPr lang="ru-RU" sz="2800" dirty="0"/>
              <a:t> из-за </a:t>
            </a:r>
            <a:r>
              <a:rPr lang="ru-RU" sz="2800" u="sng" dirty="0">
                <a:solidFill>
                  <a:srgbClr val="FF0000"/>
                </a:solidFill>
              </a:rPr>
              <a:t>значительного количества неестественных пауз, запинок, неверной расстановки ударений</a:t>
            </a:r>
            <a:r>
              <a:rPr lang="ru-RU" sz="2800" dirty="0"/>
              <a:t> и ошибок в произношении слов, </a:t>
            </a:r>
          </a:p>
          <a:p>
            <a:r>
              <a:rPr lang="ru-RU" sz="2800" dirty="0"/>
              <a:t>ИЛИ допущено  </a:t>
            </a:r>
            <a:r>
              <a:rPr lang="ru-RU" sz="2800" dirty="0">
                <a:solidFill>
                  <a:srgbClr val="FF0000"/>
                </a:solidFill>
              </a:rPr>
              <a:t>более семи</a:t>
            </a:r>
            <a:r>
              <a:rPr lang="ru-RU" sz="2800" dirty="0"/>
              <a:t> фонетических ошибок, </a:t>
            </a:r>
          </a:p>
          <a:p>
            <a:r>
              <a:rPr lang="ru-RU" sz="2800" dirty="0"/>
              <a:t>ИЛИ сделано четыре и более фонетические ошибки, искажающие смысл </a:t>
            </a:r>
          </a:p>
        </p:txBody>
      </p:sp>
    </p:spTree>
    <p:extLst>
      <p:ext uri="{BB962C8B-B14F-4D97-AF65-F5344CB8AC3E}">
        <p14:creationId xmlns:p14="http://schemas.microsoft.com/office/powerpoint/2010/main" xmlns="" val="917143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4D3D220-A13F-468C-A150-99D9404E9E58}"/>
              </a:ext>
            </a:extLst>
          </p:cNvPr>
          <p:cNvSpPr>
            <a:spLocks noGrp="1"/>
          </p:cNvSpPr>
          <p:nvPr>
            <p:ph type="title"/>
          </p:nvPr>
        </p:nvSpPr>
        <p:spPr/>
        <p:txBody>
          <a:bodyPr>
            <a:normAutofit fontScale="90000"/>
          </a:bodyPr>
          <a:lstStyle/>
          <a:p>
            <a:r>
              <a:rPr lang="ru-RU" b="1" dirty="0"/>
              <a:t>Задание 1 (чтение текста вслух) – максимум 2 </a:t>
            </a:r>
            <a:r>
              <a:rPr lang="ru-RU" b="1" dirty="0" err="1"/>
              <a:t>баллa</a:t>
            </a:r>
            <a:endParaRPr lang="ru-RU" dirty="0"/>
          </a:p>
        </p:txBody>
      </p:sp>
      <p:sp>
        <p:nvSpPr>
          <p:cNvPr id="3" name="Объект 2">
            <a:extLst>
              <a:ext uri="{FF2B5EF4-FFF2-40B4-BE49-F238E27FC236}">
                <a16:creationId xmlns:a16="http://schemas.microsoft.com/office/drawing/2014/main" xmlns="" id="{50777D58-1972-49ED-A2F5-55B2D18DDF82}"/>
              </a:ext>
            </a:extLst>
          </p:cNvPr>
          <p:cNvSpPr>
            <a:spLocks noGrp="1"/>
          </p:cNvSpPr>
          <p:nvPr>
            <p:ph idx="1"/>
          </p:nvPr>
        </p:nvSpPr>
        <p:spPr/>
        <p:txBody>
          <a:bodyPr/>
          <a:lstStyle/>
          <a:p>
            <a:pPr marL="0" indent="0">
              <a:buNone/>
            </a:pPr>
            <a:r>
              <a:rPr lang="ru-RU" sz="2800" dirty="0"/>
              <a:t>Если учащийся неправильно прочитал слово, то можно исправить свою ошибку и прочитать слово еще раз. При оценивании экспертами будет учитываться </a:t>
            </a:r>
            <a:r>
              <a:rPr lang="ru-RU" sz="2800" dirty="0">
                <a:solidFill>
                  <a:srgbClr val="FF0000"/>
                </a:solidFill>
              </a:rPr>
              <a:t>последний вариант</a:t>
            </a:r>
            <a:r>
              <a:rPr lang="ru-RU" sz="2800" dirty="0"/>
              <a:t> ответа. </a:t>
            </a:r>
          </a:p>
          <a:p>
            <a:pPr marL="0" indent="0">
              <a:buNone/>
            </a:pPr>
            <a:r>
              <a:rPr lang="ru-RU" sz="2800" dirty="0"/>
              <a:t>Если учащийся не дочитывает в отведенное время 1-2 слова, ответ засчитывается. Если не дочитывает </a:t>
            </a:r>
            <a:r>
              <a:rPr lang="ru-RU" sz="2800" dirty="0">
                <a:solidFill>
                  <a:srgbClr val="FF0000"/>
                </a:solidFill>
              </a:rPr>
              <a:t>3 слова и более – 0 баллов</a:t>
            </a:r>
            <a:r>
              <a:rPr lang="ru-RU" sz="2800" dirty="0"/>
              <a:t>.</a:t>
            </a:r>
          </a:p>
          <a:p>
            <a:endParaRPr lang="ru-RU" dirty="0"/>
          </a:p>
        </p:txBody>
      </p:sp>
    </p:spTree>
    <p:extLst>
      <p:ext uri="{BB962C8B-B14F-4D97-AF65-F5344CB8AC3E}">
        <p14:creationId xmlns:p14="http://schemas.microsoft.com/office/powerpoint/2010/main" xmlns="" val="2642691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AC795A2F-8E26-4FAF-A89D-B83BE802AD84}"/>
              </a:ext>
            </a:extLst>
          </p:cNvPr>
          <p:cNvSpPr>
            <a:spLocks noGrp="1"/>
          </p:cNvSpPr>
          <p:nvPr>
            <p:ph type="title"/>
          </p:nvPr>
        </p:nvSpPr>
        <p:spPr>
          <a:xfrm>
            <a:off x="1295401" y="982132"/>
            <a:ext cx="9601195" cy="982135"/>
          </a:xfrm>
        </p:spPr>
        <p:txBody>
          <a:bodyPr>
            <a:normAutofit fontScale="90000"/>
          </a:bodyPr>
          <a:lstStyle/>
          <a:p>
            <a:r>
              <a:rPr lang="ru-RU" sz="2200" b="1" dirty="0"/>
              <a:t/>
            </a:r>
            <a:br>
              <a:rPr lang="ru-RU" sz="2200" b="1" dirty="0"/>
            </a:br>
            <a:r>
              <a:rPr lang="ru-RU" sz="2200" b="1" dirty="0"/>
              <a:t/>
            </a:r>
            <a:br>
              <a:rPr lang="ru-RU" sz="2200" b="1" dirty="0"/>
            </a:br>
            <a:r>
              <a:rPr lang="en-US" sz="2200" b="1" dirty="0"/>
              <a:t>Task 1. </a:t>
            </a:r>
            <a:r>
              <a:rPr lang="ru-RU" sz="2200" dirty="0"/>
              <a:t/>
            </a:r>
            <a:br>
              <a:rPr lang="ru-RU" sz="2200" dirty="0"/>
            </a:br>
            <a:r>
              <a:rPr lang="en-US" sz="2200" dirty="0"/>
              <a:t>You are going to read the text aloud. You have </a:t>
            </a:r>
            <a:r>
              <a:rPr lang="en-US" sz="2200" dirty="0">
                <a:solidFill>
                  <a:srgbClr val="FF0000"/>
                </a:solidFill>
              </a:rPr>
              <a:t>1.5 minutes</a:t>
            </a:r>
            <a:r>
              <a:rPr lang="en-US" sz="2200" dirty="0"/>
              <a:t> to read the text silently, and then be ready to read it aloud. Remember that you will not have more than </a:t>
            </a:r>
            <a:r>
              <a:rPr lang="en-US" sz="2200" dirty="0">
                <a:solidFill>
                  <a:srgbClr val="FF0000"/>
                </a:solidFill>
              </a:rPr>
              <a:t>2 minutes</a:t>
            </a:r>
            <a:r>
              <a:rPr lang="en-US" sz="2200" dirty="0"/>
              <a:t> for reading aloud.</a:t>
            </a:r>
            <a:r>
              <a:rPr lang="ru-RU" dirty="0"/>
              <a:t/>
            </a:r>
            <a:br>
              <a:rPr lang="ru-RU" dirty="0"/>
            </a:br>
            <a:endParaRPr lang="ru-RU" dirty="0"/>
          </a:p>
        </p:txBody>
      </p:sp>
      <p:sp>
        <p:nvSpPr>
          <p:cNvPr id="5" name="Объект 4">
            <a:extLst>
              <a:ext uri="{FF2B5EF4-FFF2-40B4-BE49-F238E27FC236}">
                <a16:creationId xmlns:a16="http://schemas.microsoft.com/office/drawing/2014/main" xmlns="" id="{01ADB46D-66D2-4482-94F7-5D486249B418}"/>
              </a:ext>
            </a:extLst>
          </p:cNvPr>
          <p:cNvSpPr>
            <a:spLocks noGrp="1"/>
          </p:cNvSpPr>
          <p:nvPr>
            <p:ph idx="1"/>
          </p:nvPr>
        </p:nvSpPr>
        <p:spPr/>
        <p:txBody>
          <a:bodyPr>
            <a:normAutofit lnSpcReduction="10000"/>
          </a:bodyPr>
          <a:lstStyle/>
          <a:p>
            <a:pPr marL="0" indent="0">
              <a:buNone/>
            </a:pPr>
            <a:r>
              <a:rPr lang="en-US" dirty="0" err="1"/>
              <a:t>Snowdon</a:t>
            </a:r>
            <a:r>
              <a:rPr lang="en-US" dirty="0"/>
              <a:t> is the highest mountain in Wales. It is located in a national park. It stands at 1085 </a:t>
            </a:r>
            <a:r>
              <a:rPr lang="en-US" dirty="0" err="1"/>
              <a:t>metres</a:t>
            </a:r>
            <a:r>
              <a:rPr lang="en-US" dirty="0"/>
              <a:t> above sea level, and it is often described as the busiest mountain in Great Britain. </a:t>
            </a:r>
            <a:r>
              <a:rPr lang="en-US" dirty="0" err="1"/>
              <a:t>Snowdon</a:t>
            </a:r>
            <a:r>
              <a:rPr lang="en-US" dirty="0"/>
              <a:t> is very popular with tourists. If you are strong and brave enough to get to the top, you can enjoy wonderful views from there. On a clear day, you can see as far as Ireland! During the summer months there is a cafe at the top. There, tourists can get a welcome cup of tea, or soup if the weather is cold. If you feel too tired to walk back, you can always take the train down the mountain. The mountain railway was built in 1896. It is safe, and there have never been any accidents on this route.</a:t>
            </a:r>
            <a:endParaRPr lang="ru-RU" dirty="0"/>
          </a:p>
          <a:p>
            <a:endParaRPr lang="ru-RU" dirty="0"/>
          </a:p>
        </p:txBody>
      </p:sp>
    </p:spTree>
    <p:extLst>
      <p:ext uri="{BB962C8B-B14F-4D97-AF65-F5344CB8AC3E}">
        <p14:creationId xmlns:p14="http://schemas.microsoft.com/office/powerpoint/2010/main" xmlns="" val="3763693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xmlns="" id="{AC795A2F-8E26-4FAF-A89D-B83BE802AD84}"/>
              </a:ext>
            </a:extLst>
          </p:cNvPr>
          <p:cNvSpPr>
            <a:spLocks noGrp="1"/>
          </p:cNvSpPr>
          <p:nvPr>
            <p:ph type="title"/>
          </p:nvPr>
        </p:nvSpPr>
        <p:spPr>
          <a:xfrm>
            <a:off x="1295401" y="982132"/>
            <a:ext cx="9601195" cy="982135"/>
          </a:xfrm>
        </p:spPr>
        <p:txBody>
          <a:bodyPr>
            <a:normAutofit fontScale="90000"/>
          </a:bodyPr>
          <a:lstStyle/>
          <a:p>
            <a:r>
              <a:rPr lang="ru-RU" sz="2200" b="1" dirty="0"/>
              <a:t/>
            </a:r>
            <a:br>
              <a:rPr lang="ru-RU" sz="2200" b="1" dirty="0"/>
            </a:br>
            <a:r>
              <a:rPr lang="ru-RU" sz="2200" b="1" dirty="0"/>
              <a:t/>
            </a:r>
            <a:br>
              <a:rPr lang="ru-RU" sz="2200" b="1" dirty="0"/>
            </a:br>
            <a:r>
              <a:rPr lang="en-US" sz="2200" b="1" dirty="0"/>
              <a:t>Task 1. </a:t>
            </a:r>
            <a:r>
              <a:rPr lang="ru-RU" sz="2200" dirty="0"/>
              <a:t/>
            </a:r>
            <a:br>
              <a:rPr lang="ru-RU" sz="2200" dirty="0"/>
            </a:br>
            <a:r>
              <a:rPr lang="en-US" sz="2200" dirty="0"/>
              <a:t>You are going to read the text aloud. You have </a:t>
            </a:r>
            <a:r>
              <a:rPr lang="en-US" sz="2200" dirty="0">
                <a:solidFill>
                  <a:srgbClr val="FF0000"/>
                </a:solidFill>
              </a:rPr>
              <a:t>1.5 minutes</a:t>
            </a:r>
            <a:r>
              <a:rPr lang="en-US" sz="2200" dirty="0"/>
              <a:t> to read the text silently, and then be ready to read it aloud. Remember that you will not have more than </a:t>
            </a:r>
            <a:r>
              <a:rPr lang="en-US" sz="2200" dirty="0">
                <a:solidFill>
                  <a:srgbClr val="FF0000"/>
                </a:solidFill>
              </a:rPr>
              <a:t>2 minutes</a:t>
            </a:r>
            <a:r>
              <a:rPr lang="en-US" sz="2200" dirty="0"/>
              <a:t> for reading aloud.</a:t>
            </a:r>
            <a:r>
              <a:rPr lang="ru-RU" dirty="0"/>
              <a:t/>
            </a:r>
            <a:br>
              <a:rPr lang="ru-RU" dirty="0"/>
            </a:br>
            <a:endParaRPr lang="ru-RU" dirty="0"/>
          </a:p>
        </p:txBody>
      </p:sp>
      <p:sp>
        <p:nvSpPr>
          <p:cNvPr id="5" name="Объект 4">
            <a:extLst>
              <a:ext uri="{FF2B5EF4-FFF2-40B4-BE49-F238E27FC236}">
                <a16:creationId xmlns:a16="http://schemas.microsoft.com/office/drawing/2014/main" xmlns="" id="{01ADB46D-66D2-4482-94F7-5D486249B418}"/>
              </a:ext>
            </a:extLst>
          </p:cNvPr>
          <p:cNvSpPr>
            <a:spLocks noGrp="1"/>
          </p:cNvSpPr>
          <p:nvPr>
            <p:ph idx="1"/>
          </p:nvPr>
        </p:nvSpPr>
        <p:spPr/>
        <p:txBody>
          <a:bodyPr>
            <a:normAutofit lnSpcReduction="10000"/>
          </a:bodyPr>
          <a:lstStyle/>
          <a:p>
            <a:pPr marL="0" indent="0">
              <a:buNone/>
            </a:pPr>
            <a:r>
              <a:rPr lang="en-US" dirty="0" err="1">
                <a:solidFill>
                  <a:schemeClr val="tx1"/>
                </a:solidFill>
              </a:rPr>
              <a:t>Snowdon</a:t>
            </a:r>
            <a:r>
              <a:rPr lang="en-US" dirty="0"/>
              <a:t> is the highest </a:t>
            </a:r>
            <a:r>
              <a:rPr lang="en-US" dirty="0">
                <a:solidFill>
                  <a:srgbClr val="FF0000"/>
                </a:solidFill>
              </a:rPr>
              <a:t>mountain</a:t>
            </a:r>
            <a:r>
              <a:rPr lang="en-US" dirty="0"/>
              <a:t> in Wales. It is located in a national park. It stands at </a:t>
            </a:r>
            <a:r>
              <a:rPr lang="en-US" dirty="0">
                <a:solidFill>
                  <a:srgbClr val="FF0000"/>
                </a:solidFill>
              </a:rPr>
              <a:t>1085</a:t>
            </a:r>
            <a:r>
              <a:rPr lang="en-US" dirty="0"/>
              <a:t> </a:t>
            </a:r>
            <a:r>
              <a:rPr lang="en-US" dirty="0" err="1"/>
              <a:t>metres</a:t>
            </a:r>
            <a:r>
              <a:rPr lang="en-US" dirty="0"/>
              <a:t> </a:t>
            </a:r>
            <a:r>
              <a:rPr lang="en-US" dirty="0">
                <a:solidFill>
                  <a:srgbClr val="FF0000"/>
                </a:solidFill>
              </a:rPr>
              <a:t>above</a:t>
            </a:r>
            <a:r>
              <a:rPr lang="en-US" dirty="0"/>
              <a:t> </a:t>
            </a:r>
            <a:r>
              <a:rPr lang="en-US" dirty="0">
                <a:solidFill>
                  <a:schemeClr val="tx1"/>
                </a:solidFill>
              </a:rPr>
              <a:t>s</a:t>
            </a:r>
            <a:r>
              <a:rPr lang="en-US" dirty="0">
                <a:solidFill>
                  <a:srgbClr val="FF0000"/>
                </a:solidFill>
              </a:rPr>
              <a:t>ea</a:t>
            </a:r>
            <a:r>
              <a:rPr lang="en-US" dirty="0"/>
              <a:t> level, and it is often describ</a:t>
            </a:r>
            <a:r>
              <a:rPr lang="en-US" dirty="0">
                <a:solidFill>
                  <a:srgbClr val="FF0000"/>
                </a:solidFill>
              </a:rPr>
              <a:t>ed</a:t>
            </a:r>
            <a:r>
              <a:rPr lang="en-US" dirty="0"/>
              <a:t> as the </a:t>
            </a:r>
            <a:r>
              <a:rPr lang="en-US" dirty="0">
                <a:solidFill>
                  <a:srgbClr val="FF0000"/>
                </a:solidFill>
              </a:rPr>
              <a:t>busiest</a:t>
            </a:r>
            <a:r>
              <a:rPr lang="en-US" dirty="0"/>
              <a:t> mountain in Great Britain. </a:t>
            </a:r>
            <a:r>
              <a:rPr lang="en-US" dirty="0" err="1"/>
              <a:t>Snowdon</a:t>
            </a:r>
            <a:r>
              <a:rPr lang="en-US" dirty="0"/>
              <a:t> is very popular with </a:t>
            </a:r>
            <a:r>
              <a:rPr lang="en-US" dirty="0">
                <a:solidFill>
                  <a:srgbClr val="FF0000"/>
                </a:solidFill>
              </a:rPr>
              <a:t>tourists</a:t>
            </a:r>
            <a:r>
              <a:rPr lang="en-US" dirty="0"/>
              <a:t>. If you are strong and brave enough to get to the top, you can enjoy wonderful </a:t>
            </a:r>
            <a:r>
              <a:rPr lang="en-US" dirty="0">
                <a:solidFill>
                  <a:srgbClr val="FF0000"/>
                </a:solidFill>
              </a:rPr>
              <a:t>views</a:t>
            </a:r>
            <a:r>
              <a:rPr lang="en-US" dirty="0"/>
              <a:t> from </a:t>
            </a:r>
            <a:r>
              <a:rPr lang="en-US" u="sng" dirty="0"/>
              <a:t>there</a:t>
            </a:r>
            <a:r>
              <a:rPr lang="en-US" dirty="0"/>
              <a:t>. On a clear day, you can see as far as Ireland! During the summer months there is a </a:t>
            </a:r>
            <a:r>
              <a:rPr lang="en-US" dirty="0">
                <a:solidFill>
                  <a:srgbClr val="FF0000"/>
                </a:solidFill>
              </a:rPr>
              <a:t>cafe</a:t>
            </a:r>
            <a:r>
              <a:rPr lang="en-US" dirty="0"/>
              <a:t> at the top. There, tourists can get a welcome cup of t</a:t>
            </a:r>
            <a:r>
              <a:rPr lang="en-US" dirty="0">
                <a:solidFill>
                  <a:srgbClr val="FF0000"/>
                </a:solidFill>
              </a:rPr>
              <a:t>ea</a:t>
            </a:r>
            <a:r>
              <a:rPr lang="en-US" dirty="0"/>
              <a:t>, or </a:t>
            </a:r>
            <a:r>
              <a:rPr lang="en-US" dirty="0">
                <a:solidFill>
                  <a:srgbClr val="FF0000"/>
                </a:solidFill>
              </a:rPr>
              <a:t>soup</a:t>
            </a:r>
            <a:r>
              <a:rPr lang="en-US" dirty="0"/>
              <a:t> if the weather is cold. If you feel too </a:t>
            </a:r>
            <a:r>
              <a:rPr lang="en-US" dirty="0">
                <a:solidFill>
                  <a:srgbClr val="FF0000"/>
                </a:solidFill>
              </a:rPr>
              <a:t>tired</a:t>
            </a:r>
            <a:r>
              <a:rPr lang="en-US" dirty="0"/>
              <a:t> to walk back, you can always take the train down the mountain. The mountain railway was built in </a:t>
            </a:r>
            <a:r>
              <a:rPr lang="en-US" dirty="0">
                <a:solidFill>
                  <a:srgbClr val="FF0000"/>
                </a:solidFill>
              </a:rPr>
              <a:t>1896</a:t>
            </a:r>
            <a:r>
              <a:rPr lang="en-US" dirty="0"/>
              <a:t>. It is safe, and there have never been any </a:t>
            </a:r>
            <a:r>
              <a:rPr lang="en-US" dirty="0">
                <a:solidFill>
                  <a:srgbClr val="FF0000"/>
                </a:solidFill>
              </a:rPr>
              <a:t>accidents</a:t>
            </a:r>
            <a:r>
              <a:rPr lang="en-US" dirty="0"/>
              <a:t> on </a:t>
            </a:r>
            <a:r>
              <a:rPr lang="en-US" u="sng" dirty="0"/>
              <a:t>this</a:t>
            </a:r>
            <a:r>
              <a:rPr lang="en-US" dirty="0"/>
              <a:t> </a:t>
            </a:r>
            <a:r>
              <a:rPr lang="en-US" dirty="0">
                <a:solidFill>
                  <a:srgbClr val="FF0000"/>
                </a:solidFill>
              </a:rPr>
              <a:t>route</a:t>
            </a:r>
            <a:r>
              <a:rPr lang="en-US" dirty="0"/>
              <a:t>.</a:t>
            </a:r>
            <a:endParaRPr lang="ru-RU" dirty="0"/>
          </a:p>
          <a:p>
            <a:endParaRPr lang="ru-RU" dirty="0"/>
          </a:p>
        </p:txBody>
      </p:sp>
    </p:spTree>
    <p:extLst>
      <p:ext uri="{BB962C8B-B14F-4D97-AF65-F5344CB8AC3E}">
        <p14:creationId xmlns:p14="http://schemas.microsoft.com/office/powerpoint/2010/main" xmlns="" val="976692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015C59B-7B11-4FAD-BF73-CB150CC695C6}"/>
              </a:ext>
            </a:extLst>
          </p:cNvPr>
          <p:cNvSpPr>
            <a:spLocks noGrp="1"/>
          </p:cNvSpPr>
          <p:nvPr>
            <p:ph type="title"/>
          </p:nvPr>
        </p:nvSpPr>
        <p:spPr>
          <a:xfrm>
            <a:off x="1295402" y="982133"/>
            <a:ext cx="9601196" cy="1303866"/>
          </a:xfrm>
        </p:spPr>
        <p:txBody>
          <a:bodyPr>
            <a:normAutofit fontScale="90000"/>
          </a:bodyPr>
          <a:lstStyle/>
          <a:p>
            <a:r>
              <a:rPr lang="ru-RU" sz="2700" dirty="0"/>
              <a:t/>
            </a:r>
            <a:br>
              <a:rPr lang="ru-RU" sz="2700" dirty="0"/>
            </a:br>
            <a:r>
              <a:rPr lang="en-US" sz="2700" dirty="0"/>
              <a:t>Task 1. You are going to read the text aloud. You have 1.5 minutes to read the text silently, and then be ready to read it aloud. Remember that you will not have more than 2 minutes for reading aloud.</a:t>
            </a:r>
            <a:r>
              <a:rPr lang="en-US" dirty="0"/>
              <a:t/>
            </a:r>
            <a:br>
              <a:rPr lang="en-US" dirty="0"/>
            </a:br>
            <a:endParaRPr lang="ru-RU" dirty="0"/>
          </a:p>
        </p:txBody>
      </p:sp>
      <p:sp>
        <p:nvSpPr>
          <p:cNvPr id="3" name="Объект 2">
            <a:extLst>
              <a:ext uri="{FF2B5EF4-FFF2-40B4-BE49-F238E27FC236}">
                <a16:creationId xmlns:a16="http://schemas.microsoft.com/office/drawing/2014/main" xmlns="" id="{AAD9F6FC-29FE-48AB-8EB3-961C3B864129}"/>
              </a:ext>
            </a:extLst>
          </p:cNvPr>
          <p:cNvSpPr>
            <a:spLocks noGrp="1"/>
          </p:cNvSpPr>
          <p:nvPr>
            <p:ph idx="1"/>
          </p:nvPr>
        </p:nvSpPr>
        <p:spPr>
          <a:xfrm>
            <a:off x="1038578" y="2556932"/>
            <a:ext cx="10397065" cy="3640668"/>
          </a:xfrm>
        </p:spPr>
        <p:txBody>
          <a:bodyPr>
            <a:normAutofit fontScale="92500" lnSpcReduction="10000"/>
          </a:bodyPr>
          <a:lstStyle/>
          <a:p>
            <a:pPr marL="0" indent="0" algn="just">
              <a:buNone/>
            </a:pPr>
            <a:r>
              <a:rPr lang="en-US" sz="3000" dirty="0"/>
              <a:t>Studies of the atmosphere first received technical support in 1912. Equipment to measure temperature and pressure was invented in Germany. But the question was how to raise it high into the air. In 1921, Russian engineers suggested using planes. The special equipment was put on planes that made regular flights. Thanks to this, scientists got a lot of new information about the structure of the atmosphere. Nowadays scientists use modern flying laboratories to study the structure of clouds at different levels. Unlike the first planes, these laboratories can work in any weather and are able to predict climate changes.</a:t>
            </a:r>
          </a:p>
          <a:p>
            <a:endParaRPr lang="ru-RU" dirty="0"/>
          </a:p>
        </p:txBody>
      </p:sp>
    </p:spTree>
    <p:extLst>
      <p:ext uri="{BB962C8B-B14F-4D97-AF65-F5344CB8AC3E}">
        <p14:creationId xmlns:p14="http://schemas.microsoft.com/office/powerpoint/2010/main" xmlns="" val="36576943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Натуральные материалы">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E4E49EB0-FB00-41F5-9359-4843D783A23D}"/>
    </a:ext>
  </a:extLst>
</a:theme>
</file>

<file path=docProps/app.xml><?xml version="1.0" encoding="utf-8"?>
<Properties xmlns="http://schemas.openxmlformats.org/officeDocument/2006/extended-properties" xmlns:vt="http://schemas.openxmlformats.org/officeDocument/2006/docPropsVTypes">
  <Template>Organic</Template>
  <TotalTime>205</TotalTime>
  <Words>931</Words>
  <Application>Microsoft Office PowerPoint</Application>
  <PresentationFormat>Произвольный</PresentationFormat>
  <Paragraphs>56</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Натуральные материалы</vt:lpstr>
      <vt:lpstr>Устная часть ОГЭ </vt:lpstr>
      <vt:lpstr>  Task 1.  You are going to read the text aloud. You have 1.5 minutes to read the text silently, and then be ready to read it aloud. Remember that you will not have more than 2 minutes for reading aloud. </vt:lpstr>
      <vt:lpstr>Задание 1 (чтение текста вслух) – максимум 2 баллa</vt:lpstr>
      <vt:lpstr>Задание 1 (чтение текста вслух) – максимум 2 баллa</vt:lpstr>
      <vt:lpstr>Задание 1 (чтение текста вслух) – максимум 2 баллa</vt:lpstr>
      <vt:lpstr>Задание 1 (чтение текста вслух) – максимум 2 баллa</vt:lpstr>
      <vt:lpstr>  Task 1.  You are going to read the text aloud. You have 1.5 minutes to read the text silently, and then be ready to read it aloud. Remember that you will not have more than 2 minutes for reading aloud. </vt:lpstr>
      <vt:lpstr>  Task 1.  You are going to read the text aloud. You have 1.5 minutes to read the text silently, and then be ready to read it aloud. Remember that you will not have more than 2 minutes for reading aloud. </vt:lpstr>
      <vt:lpstr> Task 1. You are going to read the text aloud. You have 1.5 minutes to read the text silently, and then be ready to read it aloud. Remember that you will not have more than 2 minutes for reading aloud. </vt:lpstr>
      <vt:lpstr> Задание 2 (участие в условном диалоге-расспросе) – максимум 6. </vt:lpstr>
      <vt:lpstr> Задание 2 (участие в условном диалоге-расспросе) – максимум 6. </vt:lpstr>
      <vt:lpstr>Task 2. You are going to take part in a telephone survey. You have to answer six questions. Give full answers to the questions. Remember that you have 40 seconds to answer each question. </vt:lpstr>
      <vt:lpstr> Task 3.  You are going to give a talk about your school. You will have to start in 1.5 minutes and speak for not more than 2 minutes  (10-12 sentences). </vt:lpstr>
      <vt:lpstr>Устная часть ОГЭ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Устная часть ОГЭ</dc:title>
  <dc:creator>User</dc:creator>
  <cp:lastModifiedBy>teacher</cp:lastModifiedBy>
  <cp:revision>21</cp:revision>
  <dcterms:created xsi:type="dcterms:W3CDTF">2018-03-26T20:20:08Z</dcterms:created>
  <dcterms:modified xsi:type="dcterms:W3CDTF">2019-11-15T15:36:32Z</dcterms:modified>
</cp:coreProperties>
</file>