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13"/>
  </p:notesMasterIdLst>
  <p:sldIdLst>
    <p:sldId id="365" r:id="rId2"/>
    <p:sldId id="366" r:id="rId3"/>
    <p:sldId id="359" r:id="rId4"/>
    <p:sldId id="357" r:id="rId5"/>
    <p:sldId id="360" r:id="rId6"/>
    <p:sldId id="361" r:id="rId7"/>
    <p:sldId id="362" r:id="rId8"/>
    <p:sldId id="363" r:id="rId9"/>
    <p:sldId id="364" r:id="rId10"/>
    <p:sldId id="340" r:id="rId11"/>
    <p:sldId id="311" r:id="rId12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05BB"/>
    <a:srgbClr val="FF0000"/>
    <a:srgbClr val="0099FF"/>
    <a:srgbClr val="22FE2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838" autoAdjust="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40A933C6-18AB-4210-9B1A-13068CB14F9D}" type="datetimeFigureOut">
              <a:rPr lang="ru-RU"/>
              <a:pPr>
                <a:defRPr/>
              </a:pPr>
              <a:t>11.09.2020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9E2254BB-1EB6-4D7B-9AE7-11DADC6344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ru-RU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F831E3C-811C-4C23-86FC-D83C2FFABD70}" type="slidenum">
              <a:rPr lang="ru-RU" smtClean="0"/>
              <a:pPr/>
              <a:t>5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F411D9-A40D-466E-9E87-A094917BB2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2D6DB7-4F10-4E90-B081-510EC38BC6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E796C3-3BA3-4433-909C-A4E3316072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14BE18-D0CD-4793-A67E-88E6E04FA8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3DD6F3-9316-42A9-8E65-97E3EF50B5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47F406-ECA5-4D0E-8811-907A41B8FB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9077B9-72ED-426D-8C0C-33DF0A5DED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88A030-CEE1-4436-B638-EFF39B6C35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D92D8D-61A0-45F0-A4D7-25FAE762AD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51D106-E59F-4D1D-BB33-78540662AD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238F63-FF79-4D11-BF88-120E4528B5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B57F3DB6-739F-4E2F-A526-30D9B63E75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ome\Desktop\img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3124200" y="6245225"/>
            <a:ext cx="2895600" cy="476250"/>
          </a:xfrm>
          <a:noFill/>
        </p:spPr>
        <p:txBody>
          <a:bodyPr/>
          <a:lstStyle/>
          <a:p>
            <a:pPr algn="ctr"/>
            <a:fld id="{540F9017-92CD-4534-9D45-51BBB32FF204}" type="slidenum">
              <a:rPr lang="ru-RU" smtClean="0"/>
              <a:pPr algn="ctr"/>
              <a:t>10</a:t>
            </a:fld>
            <a:endParaRPr lang="ru-RU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49275"/>
            <a:ext cx="8229600" cy="431800"/>
          </a:xfrm>
        </p:spPr>
        <p:txBody>
          <a:bodyPr/>
          <a:lstStyle/>
          <a:p>
            <a:r>
              <a:rPr lang="ru-RU" sz="3600" b="1" smtClean="0">
                <a:solidFill>
                  <a:srgbClr val="FF0000"/>
                </a:solidFill>
                <a:latin typeface="Impact" pitchFamily="34" charset="0"/>
              </a:rPr>
              <a:t>Важнейшие пути землепроходцев</a:t>
            </a:r>
          </a:p>
        </p:txBody>
      </p:sp>
      <p:pic>
        <p:nvPicPr>
          <p:cNvPr id="17412" name="Picture 4" descr="Карта Сибир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341438"/>
            <a:ext cx="8424863" cy="532765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17413" name="Line 6"/>
          <p:cNvSpPr>
            <a:spLocks noChangeShapeType="1"/>
          </p:cNvSpPr>
          <p:nvPr/>
        </p:nvSpPr>
        <p:spPr bwMode="auto">
          <a:xfrm flipV="1">
            <a:off x="6732588" y="2133600"/>
            <a:ext cx="144462" cy="14287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14" name="Line 7"/>
          <p:cNvSpPr>
            <a:spLocks noChangeShapeType="1"/>
          </p:cNvSpPr>
          <p:nvPr/>
        </p:nvSpPr>
        <p:spPr bwMode="auto">
          <a:xfrm flipV="1">
            <a:off x="7092950" y="1844675"/>
            <a:ext cx="358775" cy="1444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15" name="Line 8"/>
          <p:cNvSpPr>
            <a:spLocks noChangeShapeType="1"/>
          </p:cNvSpPr>
          <p:nvPr/>
        </p:nvSpPr>
        <p:spPr bwMode="auto">
          <a:xfrm flipV="1">
            <a:off x="7667625" y="1628775"/>
            <a:ext cx="433388" cy="1444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16" name="Line 9"/>
          <p:cNvSpPr>
            <a:spLocks noChangeShapeType="1"/>
          </p:cNvSpPr>
          <p:nvPr/>
        </p:nvSpPr>
        <p:spPr bwMode="auto">
          <a:xfrm>
            <a:off x="8243888" y="1700213"/>
            <a:ext cx="288925" cy="2159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17" name="Line 10"/>
          <p:cNvSpPr>
            <a:spLocks noChangeShapeType="1"/>
          </p:cNvSpPr>
          <p:nvPr/>
        </p:nvSpPr>
        <p:spPr bwMode="auto">
          <a:xfrm flipH="1">
            <a:off x="8243888" y="1989138"/>
            <a:ext cx="215900" cy="14446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18" name="Line 11"/>
          <p:cNvSpPr>
            <a:spLocks noChangeShapeType="1"/>
          </p:cNvSpPr>
          <p:nvPr/>
        </p:nvSpPr>
        <p:spPr bwMode="auto">
          <a:xfrm>
            <a:off x="8316913" y="2205038"/>
            <a:ext cx="142875" cy="7143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19" name="Text Box 12"/>
          <p:cNvSpPr txBox="1">
            <a:spLocks noChangeArrowheads="1"/>
          </p:cNvSpPr>
          <p:nvPr/>
        </p:nvSpPr>
        <p:spPr bwMode="auto">
          <a:xfrm>
            <a:off x="4787900" y="1647825"/>
            <a:ext cx="18716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Семен Дежнев</a:t>
            </a:r>
          </a:p>
        </p:txBody>
      </p:sp>
      <p:sp>
        <p:nvSpPr>
          <p:cNvPr id="17420" name="Freeform 14"/>
          <p:cNvSpPr>
            <a:spLocks/>
          </p:cNvSpPr>
          <p:nvPr/>
        </p:nvSpPr>
        <p:spPr bwMode="auto">
          <a:xfrm>
            <a:off x="5213350" y="3556000"/>
            <a:ext cx="349250" cy="635000"/>
          </a:xfrm>
          <a:custGeom>
            <a:avLst/>
            <a:gdLst>
              <a:gd name="T0" fmla="*/ 2147483647 w 220"/>
              <a:gd name="T1" fmla="*/ 0 h 400"/>
              <a:gd name="T2" fmla="*/ 2147483647 w 220"/>
              <a:gd name="T3" fmla="*/ 2147483647 h 400"/>
              <a:gd name="T4" fmla="*/ 2147483647 w 220"/>
              <a:gd name="T5" fmla="*/ 2147483647 h 400"/>
              <a:gd name="T6" fmla="*/ 2147483647 w 220"/>
              <a:gd name="T7" fmla="*/ 2147483647 h 400"/>
              <a:gd name="T8" fmla="*/ 2147483647 w 220"/>
              <a:gd name="T9" fmla="*/ 2147483647 h 400"/>
              <a:gd name="T10" fmla="*/ 2147483647 w 220"/>
              <a:gd name="T11" fmla="*/ 2147483647 h 4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20"/>
              <a:gd name="T19" fmla="*/ 0 h 400"/>
              <a:gd name="T20" fmla="*/ 220 w 220"/>
              <a:gd name="T21" fmla="*/ 400 h 4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20" h="400">
                <a:moveTo>
                  <a:pt x="212" y="0"/>
                </a:moveTo>
                <a:cubicBezTo>
                  <a:pt x="210" y="19"/>
                  <a:pt x="220" y="119"/>
                  <a:pt x="172" y="128"/>
                </a:cubicBezTo>
                <a:cubicBezTo>
                  <a:pt x="138" y="134"/>
                  <a:pt x="103" y="133"/>
                  <a:pt x="68" y="136"/>
                </a:cubicBezTo>
                <a:cubicBezTo>
                  <a:pt x="56" y="153"/>
                  <a:pt x="40" y="167"/>
                  <a:pt x="28" y="184"/>
                </a:cubicBezTo>
                <a:cubicBezTo>
                  <a:pt x="18" y="199"/>
                  <a:pt x="14" y="217"/>
                  <a:pt x="4" y="232"/>
                </a:cubicBezTo>
                <a:cubicBezTo>
                  <a:pt x="10" y="302"/>
                  <a:pt x="0" y="400"/>
                  <a:pt x="100" y="400"/>
                </a:cubicBez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21" name="Freeform 15"/>
          <p:cNvSpPr>
            <a:spLocks/>
          </p:cNvSpPr>
          <p:nvPr/>
        </p:nvSpPr>
        <p:spPr bwMode="auto">
          <a:xfrm>
            <a:off x="5613400" y="4216400"/>
            <a:ext cx="546100" cy="465138"/>
          </a:xfrm>
          <a:custGeom>
            <a:avLst/>
            <a:gdLst>
              <a:gd name="T0" fmla="*/ 0 w 344"/>
              <a:gd name="T1" fmla="*/ 0 h 293"/>
              <a:gd name="T2" fmla="*/ 2147483647 w 344"/>
              <a:gd name="T3" fmla="*/ 2147483647 h 293"/>
              <a:gd name="T4" fmla="*/ 2147483647 w 344"/>
              <a:gd name="T5" fmla="*/ 2147483647 h 293"/>
              <a:gd name="T6" fmla="*/ 2147483647 w 344"/>
              <a:gd name="T7" fmla="*/ 2147483647 h 293"/>
              <a:gd name="T8" fmla="*/ 2147483647 w 344"/>
              <a:gd name="T9" fmla="*/ 2147483647 h 293"/>
              <a:gd name="T10" fmla="*/ 2147483647 w 344"/>
              <a:gd name="T11" fmla="*/ 2147483647 h 293"/>
              <a:gd name="T12" fmla="*/ 2147483647 w 344"/>
              <a:gd name="T13" fmla="*/ 2147483647 h 293"/>
              <a:gd name="T14" fmla="*/ 2147483647 w 344"/>
              <a:gd name="T15" fmla="*/ 2147483647 h 29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44"/>
              <a:gd name="T25" fmla="*/ 0 h 293"/>
              <a:gd name="T26" fmla="*/ 344 w 344"/>
              <a:gd name="T27" fmla="*/ 293 h 29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44" h="293">
                <a:moveTo>
                  <a:pt x="0" y="0"/>
                </a:moveTo>
                <a:cubicBezTo>
                  <a:pt x="28" y="21"/>
                  <a:pt x="51" y="45"/>
                  <a:pt x="80" y="64"/>
                </a:cubicBezTo>
                <a:cubicBezTo>
                  <a:pt x="104" y="101"/>
                  <a:pt x="137" y="129"/>
                  <a:pt x="168" y="160"/>
                </a:cubicBezTo>
                <a:cubicBezTo>
                  <a:pt x="198" y="190"/>
                  <a:pt x="169" y="182"/>
                  <a:pt x="208" y="208"/>
                </a:cubicBezTo>
                <a:cubicBezTo>
                  <a:pt x="215" y="213"/>
                  <a:pt x="224" y="213"/>
                  <a:pt x="232" y="216"/>
                </a:cubicBezTo>
                <a:cubicBezTo>
                  <a:pt x="309" y="293"/>
                  <a:pt x="211" y="202"/>
                  <a:pt x="280" y="248"/>
                </a:cubicBezTo>
                <a:cubicBezTo>
                  <a:pt x="289" y="254"/>
                  <a:pt x="293" y="268"/>
                  <a:pt x="304" y="272"/>
                </a:cubicBezTo>
                <a:cubicBezTo>
                  <a:pt x="316" y="277"/>
                  <a:pt x="331" y="272"/>
                  <a:pt x="344" y="272"/>
                </a:cubicBez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22" name="Freeform 16"/>
          <p:cNvSpPr>
            <a:spLocks/>
          </p:cNvSpPr>
          <p:nvPr/>
        </p:nvSpPr>
        <p:spPr bwMode="auto">
          <a:xfrm>
            <a:off x="6248400" y="4483100"/>
            <a:ext cx="528638" cy="223838"/>
          </a:xfrm>
          <a:custGeom>
            <a:avLst/>
            <a:gdLst>
              <a:gd name="T0" fmla="*/ 0 w 333"/>
              <a:gd name="T1" fmla="*/ 2147483647 h 141"/>
              <a:gd name="T2" fmla="*/ 2147483647 w 333"/>
              <a:gd name="T3" fmla="*/ 2147483647 h 141"/>
              <a:gd name="T4" fmla="*/ 2147483647 w 333"/>
              <a:gd name="T5" fmla="*/ 0 h 141"/>
              <a:gd name="T6" fmla="*/ 0 60000 65536"/>
              <a:gd name="T7" fmla="*/ 0 60000 65536"/>
              <a:gd name="T8" fmla="*/ 0 60000 65536"/>
              <a:gd name="T9" fmla="*/ 0 w 333"/>
              <a:gd name="T10" fmla="*/ 0 h 141"/>
              <a:gd name="T11" fmla="*/ 333 w 333"/>
              <a:gd name="T12" fmla="*/ 141 h 14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33" h="141">
                <a:moveTo>
                  <a:pt x="0" y="136"/>
                </a:moveTo>
                <a:cubicBezTo>
                  <a:pt x="137" y="131"/>
                  <a:pt x="216" y="141"/>
                  <a:pt x="320" y="72"/>
                </a:cubicBezTo>
                <a:cubicBezTo>
                  <a:pt x="333" y="33"/>
                  <a:pt x="328" y="56"/>
                  <a:pt x="328" y="0"/>
                </a:cubicBez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23" name="Text Box 17"/>
          <p:cNvSpPr txBox="1">
            <a:spLocks noChangeArrowheads="1"/>
          </p:cNvSpPr>
          <p:nvPr/>
        </p:nvSpPr>
        <p:spPr bwMode="auto">
          <a:xfrm>
            <a:off x="5738813" y="3922713"/>
            <a:ext cx="22177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 Ерофей Хабаров</a:t>
            </a:r>
          </a:p>
        </p:txBody>
      </p:sp>
      <p:sp>
        <p:nvSpPr>
          <p:cNvPr id="17424" name="Text Box 20"/>
          <p:cNvSpPr txBox="1">
            <a:spLocks noChangeArrowheads="1"/>
          </p:cNvSpPr>
          <p:nvPr/>
        </p:nvSpPr>
        <p:spPr bwMode="auto">
          <a:xfrm>
            <a:off x="6084888" y="3141663"/>
            <a:ext cx="20478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Василий Поярков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4800" b="1" i="1" smtClean="0">
                <a:solidFill>
                  <a:srgbClr val="C00000"/>
                </a:solidFill>
              </a:rPr>
              <a:t>Домашнее задание</a:t>
            </a:r>
          </a:p>
        </p:txBody>
      </p:sp>
      <p:sp>
        <p:nvSpPr>
          <p:cNvPr id="18435" name="Содержимое 2"/>
          <p:cNvSpPr>
            <a:spLocks noGrp="1"/>
          </p:cNvSpPr>
          <p:nvPr>
            <p:ph idx="4294967295"/>
          </p:nvPr>
        </p:nvSpPr>
        <p:spPr>
          <a:xfrm>
            <a:off x="500063" y="1285875"/>
            <a:ext cx="8158162" cy="4429125"/>
          </a:xfrm>
        </p:spPr>
        <p:txBody>
          <a:bodyPr/>
          <a:lstStyle/>
          <a:p>
            <a:pPr>
              <a:buFontTx/>
              <a:buNone/>
            </a:pPr>
            <a:endParaRPr lang="ru-RU" sz="4000" smtClean="0"/>
          </a:p>
          <a:p>
            <a:pPr>
              <a:buFontTx/>
              <a:buNone/>
            </a:pPr>
            <a:r>
              <a:rPr lang="ru-RU" sz="4000" smtClean="0"/>
              <a:t>- Читать с.100-104, ответить на вопросы.</a:t>
            </a:r>
            <a:endParaRPr lang="ru-RU" sz="4000" i="1" smtClean="0"/>
          </a:p>
          <a:p>
            <a:pPr>
              <a:buFontTx/>
              <a:buNone/>
            </a:pPr>
            <a:r>
              <a:rPr lang="ru-RU" sz="4000" smtClean="0"/>
              <a:t> </a:t>
            </a:r>
            <a:endParaRPr lang="ru-RU" sz="4000" i="1" smtClean="0"/>
          </a:p>
          <a:p>
            <a:pPr>
              <a:buFontTx/>
              <a:buNone/>
            </a:pPr>
            <a:r>
              <a:rPr lang="ru-RU" sz="4000" i="1" smtClean="0"/>
              <a:t> -</a:t>
            </a:r>
            <a:r>
              <a:rPr lang="ru-RU" sz="4000" smtClean="0"/>
              <a:t>Индивидуальное задание:   </a:t>
            </a:r>
            <a:r>
              <a:rPr lang="ru-RU" sz="4000" i="1" smtClean="0"/>
              <a:t>Загадки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http://www.uchkom43.ru/wp-content/uploads/2016/05/d802f9408456ee8027fe18dd45078a9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3350" y="1412875"/>
            <a:ext cx="6300788" cy="449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Home\Desktop\img3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/>
            <a:r>
              <a:rPr lang="ru-RU" sz="3600" b="1" i="1" smtClean="0">
                <a:solidFill>
                  <a:schemeClr val="tx1"/>
                </a:solidFill>
              </a:rPr>
              <a:t>Народы Сибири</a:t>
            </a:r>
          </a:p>
        </p:txBody>
      </p:sp>
      <p:pic>
        <p:nvPicPr>
          <p:cNvPr id="11267" name="Содержимое 3" descr="7.bmp"/>
          <p:cNvPicPr>
            <a:picLocks noGrp="1" noChangeAspect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411413" y="1700213"/>
            <a:ext cx="5294312" cy="3336925"/>
          </a:xfrm>
          <a:solidFill>
            <a:srgbClr val="00B050"/>
          </a:solidFill>
        </p:spPr>
      </p:pic>
      <p:sp>
        <p:nvSpPr>
          <p:cNvPr id="5" name="Блок-схема: альтернативный процесс 4"/>
          <p:cNvSpPr/>
          <p:nvPr/>
        </p:nvSpPr>
        <p:spPr>
          <a:xfrm>
            <a:off x="6286500" y="4857750"/>
            <a:ext cx="928688" cy="500063"/>
          </a:xfrm>
          <a:prstGeom prst="flowChartAlternateProcess">
            <a:avLst/>
          </a:prstGeom>
          <a:solidFill>
            <a:srgbClr val="22FE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200" dirty="0">
                <a:solidFill>
                  <a:schemeClr val="tx1"/>
                </a:solidFill>
              </a:rPr>
              <a:t>Удэгейцы</a:t>
            </a:r>
          </a:p>
          <a:p>
            <a:pPr algn="ctr" eaLnBrk="1" hangingPunct="1">
              <a:defRPr/>
            </a:pPr>
            <a:r>
              <a:rPr lang="ru-RU" sz="1200" dirty="0">
                <a:solidFill>
                  <a:schemeClr val="tx1"/>
                </a:solidFill>
              </a:rPr>
              <a:t>нанайцы</a:t>
            </a:r>
          </a:p>
        </p:txBody>
      </p:sp>
      <p:sp>
        <p:nvSpPr>
          <p:cNvPr id="7" name="Блок-схема: процесс 6"/>
          <p:cNvSpPr/>
          <p:nvPr/>
        </p:nvSpPr>
        <p:spPr>
          <a:xfrm>
            <a:off x="3571868" y="3643314"/>
            <a:ext cx="714380" cy="500066"/>
          </a:xfrm>
          <a:prstGeom prst="flowChartProcess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200" dirty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</a:rPr>
              <a:t>ненцы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Народы Сибири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9170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783406">
                <a:tc>
                  <a:txBody>
                    <a:bodyPr/>
                    <a:lstStyle/>
                    <a:p>
                      <a:r>
                        <a:rPr lang="ru-RU" dirty="0" smtClean="0"/>
                        <a:t>Названия племен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Территория расселения</a:t>
                      </a:r>
                      <a:endParaRPr lang="ru-RU" dirty="0"/>
                    </a:p>
                  </a:txBody>
                  <a:tcPr/>
                </a:tc>
              </a:tr>
              <a:tr h="783406">
                <a:tc>
                  <a:txBody>
                    <a:bodyPr/>
                    <a:lstStyle/>
                    <a:p>
                      <a:r>
                        <a:rPr lang="ru-RU" dirty="0" smtClean="0"/>
                        <a:t>Юкагиры, чукчи, ительмены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Северо</a:t>
                      </a:r>
                      <a:r>
                        <a:rPr lang="ru-RU" dirty="0" smtClean="0"/>
                        <a:t>  – восточная Сибирь</a:t>
                      </a:r>
                      <a:endParaRPr lang="ru-RU" dirty="0"/>
                    </a:p>
                  </a:txBody>
                  <a:tcPr/>
                </a:tc>
              </a:tr>
              <a:tr h="783406">
                <a:tc>
                  <a:txBody>
                    <a:bodyPr/>
                    <a:lstStyle/>
                    <a:p>
                      <a:r>
                        <a:rPr lang="ru-RU" dirty="0" smtClean="0"/>
                        <a:t>Якуты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Река Лена</a:t>
                      </a:r>
                      <a:endParaRPr lang="ru-RU" dirty="0"/>
                    </a:p>
                  </a:txBody>
                  <a:tcPr/>
                </a:tc>
              </a:tr>
              <a:tr h="783406">
                <a:tc>
                  <a:txBody>
                    <a:bodyPr/>
                    <a:lstStyle/>
                    <a:p>
                      <a:r>
                        <a:rPr lang="ru-RU" dirty="0" smtClean="0"/>
                        <a:t>Буряты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Байкал, река</a:t>
                      </a:r>
                      <a:r>
                        <a:rPr lang="ru-RU" baseline="0" dirty="0" smtClean="0"/>
                        <a:t> Ангара</a:t>
                      </a:r>
                      <a:endParaRPr lang="ru-RU" dirty="0"/>
                    </a:p>
                  </a:txBody>
                  <a:tcPr/>
                </a:tc>
              </a:tr>
              <a:tr h="783406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Дауры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Река</a:t>
                      </a:r>
                      <a:r>
                        <a:rPr lang="ru-RU" baseline="0" dirty="0" smtClean="0"/>
                        <a:t> Амур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3" descr="C:\Users\Home\Desktop\img2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Home\Desktop\img1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Home\Desktop\img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28625" y="214313"/>
            <a:ext cx="8229600" cy="504825"/>
          </a:xfrm>
        </p:spPr>
        <p:txBody>
          <a:bodyPr/>
          <a:lstStyle/>
          <a:p>
            <a:r>
              <a:rPr lang="ru-RU" sz="36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Первопроходцы в Сибири и на Дальнем Востоке</a:t>
            </a:r>
          </a:p>
        </p:txBody>
      </p:sp>
      <p:graphicFrame>
        <p:nvGraphicFramePr>
          <p:cNvPr id="40161" name="Group 225"/>
          <p:cNvGraphicFramePr>
            <a:graphicFrameLocks noGrp="1"/>
          </p:cNvGraphicFramePr>
          <p:nvPr>
            <p:ph idx="4294967295"/>
          </p:nvPr>
        </p:nvGraphicFramePr>
        <p:xfrm>
          <a:off x="500063" y="1000125"/>
          <a:ext cx="8424936" cy="5286411"/>
        </p:xfrm>
        <a:graphic>
          <a:graphicData uri="http://schemas.openxmlformats.org/drawingml/2006/table">
            <a:tbl>
              <a:tblPr/>
              <a:tblGrid>
                <a:gridCol w="2943581"/>
                <a:gridCol w="2436323"/>
                <a:gridCol w="3045032"/>
              </a:tblGrid>
              <a:tr h="142632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Имя землепроходца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Когда начался поход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Открытия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123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Семен  Дежнев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1648 год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Открытие пролива между Азией и Америкой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1238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Василий  Поярков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1643 год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Освоение земель по реке Амур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61244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Ерофей  Хабаров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1649 – 1653 годы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Присоединение  приамурских земель к России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1996</TotalTime>
  <Words>96</Words>
  <Application>Microsoft Office PowerPoint</Application>
  <PresentationFormat>Экран (4:3)</PresentationFormat>
  <Paragraphs>39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Оформление по умолчанию</vt:lpstr>
      <vt:lpstr>Слайд 1</vt:lpstr>
      <vt:lpstr>Слайд 2</vt:lpstr>
      <vt:lpstr>Слайд 3</vt:lpstr>
      <vt:lpstr>Народы Сибири</vt:lpstr>
      <vt:lpstr>Народы Сибири</vt:lpstr>
      <vt:lpstr>Слайд 6</vt:lpstr>
      <vt:lpstr>Слайд 7</vt:lpstr>
      <vt:lpstr>Слайд 8</vt:lpstr>
      <vt:lpstr>Первопроходцы в Сибири и на Дальнем Востоке</vt:lpstr>
      <vt:lpstr>Важнейшие пути землепроходцев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Сибирь в XII веке</dc:title>
  <dc:creator>1</dc:creator>
  <cp:lastModifiedBy>Home</cp:lastModifiedBy>
  <cp:revision>132</cp:revision>
  <dcterms:created xsi:type="dcterms:W3CDTF">2012-02-10T04:29:40Z</dcterms:created>
  <dcterms:modified xsi:type="dcterms:W3CDTF">2020-09-11T15:48:44Z</dcterms:modified>
</cp:coreProperties>
</file>