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sldIdLst>
    <p:sldId id="257" r:id="rId2"/>
    <p:sldId id="258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F933D5-084F-4BD3-B70E-3EE3B983B7EC}" type="datetimeFigureOut">
              <a:rPr lang="ru-RU" smtClean="0"/>
              <a:t>11.09.2020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E92BA7-8750-4D4E-B5FE-7EF5F53CFF2F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704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7280537-F2D1-4E18-8448-17C8958664B2}" type="slidenum">
              <a:rPr lang="ru-RU" smtClean="0"/>
              <a:pPr>
                <a:defRPr/>
              </a:pPr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1CA8C-CBA1-4765-B823-CDA65CAE17E6}" type="datetimeFigureOut">
              <a:rPr lang="ru-RU" smtClean="0"/>
              <a:t>11.09.2020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CEEBFA4E-C244-436E-8464-4278198EB08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1CA8C-CBA1-4765-B823-CDA65CAE17E6}" type="datetimeFigureOut">
              <a:rPr lang="ru-RU" smtClean="0"/>
              <a:t>11.09.2020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BFA4E-C244-436E-8464-4278198EB08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1CA8C-CBA1-4765-B823-CDA65CAE17E6}" type="datetimeFigureOut">
              <a:rPr lang="ru-RU" smtClean="0"/>
              <a:t>11.09.2020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BFA4E-C244-436E-8464-4278198EB08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1CA8C-CBA1-4765-B823-CDA65CAE17E6}" type="datetimeFigureOut">
              <a:rPr lang="ru-RU" smtClean="0"/>
              <a:t>11.09.2020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CEEBFA4E-C244-436E-8464-4278198EB08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1CA8C-CBA1-4765-B823-CDA65CAE17E6}" type="datetimeFigureOut">
              <a:rPr lang="ru-RU" smtClean="0"/>
              <a:t>11.09.2020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BFA4E-C244-436E-8464-4278198EB08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1CA8C-CBA1-4765-B823-CDA65CAE17E6}" type="datetimeFigureOut">
              <a:rPr lang="ru-RU" smtClean="0"/>
              <a:t>11.09.2020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BFA4E-C244-436E-8464-4278198EB08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1CA8C-CBA1-4765-B823-CDA65CAE17E6}" type="datetimeFigureOut">
              <a:rPr lang="ru-RU" smtClean="0"/>
              <a:t>11.09.2020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CEEBFA4E-C244-436E-8464-4278198EB08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1CA8C-CBA1-4765-B823-CDA65CAE17E6}" type="datetimeFigureOut">
              <a:rPr lang="ru-RU" smtClean="0"/>
              <a:t>11.09.2020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BFA4E-C244-436E-8464-4278198EB08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1CA8C-CBA1-4765-B823-CDA65CAE17E6}" type="datetimeFigureOut">
              <a:rPr lang="ru-RU" smtClean="0"/>
              <a:t>11.09.2020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BFA4E-C244-436E-8464-4278198EB08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1CA8C-CBA1-4765-B823-CDA65CAE17E6}" type="datetimeFigureOut">
              <a:rPr lang="ru-RU" smtClean="0"/>
              <a:t>11.09.2020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BFA4E-C244-436E-8464-4278198EB08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1CA8C-CBA1-4765-B823-CDA65CAE17E6}" type="datetimeFigureOut">
              <a:rPr lang="ru-RU" smtClean="0"/>
              <a:t>11.09.2020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BFA4E-C244-436E-8464-4278198EB08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1051CA8C-CBA1-4765-B823-CDA65CAE17E6}" type="datetimeFigureOut">
              <a:rPr lang="ru-RU" smtClean="0"/>
              <a:t>11.09.2020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CEEBFA4E-C244-436E-8464-4278198EB08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png"/><Relationship Id="rId18" Type="http://schemas.openxmlformats.org/officeDocument/2006/relationships/image" Target="../media/image1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17" Type="http://schemas.openxmlformats.org/officeDocument/2006/relationships/image" Target="../media/image18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jpeg"/><Relationship Id="rId15" Type="http://schemas.openxmlformats.org/officeDocument/2006/relationships/image" Target="../media/image16.png"/><Relationship Id="rId10" Type="http://schemas.openxmlformats.org/officeDocument/2006/relationships/image" Target="../media/image11.png"/><Relationship Id="rId19" Type="http://schemas.openxmlformats.org/officeDocument/2006/relationships/image" Target="../media/image20.png"/><Relationship Id="rId4" Type="http://schemas.openxmlformats.org/officeDocument/2006/relationships/image" Target="../media/image5.jpeg"/><Relationship Id="rId9" Type="http://schemas.openxmlformats.org/officeDocument/2006/relationships/image" Target="../media/image10.png"/><Relationship Id="rId14" Type="http://schemas.openxmlformats.org/officeDocument/2006/relationships/image" Target="../media/image1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/>
              <a:t>Герб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214438"/>
            <a:ext cx="6215063" cy="5429250"/>
          </a:xfrm>
        </p:spPr>
        <p:txBody>
          <a:bodyPr>
            <a:normAutofit fontScale="62500" lnSpcReduction="20000"/>
          </a:bodyPr>
          <a:lstStyle/>
          <a:p>
            <a:pPr>
              <a:defRPr/>
            </a:pPr>
            <a:r>
              <a:rPr lang="ru-RU" b="1" dirty="0" smtClean="0"/>
              <a:t>Белый цвет</a:t>
            </a:r>
            <a:r>
              <a:rPr lang="ru-RU" dirty="0" smtClean="0"/>
              <a:t> символизирует благородство и откровенность; </a:t>
            </a:r>
          </a:p>
          <a:p>
            <a:pPr>
              <a:defRPr/>
            </a:pPr>
            <a:r>
              <a:rPr lang="ru-RU" b="1" dirty="0" smtClean="0"/>
              <a:t>Синий цвет</a:t>
            </a:r>
            <a:r>
              <a:rPr lang="ru-RU" dirty="0" smtClean="0"/>
              <a:t> — верность, честность, безупречность и целомудрие; </a:t>
            </a:r>
          </a:p>
          <a:p>
            <a:pPr>
              <a:defRPr/>
            </a:pPr>
            <a:r>
              <a:rPr lang="ru-RU" b="1" dirty="0" smtClean="0"/>
              <a:t>Красный цвет</a:t>
            </a:r>
            <a:r>
              <a:rPr lang="ru-RU" dirty="0" smtClean="0"/>
              <a:t> — мужество, смелость, великодушие и любовь  </a:t>
            </a:r>
          </a:p>
          <a:p>
            <a:pPr>
              <a:defRPr/>
            </a:pPr>
            <a:r>
              <a:rPr lang="ru-RU" b="1" dirty="0" smtClean="0"/>
              <a:t>ОРЕЛ </a:t>
            </a:r>
            <a:r>
              <a:rPr lang="ru-RU" dirty="0" smtClean="0"/>
              <a:t>– символ власти, господства, независимости, силы, а также великодушия и прозорливости. Двуглавый российский орел – символ единства европейской и азиатской частей России, преемственности христианства от Византии, символ высшей власти.</a:t>
            </a:r>
          </a:p>
          <a:p>
            <a:pPr>
              <a:defRPr/>
            </a:pPr>
            <a:r>
              <a:rPr lang="ru-RU" b="1" dirty="0" smtClean="0"/>
              <a:t>ЛЕВ-</a:t>
            </a:r>
            <a:r>
              <a:rPr lang="ru-RU" dirty="0" smtClean="0"/>
              <a:t> символизирует силу, храбрость, гордость, великодушие, милосердие, отвагу, власть. Заступ олицетворяет подземные богатства Красноярска, а серп — наземные.</a:t>
            </a:r>
          </a:p>
          <a:p>
            <a:pPr>
              <a:defRPr/>
            </a:pPr>
            <a:endParaRPr lang="ru-RU" dirty="0" smtClean="0"/>
          </a:p>
          <a:p>
            <a:pPr>
              <a:defRPr/>
            </a:pPr>
            <a:r>
              <a:rPr lang="ru-RU" dirty="0" smtClean="0"/>
              <a:t> </a:t>
            </a:r>
            <a:r>
              <a:rPr lang="ru-RU" b="1" dirty="0" smtClean="0"/>
              <a:t>Единство страны </a:t>
            </a:r>
            <a:r>
              <a:rPr lang="ru-RU" dirty="0" smtClean="0"/>
              <a:t>вокруг столицы   символизируют эмблемы федеральных округов.</a:t>
            </a:r>
            <a:endParaRPr lang="ru-RU" dirty="0"/>
          </a:p>
        </p:txBody>
      </p:sp>
      <p:pic>
        <p:nvPicPr>
          <p:cNvPr id="52228" name="Picture 2" descr="http://upload.wikimedia.org/wikipedia/ru/thumb/a/ab/%D0%9A%D0%BE%D0%BB%D0%BE%D0%BD%D0%BD%D0%B0_%D1%81_%D1%81%D0%B8%D0%BC%D0%B2%D0%BE%D0%BB%D0%BE%D0%BC_%D0%9A%D1%80%D0%B0%D1%81%D0%BD%D0%BE%D1%8F%D1%80%D1%81%D0%BA%D0%B0_-_%D0%BB%D1%8C%D0%B2%D0%BE%D0%BC_%D1%81_%D0%BB%D0%BE%D0%BF%D0%B0%D1%82%D0%BE%D0%B9.jpg/200px-%D0%9A%D0%BE%D0%BB%D0%BE%D0%BD%D0%BD%D0%B0_%D1%81_%D1%81%D0%B8%D0%BC%D0%B2%D0%BE%D0%BB%D0%BE%D0%BC_%D0%9A%D1%80%D0%B0%D1%81%D0%BD%D0%BE%D1%8F%D1%80%D1%81%D0%BA%D0%B0_-_%D0%BB%D1%8C%D0%B2%D0%BE%D0%BC_%D1%81_%D0%BB%D0%BE%D0%BF%D0%B0%D1%82%D0%BE%D0%B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72250" y="1500188"/>
            <a:ext cx="2571750" cy="4929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0" name="Picture 2" descr="https://upload.wikimedia.org/wikipedia/commons/thumb/5/53/Blason_Vide_Moderne_3D.svg/545px-Blason_Vide_Moderne_3D.svg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92D050"/>
          </a:solidFill>
          <a:ln w="9525">
            <a:noFill/>
            <a:miter lim="800000"/>
            <a:headEnd/>
            <a:tailEnd/>
          </a:ln>
        </p:spPr>
      </p:pic>
      <p:pic>
        <p:nvPicPr>
          <p:cNvPr id="53251" name="Picture 2" descr="https://im0-tub-ru.yandex.net/i?id=8dd319d320ed47e9ea6b4a7d6d3c36ce&amp;n=1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86000" y="214313"/>
            <a:ext cx="4357688" cy="3786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3252" name="Picture 14" descr="https://inari.ru/images/gerbi/gerbi-subjektov-rf/gerb-krasnoyarska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857625" y="1285875"/>
            <a:ext cx="1143000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3253" name="Рисунок 15" descr="https://upload.wikimedia.org/wikipedia/commons/thumb/b/b0/Heraldic_shield_shape_543x623.svg/892px-Heraldic_shield_shape_543x623.svg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71500" y="285750"/>
            <a:ext cx="923925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3254" name="Рисунок 16" descr="https://upload.wikimedia.org/wikipedia/commons/thumb/b/b0/Heraldic_shield_shape_543x623.svg/892px-Heraldic_shield_shape_543x623.svg.pn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00063" y="2286000"/>
            <a:ext cx="928687" cy="92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3255" name="Рисунок 17" descr="https://upload.wikimedia.org/wikipedia/commons/thumb/b/b0/Heraldic_shield_shape_543x623.svg/892px-Heraldic_shield_shape_543x623.svg.pn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71500" y="4000500"/>
            <a:ext cx="928688" cy="92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3256" name="Рисунок 18" descr="https://upload.wikimedia.org/wikipedia/commons/thumb/b/b0/Heraldic_shield_shape_543x623.svg/892px-Heraldic_shield_shape_543x623.svg.pn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214563" y="4643438"/>
            <a:ext cx="928687" cy="928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3257" name="Рисунок 19" descr="https://upload.wikimedia.org/wikipedia/commons/thumb/b/b0/Heraldic_shield_shape_543x623.svg/892px-Heraldic_shield_shape_543x623.svg.pn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357688" y="4643438"/>
            <a:ext cx="928687" cy="928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3258" name="Рисунок 20" descr="https://upload.wikimedia.org/wikipedia/commons/thumb/b/b0/Heraldic_shield_shape_543x623.svg/892px-Heraldic_shield_shape_543x623.svg.pn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357938" y="4572000"/>
            <a:ext cx="928687" cy="92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3259" name="Рисунок 22" descr="https://upload.wikimedia.org/wikipedia/commons/thumb/b/b0/Heraldic_shield_shape_543x623.svg/892px-Heraldic_shield_shape_543x623.svg.pn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429500" y="357188"/>
            <a:ext cx="928688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3260" name="Рисунок 23" descr="https://upload.wikimedia.org/wikipedia/commons/thumb/b/b0/Heraldic_shield_shape_543x623.svg/892px-Heraldic_shield_shape_543x623.svg.pn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500938" y="1643063"/>
            <a:ext cx="928687" cy="928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3261" name="Рисунок 25" descr="https://upload.wikimedia.org/wikipedia/commons/thumb/b/b0/Heraldic_shield_shape_543x623.svg/892px-Heraldic_shield_shape_543x623.svg.pn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500938" y="3357563"/>
            <a:ext cx="928687" cy="928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3262" name="Рисунок 38" descr="https://img-fotki.yandex.ru/get/5645/65387414.6c/0_c15c3_af970319_XL.pn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143250" y="5000625"/>
            <a:ext cx="1357313" cy="50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3263" name="Рисунок 40" descr="https://img-fotki.yandex.ru/get/5645/65387414.6c/0_c15c3_af970319_XL.pn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5143500" y="5000625"/>
            <a:ext cx="1495425" cy="50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3264" name="Рисунок 42" descr="https://img-fotki.yandex.ru/get/5645/65387414.6c/0_c15c3_af970319_XL.png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1000125" y="4929188"/>
            <a:ext cx="1274763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3265" name="Рисунок 43" descr="https://img-fotki.yandex.ru/get/5645/65387414.6c/0_c15c3_af970319_XL.png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 rot="-2691164">
            <a:off x="7296150" y="4540250"/>
            <a:ext cx="823913" cy="50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3266" name="Рисунок 44" descr="https://img-fotki.yandex.ru/get/5645/65387414.6c/0_c15c3_af970319_XL.png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642938" y="3082925"/>
            <a:ext cx="623887" cy="917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3267" name="Рисунок 45" descr="https://img-fotki.yandex.ru/get/5645/65387414.6c/0_c15c3_af970319_XL.png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 rot="-5576905">
            <a:off x="7463631" y="2615407"/>
            <a:ext cx="785813" cy="57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3268" name="Рисунок 46" descr="https://img-fotki.yandex.ru/get/5645/65387414.6c/0_c15c3_af970319_XL.png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7572375" y="941388"/>
            <a:ext cx="644525" cy="633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3269" name="Рисунок 47" descr="https://img-fotki.yandex.ru/get/5645/65387414.6c/0_c15c3_af970319_XL.png"/>
          <p:cNvPicPr>
            <a:picLocks noChangeAspect="1" noChangeArrowheads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642938" y="1285875"/>
            <a:ext cx="579437" cy="1033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3270" name="Рисунок 51" descr="http://pngimg.com/uploads/shield/shield_PNG1274.png"/>
          <p:cNvPicPr>
            <a:picLocks noChangeAspect="1" noChangeArrowheads="1"/>
          </p:cNvPicPr>
          <p:nvPr/>
        </p:nvPicPr>
        <p:blipFill>
          <a:blip r:embed="rId17"/>
          <a:srcRect/>
          <a:stretch>
            <a:fillRect/>
          </a:stretch>
        </p:blipFill>
        <p:spPr bwMode="auto">
          <a:xfrm>
            <a:off x="1857375" y="4357688"/>
            <a:ext cx="1643063" cy="1443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3271" name="Рисунок 52" descr="http://pngimg.com/uploads/shield/shield_PNG1274.png"/>
          <p:cNvPicPr>
            <a:picLocks noChangeAspect="1" noChangeArrowheads="1"/>
          </p:cNvPicPr>
          <p:nvPr/>
        </p:nvPicPr>
        <p:blipFill>
          <a:blip r:embed="rId17"/>
          <a:srcRect/>
          <a:stretch>
            <a:fillRect/>
          </a:stretch>
        </p:blipFill>
        <p:spPr bwMode="auto">
          <a:xfrm>
            <a:off x="4000500" y="4429125"/>
            <a:ext cx="1643063" cy="1443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3272" name="Рисунок 53" descr="http://pngimg.com/uploads/shield/shield_PNG1274.png"/>
          <p:cNvPicPr>
            <a:picLocks noChangeAspect="1" noChangeArrowheads="1"/>
          </p:cNvPicPr>
          <p:nvPr/>
        </p:nvPicPr>
        <p:blipFill>
          <a:blip r:embed="rId17"/>
          <a:srcRect/>
          <a:stretch>
            <a:fillRect/>
          </a:stretch>
        </p:blipFill>
        <p:spPr bwMode="auto">
          <a:xfrm>
            <a:off x="6000750" y="4286250"/>
            <a:ext cx="1643063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3273" name="Рисунок 54" descr="http://pngimg.com/uploads/shield/shield_PNG1274.png"/>
          <p:cNvPicPr>
            <a:picLocks noChangeAspect="1" noChangeArrowheads="1"/>
          </p:cNvPicPr>
          <p:nvPr/>
        </p:nvPicPr>
        <p:blipFill>
          <a:blip r:embed="rId17"/>
          <a:srcRect/>
          <a:stretch>
            <a:fillRect/>
          </a:stretch>
        </p:blipFill>
        <p:spPr bwMode="auto">
          <a:xfrm>
            <a:off x="7072313" y="3143250"/>
            <a:ext cx="1643062" cy="1443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3274" name="Рисунок 55" descr="http://pngimg.com/uploads/shield/shield_PNG1274.png"/>
          <p:cNvPicPr>
            <a:picLocks noChangeAspect="1" noChangeArrowheads="1"/>
          </p:cNvPicPr>
          <p:nvPr/>
        </p:nvPicPr>
        <p:blipFill>
          <a:blip r:embed="rId18"/>
          <a:srcRect/>
          <a:stretch>
            <a:fillRect/>
          </a:stretch>
        </p:blipFill>
        <p:spPr bwMode="auto">
          <a:xfrm>
            <a:off x="7215188" y="1357313"/>
            <a:ext cx="1571625" cy="1357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3275" name="Рисунок 56" descr="http://pngimg.com/uploads/shield/shield_PNG1274.png"/>
          <p:cNvPicPr>
            <a:picLocks noChangeAspect="1" noChangeArrowheads="1"/>
          </p:cNvPicPr>
          <p:nvPr/>
        </p:nvPicPr>
        <p:blipFill>
          <a:blip r:embed="rId19"/>
          <a:srcRect/>
          <a:stretch>
            <a:fillRect/>
          </a:stretch>
        </p:blipFill>
        <p:spPr bwMode="auto">
          <a:xfrm>
            <a:off x="7072313" y="0"/>
            <a:ext cx="1714500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3276" name="Рисунок 57" descr="http://pngimg.com/uploads/shield/shield_PNG1274.png"/>
          <p:cNvPicPr>
            <a:picLocks noChangeAspect="1" noChangeArrowheads="1"/>
          </p:cNvPicPr>
          <p:nvPr/>
        </p:nvPicPr>
        <p:blipFill>
          <a:blip r:embed="rId17"/>
          <a:srcRect/>
          <a:stretch>
            <a:fillRect/>
          </a:stretch>
        </p:blipFill>
        <p:spPr bwMode="auto">
          <a:xfrm>
            <a:off x="285750" y="0"/>
            <a:ext cx="1500188" cy="1443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3277" name="Рисунок 58" descr="http://pngimg.com/uploads/shield/shield_PNG1274.png"/>
          <p:cNvPicPr>
            <a:picLocks noChangeAspect="1" noChangeArrowheads="1"/>
          </p:cNvPicPr>
          <p:nvPr/>
        </p:nvPicPr>
        <p:blipFill>
          <a:blip r:embed="rId17"/>
          <a:srcRect/>
          <a:stretch>
            <a:fillRect/>
          </a:stretch>
        </p:blipFill>
        <p:spPr bwMode="auto">
          <a:xfrm>
            <a:off x="214313" y="2071688"/>
            <a:ext cx="1643062" cy="1443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3278" name="Рисунок 59" descr="http://pngimg.com/uploads/shield/shield_PNG1274.png"/>
          <p:cNvPicPr>
            <a:picLocks noChangeAspect="1" noChangeArrowheads="1"/>
          </p:cNvPicPr>
          <p:nvPr/>
        </p:nvPicPr>
        <p:blipFill>
          <a:blip r:embed="rId17"/>
          <a:srcRect/>
          <a:stretch>
            <a:fillRect/>
          </a:stretch>
        </p:blipFill>
        <p:spPr bwMode="auto">
          <a:xfrm>
            <a:off x="214313" y="3786188"/>
            <a:ext cx="1643062" cy="1443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" name="Прямоугольник 60"/>
          <p:cNvSpPr/>
          <p:nvPr/>
        </p:nvSpPr>
        <p:spPr>
          <a:xfrm>
            <a:off x="571500" y="214313"/>
            <a:ext cx="1357313" cy="57785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00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Северо- Западный</a:t>
            </a:r>
            <a:endParaRPr lang="ru-RU" sz="1000">
              <a:solidFill>
                <a:srgbClr val="FF0000"/>
              </a:solidFill>
              <a:ea typeface="Calibri" pitchFamily="34" charset="0"/>
              <a:cs typeface="Arial" charset="0"/>
            </a:endParaRPr>
          </a:p>
          <a:p>
            <a:pPr eaLnBrk="0" hangingPunct="0"/>
            <a:r>
              <a:rPr lang="ru-RU" sz="100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Федеральный</a:t>
            </a:r>
            <a:endParaRPr lang="ru-RU" sz="1000">
              <a:solidFill>
                <a:srgbClr val="FF0000"/>
              </a:solidFill>
              <a:cs typeface="Arial" charset="0"/>
            </a:endParaRPr>
          </a:p>
          <a:p>
            <a:pPr eaLnBrk="0" hangingPunct="0"/>
            <a:r>
              <a:rPr lang="ru-RU" sz="100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 округ</a:t>
            </a:r>
            <a:endParaRPr lang="ru-RU" sz="1000">
              <a:solidFill>
                <a:srgbClr val="FF0000"/>
              </a:solidFill>
            </a:endParaRPr>
          </a:p>
        </p:txBody>
      </p:sp>
      <p:sp>
        <p:nvSpPr>
          <p:cNvPr id="62" name="Прямоугольник 61"/>
          <p:cNvSpPr/>
          <p:nvPr/>
        </p:nvSpPr>
        <p:spPr>
          <a:xfrm>
            <a:off x="642938" y="2357438"/>
            <a:ext cx="1500187" cy="57785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00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Центральный </a:t>
            </a:r>
            <a:endParaRPr lang="ru-RU" sz="1000">
              <a:solidFill>
                <a:srgbClr val="FF0000"/>
              </a:solidFill>
              <a:ea typeface="Calibri" pitchFamily="34" charset="0"/>
              <a:cs typeface="Arial" charset="0"/>
            </a:endParaRPr>
          </a:p>
          <a:p>
            <a:pPr eaLnBrk="0" hangingPunct="0"/>
            <a:r>
              <a:rPr lang="ru-RU" sz="100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Федеральный</a:t>
            </a:r>
            <a:endParaRPr lang="ru-RU" sz="1000">
              <a:solidFill>
                <a:srgbClr val="FF0000"/>
              </a:solidFill>
              <a:cs typeface="Arial" charset="0"/>
            </a:endParaRPr>
          </a:p>
          <a:p>
            <a:pPr eaLnBrk="0" hangingPunct="0"/>
            <a:r>
              <a:rPr lang="ru-RU" sz="100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 округ</a:t>
            </a:r>
            <a:endParaRPr lang="ru-RU" sz="1000">
              <a:solidFill>
                <a:srgbClr val="FF0000"/>
              </a:solidFill>
              <a:cs typeface="Arial" charset="0"/>
            </a:endParaRPr>
          </a:p>
        </p:txBody>
      </p:sp>
      <p:sp>
        <p:nvSpPr>
          <p:cNvPr id="63" name="Прямоугольник 62"/>
          <p:cNvSpPr/>
          <p:nvPr/>
        </p:nvSpPr>
        <p:spPr>
          <a:xfrm>
            <a:off x="642938" y="4071938"/>
            <a:ext cx="1214437" cy="57785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00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Приволжский</a:t>
            </a:r>
            <a:endParaRPr lang="ru-RU" sz="1000">
              <a:solidFill>
                <a:srgbClr val="FF0000"/>
              </a:solidFill>
              <a:ea typeface="Calibri" pitchFamily="34" charset="0"/>
              <a:cs typeface="Arial" charset="0"/>
            </a:endParaRPr>
          </a:p>
          <a:p>
            <a:pPr eaLnBrk="0" hangingPunct="0"/>
            <a:r>
              <a:rPr lang="ru-RU" sz="100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Федеральный</a:t>
            </a:r>
            <a:endParaRPr lang="ru-RU" sz="1000">
              <a:solidFill>
                <a:srgbClr val="FF0000"/>
              </a:solidFill>
              <a:cs typeface="Arial" charset="0"/>
            </a:endParaRPr>
          </a:p>
          <a:p>
            <a:pPr eaLnBrk="0" hangingPunct="0"/>
            <a:r>
              <a:rPr lang="ru-RU" sz="100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 округ</a:t>
            </a:r>
            <a:endParaRPr lang="ru-RU" sz="1000">
              <a:solidFill>
                <a:srgbClr val="FF0000"/>
              </a:solidFill>
              <a:cs typeface="Arial" charset="0"/>
            </a:endParaRPr>
          </a:p>
        </p:txBody>
      </p:sp>
      <p:sp>
        <p:nvSpPr>
          <p:cNvPr id="15373" name="Rectangle 13"/>
          <p:cNvSpPr>
            <a:spLocks noChangeArrowheads="1"/>
          </p:cNvSpPr>
          <p:nvPr/>
        </p:nvSpPr>
        <p:spPr bwMode="auto">
          <a:xfrm rot="10800000" flipV="1">
            <a:off x="2286000" y="4767263"/>
            <a:ext cx="6858000" cy="57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ru-RU" sz="100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Южный </a:t>
            </a:r>
            <a:endParaRPr lang="ru-RU" sz="1000">
              <a:solidFill>
                <a:srgbClr val="FF0000"/>
              </a:solidFill>
              <a:ea typeface="Calibri" pitchFamily="34" charset="0"/>
              <a:cs typeface="Arial" charset="0"/>
            </a:endParaRPr>
          </a:p>
          <a:p>
            <a:pPr eaLnBrk="0" hangingPunct="0"/>
            <a:r>
              <a:rPr lang="ru-RU" sz="100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Федеральный</a:t>
            </a:r>
            <a:endParaRPr lang="ru-RU" sz="1000">
              <a:solidFill>
                <a:srgbClr val="FF0000"/>
              </a:solidFill>
              <a:cs typeface="Arial" charset="0"/>
            </a:endParaRPr>
          </a:p>
          <a:p>
            <a:pPr eaLnBrk="0" hangingPunct="0"/>
            <a:r>
              <a:rPr lang="ru-RU" sz="100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 округ</a:t>
            </a:r>
            <a:endParaRPr lang="ru-RU" sz="1000">
              <a:solidFill>
                <a:srgbClr val="FF0000"/>
              </a:solidFill>
              <a:cs typeface="Arial" charset="0"/>
            </a:endParaRPr>
          </a:p>
        </p:txBody>
      </p:sp>
      <p:sp>
        <p:nvSpPr>
          <p:cNvPr id="15374" name="Rectangle 14"/>
          <p:cNvSpPr>
            <a:spLocks noChangeArrowheads="1"/>
          </p:cNvSpPr>
          <p:nvPr/>
        </p:nvSpPr>
        <p:spPr bwMode="auto">
          <a:xfrm>
            <a:off x="4286250" y="4572000"/>
            <a:ext cx="4643438" cy="57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ru-RU" sz="1000">
                <a:solidFill>
                  <a:schemeClr val="bg1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100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Крымский </a:t>
            </a:r>
            <a:endParaRPr lang="ru-RU" sz="1000">
              <a:solidFill>
                <a:srgbClr val="FF0000"/>
              </a:solidFill>
              <a:ea typeface="Calibri" pitchFamily="34" charset="0"/>
              <a:cs typeface="Arial" charset="0"/>
            </a:endParaRPr>
          </a:p>
          <a:p>
            <a:pPr eaLnBrk="0" hangingPunct="0"/>
            <a:r>
              <a:rPr lang="ru-RU" sz="100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Федеральный</a:t>
            </a:r>
            <a:endParaRPr lang="ru-RU" sz="1000">
              <a:solidFill>
                <a:srgbClr val="FF0000"/>
              </a:solidFill>
              <a:cs typeface="Arial" charset="0"/>
            </a:endParaRPr>
          </a:p>
          <a:p>
            <a:pPr eaLnBrk="0" hangingPunct="0"/>
            <a:r>
              <a:rPr lang="ru-RU" sz="100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 округ</a:t>
            </a:r>
            <a:endParaRPr lang="ru-RU" sz="1000">
              <a:solidFill>
                <a:srgbClr val="FF0000"/>
              </a:solidFill>
              <a:cs typeface="Arial" charset="0"/>
            </a:endParaRPr>
          </a:p>
        </p:txBody>
      </p:sp>
      <p:sp>
        <p:nvSpPr>
          <p:cNvPr id="15375" name="Rectangle 15"/>
          <p:cNvSpPr>
            <a:spLocks noChangeArrowheads="1"/>
          </p:cNvSpPr>
          <p:nvPr/>
        </p:nvSpPr>
        <p:spPr bwMode="auto">
          <a:xfrm rot="10800000" flipV="1">
            <a:off x="6286500" y="4541838"/>
            <a:ext cx="3214688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eaLnBrk="0" hangingPunct="0">
              <a:defRPr/>
            </a:pPr>
            <a:r>
              <a:rPr lang="ru-RU" sz="1050" dirty="0" err="1">
                <a:solidFill>
                  <a:srgbClr val="FF0000"/>
                </a:solidFill>
                <a:latin typeface="+mj-lt"/>
                <a:ea typeface="Calibri" pitchFamily="34" charset="0"/>
                <a:cs typeface="Times New Roman" pitchFamily="18" charset="0"/>
              </a:rPr>
              <a:t>Северо</a:t>
            </a:r>
            <a:r>
              <a:rPr lang="ru-RU" sz="1050" dirty="0">
                <a:solidFill>
                  <a:srgbClr val="FF0000"/>
                </a:solidFill>
                <a:latin typeface="+mj-lt"/>
                <a:ea typeface="Calibri" pitchFamily="34" charset="0"/>
                <a:cs typeface="Times New Roman" pitchFamily="18" charset="0"/>
              </a:rPr>
              <a:t>- </a:t>
            </a:r>
            <a:r>
              <a:rPr lang="ru-RU" sz="1050" dirty="0" err="1">
                <a:solidFill>
                  <a:srgbClr val="FF0000"/>
                </a:solidFill>
                <a:latin typeface="+mj-lt"/>
                <a:ea typeface="Calibri" pitchFamily="34" charset="0"/>
                <a:cs typeface="Times New Roman" pitchFamily="18" charset="0"/>
              </a:rPr>
              <a:t>КавказскиЙ</a:t>
            </a:r>
            <a:endParaRPr lang="ru-RU" sz="1050" dirty="0">
              <a:solidFill>
                <a:srgbClr val="FF0000"/>
              </a:solidFill>
              <a:latin typeface="+mj-lt"/>
              <a:ea typeface="Calibri" pitchFamily="34" charset="0"/>
              <a:cs typeface="Times New Roman" pitchFamily="18" charset="0"/>
            </a:endParaRPr>
          </a:p>
          <a:p>
            <a:pPr eaLnBrk="0" hangingPunct="0">
              <a:defRPr/>
            </a:pPr>
            <a:r>
              <a:rPr lang="ru-RU" sz="1050" dirty="0">
                <a:solidFill>
                  <a:srgbClr val="FF0000"/>
                </a:solidFill>
                <a:latin typeface="+mj-lt"/>
                <a:ea typeface="Calibri" pitchFamily="34" charset="0"/>
                <a:cs typeface="Times New Roman" pitchFamily="18" charset="0"/>
              </a:rPr>
              <a:t>Федеральный</a:t>
            </a:r>
            <a:endParaRPr lang="ru-RU" sz="1050" dirty="0">
              <a:solidFill>
                <a:srgbClr val="FF0000"/>
              </a:solidFill>
              <a:latin typeface="+mj-lt"/>
              <a:cs typeface="Arial" pitchFamily="34" charset="0"/>
            </a:endParaRPr>
          </a:p>
          <a:p>
            <a:pPr eaLnBrk="0" hangingPunct="0">
              <a:defRPr/>
            </a:pPr>
            <a:r>
              <a:rPr lang="ru-RU" sz="1050" dirty="0">
                <a:solidFill>
                  <a:srgbClr val="FF0000"/>
                </a:solidFill>
                <a:latin typeface="+mj-lt"/>
                <a:ea typeface="Calibri" pitchFamily="34" charset="0"/>
                <a:cs typeface="Times New Roman" pitchFamily="18" charset="0"/>
              </a:rPr>
              <a:t> округ</a:t>
            </a:r>
            <a:endParaRPr lang="ru-RU" sz="1050" dirty="0">
              <a:solidFill>
                <a:srgbClr val="FF0000"/>
              </a:solidFill>
              <a:latin typeface="+mj-lt"/>
              <a:cs typeface="Arial" pitchFamily="34" charset="0"/>
            </a:endParaRPr>
          </a:p>
          <a:p>
            <a:pPr>
              <a:defRPr/>
            </a:pP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376" name="Rectangle 16"/>
          <p:cNvSpPr>
            <a:spLocks noChangeArrowheads="1"/>
          </p:cNvSpPr>
          <p:nvPr/>
        </p:nvSpPr>
        <p:spPr bwMode="auto">
          <a:xfrm>
            <a:off x="7358063" y="3429000"/>
            <a:ext cx="1785937" cy="57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ru-RU" sz="100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Уральский </a:t>
            </a:r>
            <a:endParaRPr lang="ru-RU" sz="1000">
              <a:solidFill>
                <a:srgbClr val="FF0000"/>
              </a:solidFill>
              <a:ea typeface="Calibri" pitchFamily="34" charset="0"/>
              <a:cs typeface="Arial" charset="0"/>
            </a:endParaRPr>
          </a:p>
          <a:p>
            <a:pPr eaLnBrk="0" hangingPunct="0"/>
            <a:r>
              <a:rPr lang="ru-RU" sz="100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Федеральный</a:t>
            </a:r>
            <a:endParaRPr lang="ru-RU" sz="1000">
              <a:solidFill>
                <a:srgbClr val="FF0000"/>
              </a:solidFill>
              <a:cs typeface="Arial" charset="0"/>
            </a:endParaRPr>
          </a:p>
          <a:p>
            <a:pPr eaLnBrk="0" hangingPunct="0"/>
            <a:r>
              <a:rPr lang="ru-RU" sz="100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 округ</a:t>
            </a:r>
            <a:endParaRPr lang="ru-RU" sz="1000">
              <a:solidFill>
                <a:srgbClr val="FF0000"/>
              </a:solidFill>
              <a:cs typeface="Arial" charset="0"/>
            </a:endParaRPr>
          </a:p>
        </p:txBody>
      </p:sp>
      <p:sp>
        <p:nvSpPr>
          <p:cNvPr id="15377" name="Rectangle 17"/>
          <p:cNvSpPr>
            <a:spLocks noChangeArrowheads="1"/>
          </p:cNvSpPr>
          <p:nvPr/>
        </p:nvSpPr>
        <p:spPr bwMode="auto">
          <a:xfrm>
            <a:off x="7500938" y="1714500"/>
            <a:ext cx="1643062" cy="57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ru-RU" sz="100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Сибирский</a:t>
            </a:r>
            <a:endParaRPr lang="ru-RU" sz="1000">
              <a:solidFill>
                <a:srgbClr val="FF0000"/>
              </a:solidFill>
              <a:ea typeface="Calibri" pitchFamily="34" charset="0"/>
              <a:cs typeface="Arial" charset="0"/>
            </a:endParaRPr>
          </a:p>
          <a:p>
            <a:pPr eaLnBrk="0" hangingPunct="0"/>
            <a:r>
              <a:rPr lang="ru-RU" sz="100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Федеральный</a:t>
            </a:r>
            <a:endParaRPr lang="ru-RU" sz="1000">
              <a:solidFill>
                <a:srgbClr val="FF0000"/>
              </a:solidFill>
              <a:cs typeface="Arial" charset="0"/>
            </a:endParaRPr>
          </a:p>
          <a:p>
            <a:pPr eaLnBrk="0" hangingPunct="0"/>
            <a:r>
              <a:rPr lang="ru-RU" sz="100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 округ</a:t>
            </a:r>
            <a:endParaRPr lang="ru-RU" sz="1000">
              <a:solidFill>
                <a:srgbClr val="FF0000"/>
              </a:solidFill>
              <a:cs typeface="Arial" charset="0"/>
            </a:endParaRPr>
          </a:p>
        </p:txBody>
      </p:sp>
      <p:sp>
        <p:nvSpPr>
          <p:cNvPr id="53287" name="Rectangle 18"/>
          <p:cNvSpPr>
            <a:spLocks noChangeArrowheads="1"/>
          </p:cNvSpPr>
          <p:nvPr/>
        </p:nvSpPr>
        <p:spPr bwMode="auto">
          <a:xfrm>
            <a:off x="7358063" y="0"/>
            <a:ext cx="1071562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1000">
                <a:latin typeface="Calibri" pitchFamily="34" charset="0"/>
                <a:ea typeface="Calibri" pitchFamily="34" charset="0"/>
                <a:cs typeface="Times New Roman" pitchFamily="18" charset="0"/>
              </a:rPr>
              <a:t>    </a:t>
            </a:r>
            <a:r>
              <a:rPr lang="ru-RU" sz="100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Дальневосточный</a:t>
            </a:r>
            <a:endParaRPr lang="ru-RU" sz="1000">
              <a:solidFill>
                <a:srgbClr val="FF0000"/>
              </a:solidFill>
              <a:ea typeface="Calibri" pitchFamily="34" charset="0"/>
              <a:cs typeface="Arial" charset="0"/>
            </a:endParaRPr>
          </a:p>
          <a:p>
            <a:pPr eaLnBrk="0" hangingPunct="0"/>
            <a:r>
              <a:rPr lang="ru-RU" sz="100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  Федеральный</a:t>
            </a:r>
            <a:endParaRPr lang="ru-RU" sz="1000">
              <a:solidFill>
                <a:srgbClr val="FF0000"/>
              </a:solidFill>
              <a:cs typeface="Arial" charset="0"/>
            </a:endParaRPr>
          </a:p>
          <a:p>
            <a:pPr eaLnBrk="0" hangingPunct="0"/>
            <a:r>
              <a:rPr lang="ru-RU" sz="100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 округ</a:t>
            </a:r>
            <a:endParaRPr lang="ru-RU" sz="1000">
              <a:solidFill>
                <a:srgbClr val="FF0000"/>
              </a:solidFill>
              <a:cs typeface="Arial" charset="0"/>
            </a:endParaRPr>
          </a:p>
        </p:txBody>
      </p:sp>
      <p:sp>
        <p:nvSpPr>
          <p:cNvPr id="53288" name="Rectangle 19"/>
          <p:cNvSpPr>
            <a:spLocks noChangeArrowheads="1"/>
          </p:cNvSpPr>
          <p:nvPr/>
        </p:nvSpPr>
        <p:spPr bwMode="auto">
          <a:xfrm>
            <a:off x="0" y="6215063"/>
            <a:ext cx="9144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1000"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800" b="1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«Могущество Российское  прирастать будет Сибирью»</a:t>
            </a:r>
            <a:endParaRPr lang="ru-RU" sz="2800" b="1">
              <a:solidFill>
                <a:srgbClr val="FF0000"/>
              </a:solidFill>
              <a:ea typeface="Calibri" pitchFamily="34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28600"/>
            <a:ext cx="6072188" cy="9906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smtClean="0"/>
              <a:t>Географическое положение</a:t>
            </a:r>
            <a:r>
              <a:rPr lang="ru-RU" b="1" dirty="0" smtClean="0">
                <a:solidFill>
                  <a:srgbClr val="FF0000"/>
                </a:solidFill>
              </a:rPr>
              <a:t>.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00563" y="1600200"/>
            <a:ext cx="4643437" cy="5257800"/>
          </a:xfrm>
        </p:spPr>
        <p:txBody>
          <a:bodyPr>
            <a:normAutofit fontScale="92500" lnSpcReduction="20000"/>
          </a:bodyPr>
          <a:lstStyle/>
          <a:p>
            <a:pPr>
              <a:defRPr/>
            </a:pPr>
            <a:r>
              <a:rPr lang="ru-RU" sz="2800" b="1" dirty="0" smtClean="0"/>
              <a:t>Красноярск находится в середине России. 56⁰ </a:t>
            </a:r>
            <a:r>
              <a:rPr lang="ru-RU" sz="2800" b="1" dirty="0" err="1" smtClean="0"/>
              <a:t>с.ш</a:t>
            </a:r>
            <a:r>
              <a:rPr lang="ru-RU" sz="2800" b="1" dirty="0" smtClean="0"/>
              <a:t>. 92⁰. в.д.</a:t>
            </a:r>
            <a:r>
              <a:rPr lang="ru-RU" sz="2800" dirty="0" smtClean="0"/>
              <a:t> В Красноярском крае находится географический центр России – на севере, в районе озера </a:t>
            </a:r>
            <a:r>
              <a:rPr lang="ru-RU" sz="2800" dirty="0" err="1" smtClean="0"/>
              <a:t>Виви</a:t>
            </a:r>
            <a:r>
              <a:rPr lang="ru-RU" sz="2800" dirty="0" smtClean="0"/>
              <a:t>.  Красноярск находится  в самом сердце нашей страны. Почти 4,5 тыс. км (по железной дороге) отделяют Красноярск от Смоленска и столько же от Хабаровска. </a:t>
            </a:r>
            <a:endParaRPr lang="ru-RU" sz="2800" dirty="0"/>
          </a:p>
        </p:txBody>
      </p:sp>
      <p:pic>
        <p:nvPicPr>
          <p:cNvPr id="54276" name="Picture 4" descr="http://www.podarokkrs.ru/mapkrs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500188"/>
            <a:ext cx="4572000" cy="535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4277" name="Picture 6" descr="http://www.podarokkrs.ru/mapkrskray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86500" y="0"/>
            <a:ext cx="2857500" cy="169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ru-RU" b="1" dirty="0" smtClean="0"/>
              <a:t>Экономико-географическое положение.</a:t>
            </a:r>
            <a:endParaRPr lang="ru-RU" b="1" dirty="0"/>
          </a:p>
        </p:txBody>
      </p:sp>
      <p:sp>
        <p:nvSpPr>
          <p:cNvPr id="35841" name="Rectangle 1"/>
          <p:cNvSpPr>
            <a:spLocks noChangeArrowheads="1"/>
          </p:cNvSpPr>
          <p:nvPr/>
        </p:nvSpPr>
        <p:spPr bwMode="auto">
          <a:xfrm>
            <a:off x="0" y="1500188"/>
            <a:ext cx="9144000" cy="2862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buFontTx/>
              <a:buChar char="•"/>
              <a:tabLst>
                <a:tab pos="457200" algn="l"/>
              </a:tabLst>
              <a:defRPr/>
            </a:pPr>
            <a:r>
              <a:rPr lang="ru-RU" sz="2000" b="1" dirty="0">
                <a:latin typeface="+mj-lt"/>
                <a:ea typeface="Calibri" pitchFamily="34" charset="0"/>
                <a:cs typeface="Times New Roman" pitchFamily="18" charset="0"/>
              </a:rPr>
              <a:t> КРАСНОЯРСК – крупный экономический и культурный центр Центральной и восточной Сибири, административный центр Красноярского края ( второго по площади субъекта России) Крупный транспортно – </a:t>
            </a:r>
            <a:r>
              <a:rPr lang="ru-RU" sz="2000" b="1" dirty="0" err="1">
                <a:latin typeface="+mj-lt"/>
                <a:ea typeface="Calibri" pitchFamily="34" charset="0"/>
                <a:cs typeface="Times New Roman" pitchFamily="18" charset="0"/>
              </a:rPr>
              <a:t>логистический</a:t>
            </a:r>
            <a:r>
              <a:rPr lang="ru-RU" sz="2000" b="1" dirty="0">
                <a:latin typeface="+mj-lt"/>
                <a:ea typeface="Calibri" pitchFamily="34" charset="0"/>
                <a:cs typeface="Times New Roman" pitchFamily="18" charset="0"/>
              </a:rPr>
              <a:t> центр. Расстояние от Москвы до </a:t>
            </a:r>
            <a:r>
              <a:rPr lang="ru-RU" sz="2000" b="1" dirty="0" err="1">
                <a:latin typeface="+mj-lt"/>
                <a:ea typeface="Calibri" pitchFamily="34" charset="0"/>
                <a:cs typeface="Times New Roman" pitchFamily="18" charset="0"/>
              </a:rPr>
              <a:t>Коасноярска</a:t>
            </a:r>
            <a:r>
              <a:rPr lang="ru-RU" sz="2000" b="1" dirty="0">
                <a:latin typeface="+mj-lt"/>
                <a:ea typeface="Calibri" pitchFamily="34" charset="0"/>
                <a:cs typeface="Times New Roman" pitchFamily="18" charset="0"/>
              </a:rPr>
              <a:t> – 3995 км. Близость </a:t>
            </a:r>
            <a:r>
              <a:rPr lang="ru-RU" sz="2000" b="1" dirty="0" err="1">
                <a:latin typeface="+mj-lt"/>
                <a:ea typeface="Calibri" pitchFamily="34" charset="0"/>
                <a:cs typeface="Times New Roman" pitchFamily="18" charset="0"/>
              </a:rPr>
              <a:t>красноярска</a:t>
            </a:r>
            <a:r>
              <a:rPr lang="ru-RU" sz="2000" b="1" dirty="0">
                <a:latin typeface="+mj-lt"/>
                <a:ea typeface="Calibri" pitchFamily="34" charset="0"/>
                <a:cs typeface="Times New Roman" pitchFamily="18" charset="0"/>
              </a:rPr>
              <a:t>( по сравнению с городами европейской части страны и Западной Сибири к Японии, Китаю, Южной Корее и другим динамично развивающегося </a:t>
            </a:r>
            <a:r>
              <a:rPr lang="ru-RU" sz="2000" b="1" dirty="0" err="1">
                <a:latin typeface="+mj-lt"/>
                <a:ea typeface="Calibri" pitchFamily="34" charset="0"/>
                <a:cs typeface="Times New Roman" pitchFamily="18" charset="0"/>
              </a:rPr>
              <a:t>Азиатско</a:t>
            </a:r>
            <a:r>
              <a:rPr lang="ru-RU" sz="2000" b="1" dirty="0">
                <a:latin typeface="+mj-lt"/>
                <a:ea typeface="Calibri" pitchFamily="34" charset="0"/>
                <a:cs typeface="Times New Roman" pitchFamily="18" charset="0"/>
              </a:rPr>
              <a:t>- Тихоокеанского региона создает возможность активного развития экономического и других потенциалов города на основе расширения внешнеэкономической деятельности и сотрудничества.</a:t>
            </a:r>
            <a:endParaRPr lang="ru-RU" sz="2000" dirty="0">
              <a:latin typeface="+mj-lt"/>
              <a:cs typeface="Arial" pitchFamily="34" charset="0"/>
            </a:endParaRPr>
          </a:p>
        </p:txBody>
      </p:sp>
      <p:pic>
        <p:nvPicPr>
          <p:cNvPr id="55300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6250" y="4786313"/>
            <a:ext cx="4857750" cy="2071687"/>
          </a:xfrm>
          <a:prstGeom prst="rect">
            <a:avLst/>
          </a:prstGeom>
          <a:noFill/>
          <a:ln w="28575">
            <a:solidFill>
              <a:srgbClr val="390116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smtClean="0"/>
              <a:t>Природные условия. Рельеф</a:t>
            </a:r>
            <a:br>
              <a:rPr lang="ru-RU" b="1" dirty="0" smtClean="0"/>
            </a:br>
            <a:r>
              <a:rPr lang="ru-RU" b="1" dirty="0" smtClean="0">
                <a:solidFill>
                  <a:srgbClr val="FF0000"/>
                </a:solidFill>
              </a:rPr>
              <a:t> 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00200"/>
            <a:ext cx="6000750" cy="5257800"/>
          </a:xfrm>
        </p:spPr>
        <p:txBody>
          <a:bodyPr>
            <a:normAutofit fontScale="62500" lnSpcReduction="20000"/>
          </a:bodyPr>
          <a:lstStyle/>
          <a:p>
            <a:pPr>
              <a:buFont typeface="Arial" charset="0"/>
              <a:buNone/>
              <a:defRPr/>
            </a:pPr>
            <a:r>
              <a:rPr lang="ru-RU" dirty="0" smtClean="0"/>
              <a:t>Город расположен на обоих берегах Енисея на стыке Западносибирской равнины, Среднесибирского плоскогорья и Саянских гор, в котловине, образованной самыми северными отрогами Восточного </a:t>
            </a:r>
            <a:r>
              <a:rPr lang="ru-RU" dirty="0" err="1" smtClean="0"/>
              <a:t>Саяна</a:t>
            </a:r>
            <a:r>
              <a:rPr lang="ru-RU" dirty="0" smtClean="0"/>
              <a:t>. Высота над уровнем моря — 287 метров. Енисей, на котором стоит Красноярск, делит Сибирь на Западную и Восточную, примерно пополам разделён и сам город, также в черту Красноярска вошел последний Саянский Хребет. </a:t>
            </a:r>
            <a:endParaRPr lang="ru-RU" b="1" dirty="0" smtClean="0"/>
          </a:p>
          <a:p>
            <a:pPr>
              <a:defRPr/>
            </a:pPr>
            <a:r>
              <a:rPr lang="ru-RU" dirty="0" smtClean="0"/>
              <a:t>Рельеф города Красноярска холмистый, вокруг горы, Заповедник Столбы, часть Центрального и Железнодорожный районы находятся в низине, Академгородок расположен на Саянском Хребте, Советский и Октябрьский районы на холмах, Свердловский район расположился на границе Заповедника Столбы в предгорье Восточного </a:t>
            </a:r>
            <a:r>
              <a:rPr lang="ru-RU" dirty="0" err="1" smtClean="0"/>
              <a:t>Саяна</a:t>
            </a:r>
            <a:r>
              <a:rPr lang="ru-RU" dirty="0" smtClean="0"/>
              <a:t>.</a:t>
            </a:r>
          </a:p>
          <a:p>
            <a:pPr>
              <a:defRPr/>
            </a:pPr>
            <a:endParaRPr lang="ru-RU" dirty="0"/>
          </a:p>
        </p:txBody>
      </p:sp>
      <p:pic>
        <p:nvPicPr>
          <p:cNvPr id="56324" name="Picture 2" descr="Красноярск. Верхние Черемушк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72188" y="4857750"/>
            <a:ext cx="3071812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6325" name="Picture 6" descr="Красноярск. Базаиха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72188" y="1571625"/>
            <a:ext cx="3071812" cy="328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</TotalTime>
  <Words>288</Words>
  <Application>Microsoft Office PowerPoint</Application>
  <PresentationFormat>Экран (4:3)</PresentationFormat>
  <Paragraphs>44</Paragraphs>
  <Slides>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Трек</vt:lpstr>
      <vt:lpstr>Герб</vt:lpstr>
      <vt:lpstr>Слайд 2</vt:lpstr>
      <vt:lpstr> Географическое положение.</vt:lpstr>
      <vt:lpstr>Экономико-географическое положение.</vt:lpstr>
      <vt:lpstr> Природные условия. Рельеф  </vt:lpstr>
    </vt:vector>
  </TitlesOfParts>
  <Company>KOMP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Герб</dc:title>
  <dc:creator>MASHEENA</dc:creator>
  <cp:lastModifiedBy>MASHEENA</cp:lastModifiedBy>
  <cp:revision>1</cp:revision>
  <dcterms:created xsi:type="dcterms:W3CDTF">2020-09-11T05:05:55Z</dcterms:created>
  <dcterms:modified xsi:type="dcterms:W3CDTF">2020-09-11T05:07:29Z</dcterms:modified>
</cp:coreProperties>
</file>