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840C-25EE-4BDC-9281-479766FEDA2F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DF9D52-47D9-4E93-A56E-B5EB136B1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840C-25EE-4BDC-9281-479766FEDA2F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9D52-47D9-4E93-A56E-B5EB136B1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840C-25EE-4BDC-9281-479766FEDA2F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9D52-47D9-4E93-A56E-B5EB136B1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840C-25EE-4BDC-9281-479766FEDA2F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DF9D52-47D9-4E93-A56E-B5EB136B1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840C-25EE-4BDC-9281-479766FEDA2F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9D52-47D9-4E93-A56E-B5EB136B123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840C-25EE-4BDC-9281-479766FEDA2F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9D52-47D9-4E93-A56E-B5EB136B1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840C-25EE-4BDC-9281-479766FEDA2F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3DF9D52-47D9-4E93-A56E-B5EB136B123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840C-25EE-4BDC-9281-479766FEDA2F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9D52-47D9-4E93-A56E-B5EB136B1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840C-25EE-4BDC-9281-479766FEDA2F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9D52-47D9-4E93-A56E-B5EB136B1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840C-25EE-4BDC-9281-479766FEDA2F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9D52-47D9-4E93-A56E-B5EB136B12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840C-25EE-4BDC-9281-479766FEDA2F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F9D52-47D9-4E93-A56E-B5EB136B123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FC5840C-25EE-4BDC-9281-479766FEDA2F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DF9D52-47D9-4E93-A56E-B5EB136B123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krasnoyarsk.bezformata.ru/word/razvitie-transportnoj-sistemi/340538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gulliway.org/public/wiki/europe/southern-europe/greece/" TargetMode="External"/><Relationship Id="rId13" Type="http://schemas.openxmlformats.org/officeDocument/2006/relationships/hyperlink" Target="http://ru.gulliway.org/public/wiki/europe/southern-europe/slovenia/" TargetMode="External"/><Relationship Id="rId18" Type="http://schemas.openxmlformats.org/officeDocument/2006/relationships/hyperlink" Target="http://ru.gulliway.org/public/wiki/europe/southern-europe/croatia/" TargetMode="External"/><Relationship Id="rId3" Type="http://schemas.openxmlformats.org/officeDocument/2006/relationships/hyperlink" Target="http://ru.gulliway.org/public/wiki/europe/eastern-europe/estonia/" TargetMode="External"/><Relationship Id="rId21" Type="http://schemas.openxmlformats.org/officeDocument/2006/relationships/hyperlink" Target="http://ru.gulliway.org/public/wiki/asia/central-asia/kyrgyzstan/" TargetMode="External"/><Relationship Id="rId7" Type="http://schemas.openxmlformats.org/officeDocument/2006/relationships/hyperlink" Target="http://ru.gulliway.org/public/wiki/europe/western-europe/germany/" TargetMode="External"/><Relationship Id="rId12" Type="http://schemas.openxmlformats.org/officeDocument/2006/relationships/hyperlink" Target="http://ru.gulliway.org/public/wiki/europe/eastern-europe/poland/" TargetMode="External"/><Relationship Id="rId17" Type="http://schemas.openxmlformats.org/officeDocument/2006/relationships/hyperlink" Target="http://ru.gulliway.org/public/wiki/europe/eastern-europe/lithuania/" TargetMode="External"/><Relationship Id="rId2" Type="http://schemas.openxmlformats.org/officeDocument/2006/relationships/hyperlink" Target="http://ru.gulliway.org/public/wiki/europe/southern-europe/spain/" TargetMode="External"/><Relationship Id="rId16" Type="http://schemas.openxmlformats.org/officeDocument/2006/relationships/hyperlink" Target="http://ru.gulliway.org/public/wiki/europe/northern-europe/sweden/" TargetMode="External"/><Relationship Id="rId20" Type="http://schemas.openxmlformats.org/officeDocument/2006/relationships/hyperlink" Target="http://ru.gulliway.org/public/wiki/europe/eastern-europe/belarus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gulliway.org/public/wiki/europe/eastern-europe/bulgaria/" TargetMode="External"/><Relationship Id="rId11" Type="http://schemas.openxmlformats.org/officeDocument/2006/relationships/hyperlink" Target="http://ru.gulliway.org/public/wiki/europe/eastern-europe/czech-republic/" TargetMode="External"/><Relationship Id="rId5" Type="http://schemas.openxmlformats.org/officeDocument/2006/relationships/hyperlink" Target="http://ru.gulliway.org/public/wiki/europe/western-europe/austria/" TargetMode="External"/><Relationship Id="rId15" Type="http://schemas.openxmlformats.org/officeDocument/2006/relationships/hyperlink" Target="http://ru.gulliway.org/public/wiki/europe/western-europe/switzerland/" TargetMode="External"/><Relationship Id="rId10" Type="http://schemas.openxmlformats.org/officeDocument/2006/relationships/hyperlink" Target="http://ru.gulliway.org/public/wiki/europe/southern-europe/malta/" TargetMode="External"/><Relationship Id="rId19" Type="http://schemas.openxmlformats.org/officeDocument/2006/relationships/hyperlink" Target="http://ru.gulliway.org/public/wiki/europe/northern-europe/finland/" TargetMode="External"/><Relationship Id="rId4" Type="http://schemas.openxmlformats.org/officeDocument/2006/relationships/hyperlink" Target="http://ru.gulliway.org/public/wiki/europe/southern-europe/italy/" TargetMode="External"/><Relationship Id="rId9" Type="http://schemas.openxmlformats.org/officeDocument/2006/relationships/hyperlink" Target="http://ru.gulliway.org/public/wiki/europe/northern-europe/denmark/" TargetMode="External"/><Relationship Id="rId14" Type="http://schemas.openxmlformats.org/officeDocument/2006/relationships/hyperlink" Target="http://ru.gulliway.org/public/wiki/europe/northern-europe/norway/" TargetMode="External"/><Relationship Id="rId22" Type="http://schemas.openxmlformats.org/officeDocument/2006/relationships/hyperlink" Target="http://ru.gulliway.org/public/wiki/europe/eastern-europe/slovakia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b="1" dirty="0" smtClean="0"/>
              <a:t>Развитость инфраструктуры города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6286500" cy="4495800"/>
          </a:xfrm>
        </p:spPr>
        <p:txBody>
          <a:bodyPr>
            <a:normAutofit fontScale="25000" lnSpcReduction="20000"/>
          </a:bodyPr>
          <a:lstStyle/>
          <a:p>
            <a:pPr>
              <a:defRPr/>
            </a:pPr>
            <a:r>
              <a:rPr lang="ru-RU" sz="8000" dirty="0" smtClean="0"/>
              <a:t>Необходимость метрополитена в динамично развивающемся Красноярске была осознана ещё в 60-е годы XX века. В генеральный план города линии метро на перспективу были внесены уже в начале 70-х годов. Первая очередь первой линии метрополитена предусматривала ввод в эксплуатацию пяти станций — «Высотной», «Вокзальной», «</a:t>
            </a:r>
            <a:r>
              <a:rPr lang="ru-RU" sz="8000" dirty="0" err="1" smtClean="0"/>
              <a:t>Копыловской</a:t>
            </a:r>
            <a:r>
              <a:rPr lang="ru-RU" sz="8000" dirty="0" smtClean="0"/>
              <a:t>» ( «Площади Революции», «Проспекта Мира». Планируемый объём перевозок — 55 </a:t>
            </a:r>
            <a:r>
              <a:rPr lang="ru-RU" sz="8000" dirty="0" err="1" smtClean="0"/>
              <a:t>млн</a:t>
            </a:r>
            <a:r>
              <a:rPr lang="ru-RU" sz="8000" dirty="0" smtClean="0"/>
              <a:t> пассажиров в год, или 169 тыс. пассажиров в сутки. В начале 2015 года губернатор Красноярского края В. А. </a:t>
            </a:r>
            <a:r>
              <a:rPr lang="ru-RU" sz="8000" dirty="0" err="1" smtClean="0"/>
              <a:t>Толоконский</a:t>
            </a:r>
            <a:r>
              <a:rPr lang="ru-RU" sz="8000" dirty="0" smtClean="0"/>
              <a:t> из-за большой </a:t>
            </a:r>
            <a:r>
              <a:rPr lang="ru-RU" sz="8000" dirty="0" err="1" smtClean="0"/>
              <a:t>затратности</a:t>
            </a:r>
            <a:r>
              <a:rPr lang="ru-RU" sz="8000" dirty="0" smtClean="0"/>
              <a:t> распорядился приостановить строительство метро до 2020 года. В рамках государственной программы «</a:t>
            </a:r>
            <a:r>
              <a:rPr lang="ru-RU" sz="8000" dirty="0" smtClean="0">
                <a:hlinkClick r:id="rId2" tooltip="Развитие транспортной системы"/>
              </a:rPr>
              <a:t>Развитие транспортной системы</a:t>
            </a:r>
            <a:r>
              <a:rPr lang="ru-RU" sz="8000" dirty="0" smtClean="0"/>
              <a:t>» на 2019-2023 годы намечено </a:t>
            </a:r>
          </a:p>
          <a:p>
            <a:pPr>
              <a:buFont typeface="Arial" charset="0"/>
              <a:buNone/>
              <a:defRPr/>
            </a:pPr>
            <a:r>
              <a:rPr lang="ru-RU" sz="8000" dirty="0" smtClean="0"/>
              <a:t>возобновление строительства красноярского метрополитена.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64516" name="Picture 2" descr="http://upload.wikimedia.org/wikipedia/commons/thumb/c/ca/Krasnoyarsk_Metro_English.png/300px-Krasnoyarsk_Metro_English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4143375"/>
            <a:ext cx="28575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 </a:t>
            </a:r>
            <a:r>
              <a:rPr lang="ru-RU" sz="4000" b="1" dirty="0" smtClean="0"/>
              <a:t>ИСТОРИЧЕСКИЕ ДОСТОПРИМЕЧАТЕЛЬНОСТИ ГОРОДА.</a:t>
            </a:r>
            <a:endParaRPr lang="ru-RU" sz="4000" b="1" dirty="0"/>
          </a:p>
        </p:txBody>
      </p:sp>
      <p:pic>
        <p:nvPicPr>
          <p:cNvPr id="6553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12000" contrast="18000"/>
          </a:blip>
          <a:srcRect b="7150"/>
          <a:stretch>
            <a:fillRect/>
          </a:stretch>
        </p:blipFill>
        <p:spPr>
          <a:xfrm>
            <a:off x="500063" y="1571625"/>
            <a:ext cx="1905000" cy="2360613"/>
          </a:xfrm>
          <a:ln w="28575">
            <a:solidFill>
              <a:srgbClr val="390116"/>
            </a:solidFill>
          </a:ln>
        </p:spPr>
      </p:pic>
      <p:sp>
        <p:nvSpPr>
          <p:cNvPr id="65540" name="Прямоугольник 4"/>
          <p:cNvSpPr>
            <a:spLocks noChangeArrowheads="1"/>
          </p:cNvSpPr>
          <p:nvPr/>
        </p:nvSpPr>
        <p:spPr bwMode="auto">
          <a:xfrm>
            <a:off x="2428875" y="1643063"/>
            <a:ext cx="1785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390116"/>
                </a:solidFill>
              </a:rPr>
              <a:t>Свято-Покровский кафедральный собор</a:t>
            </a:r>
          </a:p>
        </p:txBody>
      </p:sp>
      <p:pic>
        <p:nvPicPr>
          <p:cNvPr id="65541" name="Picture 4"/>
          <p:cNvPicPr>
            <a:picLocks noChangeAspect="1" noChangeArrowheads="1"/>
          </p:cNvPicPr>
          <p:nvPr/>
        </p:nvPicPr>
        <p:blipFill>
          <a:blip r:embed="rId3">
            <a:lum bright="-12000" contrast="30000"/>
          </a:blip>
          <a:srcRect l="12401" r="14067" b="23851"/>
          <a:stretch>
            <a:fillRect/>
          </a:stretch>
        </p:blipFill>
        <p:spPr bwMode="auto">
          <a:xfrm>
            <a:off x="428625" y="4071938"/>
            <a:ext cx="2071688" cy="2522537"/>
          </a:xfrm>
          <a:prstGeom prst="rect">
            <a:avLst/>
          </a:prstGeom>
          <a:noFill/>
          <a:ln w="28575">
            <a:solidFill>
              <a:srgbClr val="390116"/>
            </a:solidFill>
            <a:miter lim="800000"/>
            <a:headEnd/>
            <a:tailEnd/>
          </a:ln>
        </p:spPr>
      </p:pic>
      <p:sp>
        <p:nvSpPr>
          <p:cNvPr id="65542" name="Прямоугольник 6"/>
          <p:cNvSpPr>
            <a:spLocks noChangeArrowheads="1"/>
          </p:cNvSpPr>
          <p:nvPr/>
        </p:nvSpPr>
        <p:spPr bwMode="auto">
          <a:xfrm>
            <a:off x="2786063" y="5000625"/>
            <a:ext cx="1785937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390116"/>
                </a:solidFill>
              </a:rPr>
              <a:t>Органный зал Красноярской Краевой Филармонии</a:t>
            </a:r>
            <a:r>
              <a:rPr lang="ru-RU" sz="3200" b="1"/>
              <a:t> </a:t>
            </a:r>
            <a:endParaRPr lang="ru-RU" b="1"/>
          </a:p>
        </p:txBody>
      </p:sp>
      <p:pic>
        <p:nvPicPr>
          <p:cNvPr id="65543" name="Picture 2" descr="http://upload.wikimedia.org/wikipedia/commons/thumb/5/56/Krasnoyarsk_clock_tower.JPG/200px-Krasnoyarsk_clock_tow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9000" y="2214563"/>
            <a:ext cx="19050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4" name="Picture 4" descr="http://upload.wikimedia.org/wikipedia/commons/thumb/f/fb/%D0%A7%D0%B0%D1%81%D0%BE%D0%B2%D0%BD%D1%8F_%D0%9F%D0%B0%D1%80%D0%B0%D1%81%D0%BA%D0%B5%D0%B2%D1%8B_%D0%9F%D1%8F%D1%82%D0%BD%D0%B8%D1%86%D1%8B._%D0%9A%D1%80%D0%B0%D1%81%D0%BD%D0%BE%D1%8F%D1%80%D1%81%D0%BA..JPG/250px-%D0%A7%D0%B0%D1%81%D0%BE%D0%B2%D0%BD%D1%8F_%D0%9F%D0%B0%D1%80%D0%B0%D1%81%D0%BA%D0%B5%D0%B2%D1%8B_%D0%9F%D1%8F%D1%82%D0%BD%D0%B8%D1%86%D1%8B._%D0%9A%D1%80%D0%B0%D1%81%D0%BD%D0%BE%D1%8F%D1%80%D1%81%D0%BA.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8" y="1500188"/>
            <a:ext cx="23812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5" name="Прямоугольник 9"/>
          <p:cNvSpPr>
            <a:spLocks noChangeArrowheads="1"/>
          </p:cNvSpPr>
          <p:nvPr/>
        </p:nvSpPr>
        <p:spPr bwMode="auto">
          <a:xfrm>
            <a:off x="6715125" y="1500188"/>
            <a:ext cx="2214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Часовня Параскевы Пятницы</a:t>
            </a:r>
          </a:p>
        </p:txBody>
      </p:sp>
      <p:pic>
        <p:nvPicPr>
          <p:cNvPr id="65546" name="Picture 6" descr="http://upload.wikimedia.org/wikipedia/commons/thumb/6/65/Father-Yenisei_sculpture.jpg/270px-Father-Yenisei_sculptur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4214813"/>
            <a:ext cx="25717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7" name="Прямоугольник 11"/>
          <p:cNvSpPr>
            <a:spLocks noChangeArrowheads="1"/>
          </p:cNvSpPr>
          <p:nvPr/>
        </p:nvSpPr>
        <p:spPr bwMode="auto">
          <a:xfrm>
            <a:off x="4429125" y="3357563"/>
            <a:ext cx="23574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Скульптура Енисей в каскаде фонтанов</a:t>
            </a:r>
          </a:p>
        </p:txBody>
      </p:sp>
      <p:sp>
        <p:nvSpPr>
          <p:cNvPr id="65548" name="Прямоугольник 12"/>
          <p:cNvSpPr>
            <a:spLocks noChangeArrowheads="1"/>
          </p:cNvSpPr>
          <p:nvPr/>
        </p:nvSpPr>
        <p:spPr bwMode="auto">
          <a:xfrm>
            <a:off x="7429500" y="4857750"/>
            <a:ext cx="17145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Башня с часами, здание администрации города</a:t>
            </a:r>
          </a:p>
        </p:txBody>
      </p:sp>
      <p:sp>
        <p:nvSpPr>
          <p:cNvPr id="65549" name="Прямоугольник 14"/>
          <p:cNvSpPr>
            <a:spLocks noChangeArrowheads="1"/>
          </p:cNvSpPr>
          <p:nvPr/>
        </p:nvSpPr>
        <p:spPr bwMode="auto">
          <a:xfrm>
            <a:off x="2643188" y="4071938"/>
            <a:ext cx="1928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Храм Преображения Господня.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90600" y="228600"/>
            <a:ext cx="8153400" cy="1285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/>
              <a:t>Международные связи</a:t>
            </a:r>
            <a:endParaRPr lang="ru-RU" b="1" dirty="0"/>
          </a:p>
        </p:txBody>
      </p:sp>
      <p:sp>
        <p:nvSpPr>
          <p:cNvPr id="66563" name="Содержимое 3"/>
          <p:cNvSpPr>
            <a:spLocks noGrp="1"/>
          </p:cNvSpPr>
          <p:nvPr>
            <p:ph sz="quarter" idx="4294967295"/>
          </p:nvPr>
        </p:nvSpPr>
        <p:spPr>
          <a:xfrm>
            <a:off x="3571875" y="642938"/>
            <a:ext cx="5572125" cy="5518150"/>
          </a:xfrm>
        </p:spPr>
        <p:txBody>
          <a:bodyPr>
            <a:normAutofit fontScale="92500" lnSpcReduction="10000"/>
          </a:bodyPr>
          <a:lstStyle/>
          <a:p>
            <a:r>
              <a:rPr lang="ru-RU" sz="1600" b="1" smtClean="0">
                <a:solidFill>
                  <a:srgbClr val="C00000"/>
                </a:solidFill>
              </a:rPr>
              <a:t>Визовые центры</a:t>
            </a:r>
          </a:p>
          <a:p>
            <a:pPr lvl="1"/>
            <a:r>
              <a:rPr lang="ru-RU" sz="1600" smtClean="0">
                <a:solidFill>
                  <a:srgbClr val="C00000"/>
                </a:solidFill>
              </a:rPr>
              <a:t> </a:t>
            </a:r>
            <a:r>
              <a:rPr lang="ru-RU" sz="1600" smtClean="0">
                <a:solidFill>
                  <a:srgbClr val="C00000"/>
                </a:solidFill>
                <a:hlinkClick r:id="rId2" tooltip="Испании"/>
              </a:rPr>
              <a:t>Испании</a:t>
            </a:r>
            <a:r>
              <a:rPr lang="ru-RU" sz="1600" smtClean="0">
                <a:solidFill>
                  <a:srgbClr val="C00000"/>
                </a:solidFill>
              </a:rPr>
              <a:t> </a:t>
            </a:r>
          </a:p>
          <a:p>
            <a:pPr lvl="1"/>
            <a:r>
              <a:rPr lang="ru-RU" sz="1600" smtClean="0">
                <a:solidFill>
                  <a:srgbClr val="C00000"/>
                </a:solidFill>
              </a:rPr>
              <a:t> </a:t>
            </a:r>
            <a:r>
              <a:rPr lang="ru-RU" sz="1600" b="1" smtClean="0">
                <a:solidFill>
                  <a:srgbClr val="C00000"/>
                </a:solidFill>
                <a:hlinkClick r:id="rId3" tooltip="Эстонии"/>
              </a:rPr>
              <a:t>Эстонии</a:t>
            </a:r>
            <a:r>
              <a:rPr lang="ru-RU" sz="1600" smtClean="0">
                <a:solidFill>
                  <a:srgbClr val="C00000"/>
                </a:solidFill>
              </a:rPr>
              <a:t> , </a:t>
            </a:r>
            <a:r>
              <a:rPr lang="ru-RU" sz="1600" b="1" smtClean="0">
                <a:solidFill>
                  <a:srgbClr val="C00000"/>
                </a:solidFill>
                <a:hlinkClick r:id="rId4" tooltip="Италии"/>
              </a:rPr>
              <a:t>Италии</a:t>
            </a:r>
            <a:r>
              <a:rPr lang="ru-RU" sz="1600" smtClean="0">
                <a:solidFill>
                  <a:srgbClr val="C00000"/>
                </a:solidFill>
              </a:rPr>
              <a:t> </a:t>
            </a:r>
          </a:p>
          <a:p>
            <a:pPr lvl="1"/>
            <a:r>
              <a:rPr lang="ru-RU" sz="1600" b="1" smtClean="0">
                <a:solidFill>
                  <a:srgbClr val="C00000"/>
                </a:solidFill>
              </a:rPr>
              <a:t>Объединённый визовый центр .</a:t>
            </a:r>
          </a:p>
          <a:p>
            <a:pPr lvl="1"/>
            <a:r>
              <a:rPr lang="ru-RU" sz="1600" smtClean="0">
                <a:solidFill>
                  <a:srgbClr val="C00000"/>
                </a:solidFill>
              </a:rPr>
              <a:t> </a:t>
            </a:r>
            <a:r>
              <a:rPr lang="ru-RU" sz="1600" b="1" smtClean="0">
                <a:solidFill>
                  <a:srgbClr val="C00000"/>
                </a:solidFill>
                <a:hlinkClick r:id="rId5" tooltip="Австрия"/>
              </a:rPr>
              <a:t>Австрия</a:t>
            </a:r>
            <a:r>
              <a:rPr lang="ru-RU" sz="1600" b="1" smtClean="0">
                <a:solidFill>
                  <a:srgbClr val="C00000"/>
                </a:solidFill>
              </a:rPr>
              <a:t>                                      </a:t>
            </a:r>
            <a:endParaRPr lang="ru-RU" sz="1600" smtClean="0">
              <a:solidFill>
                <a:srgbClr val="C00000"/>
              </a:solidFill>
            </a:endParaRPr>
          </a:p>
          <a:p>
            <a:pPr lvl="1"/>
            <a:r>
              <a:rPr lang="ru-RU" sz="1600" smtClean="0">
                <a:solidFill>
                  <a:srgbClr val="C00000"/>
                </a:solidFill>
              </a:rPr>
              <a:t> </a:t>
            </a:r>
            <a:r>
              <a:rPr lang="ru-RU" sz="1600" b="1" smtClean="0">
                <a:solidFill>
                  <a:srgbClr val="C00000"/>
                </a:solidFill>
                <a:hlinkClick r:id="rId6" tooltip="Болгария"/>
              </a:rPr>
              <a:t>Болгария</a:t>
            </a:r>
            <a:endParaRPr lang="ru-RU" sz="1600" smtClean="0">
              <a:solidFill>
                <a:srgbClr val="C00000"/>
              </a:solidFill>
            </a:endParaRPr>
          </a:p>
          <a:p>
            <a:pPr lvl="1"/>
            <a:r>
              <a:rPr lang="ru-RU" sz="1600" smtClean="0">
                <a:solidFill>
                  <a:srgbClr val="C00000"/>
                </a:solidFill>
              </a:rPr>
              <a:t> </a:t>
            </a:r>
            <a:r>
              <a:rPr lang="ru-RU" sz="1600" b="1" smtClean="0">
                <a:solidFill>
                  <a:srgbClr val="C00000"/>
                </a:solidFill>
                <a:hlinkClick r:id="rId7" tooltip="Германия"/>
              </a:rPr>
              <a:t>Германия</a:t>
            </a:r>
            <a:endParaRPr lang="ru-RU" sz="1600" smtClean="0">
              <a:solidFill>
                <a:srgbClr val="C00000"/>
              </a:solidFill>
            </a:endParaRPr>
          </a:p>
          <a:p>
            <a:pPr lvl="1"/>
            <a:r>
              <a:rPr lang="ru-RU" sz="1600" smtClean="0">
                <a:solidFill>
                  <a:srgbClr val="C00000"/>
                </a:solidFill>
              </a:rPr>
              <a:t> </a:t>
            </a:r>
            <a:r>
              <a:rPr lang="ru-RU" sz="1600" b="1" smtClean="0">
                <a:solidFill>
                  <a:srgbClr val="C00000"/>
                </a:solidFill>
              </a:rPr>
              <a:t>Гренландия и Фарерские острова</a:t>
            </a:r>
          </a:p>
          <a:p>
            <a:pPr lvl="1"/>
            <a:r>
              <a:rPr lang="ru-RU" sz="1600" smtClean="0">
                <a:solidFill>
                  <a:srgbClr val="C00000"/>
                </a:solidFill>
              </a:rPr>
              <a:t> </a:t>
            </a:r>
            <a:r>
              <a:rPr lang="ru-RU" sz="1600" b="1" smtClean="0">
                <a:solidFill>
                  <a:srgbClr val="C00000"/>
                </a:solidFill>
                <a:hlinkClick r:id="rId8" tooltip="Греция"/>
              </a:rPr>
              <a:t>Греция</a:t>
            </a:r>
            <a:endParaRPr lang="ru-RU" sz="1600" smtClean="0">
              <a:solidFill>
                <a:srgbClr val="C00000"/>
              </a:solidFill>
            </a:endParaRPr>
          </a:p>
          <a:p>
            <a:pPr lvl="1"/>
            <a:r>
              <a:rPr lang="ru-RU" sz="1600" smtClean="0">
                <a:solidFill>
                  <a:srgbClr val="C00000"/>
                </a:solidFill>
              </a:rPr>
              <a:t> </a:t>
            </a:r>
            <a:r>
              <a:rPr lang="ru-RU" sz="1600" b="1" smtClean="0">
                <a:solidFill>
                  <a:srgbClr val="C00000"/>
                </a:solidFill>
                <a:hlinkClick r:id="rId9" tooltip="Дания"/>
              </a:rPr>
              <a:t>Дания</a:t>
            </a:r>
            <a:r>
              <a:rPr lang="ru-RU" sz="1600" b="1" smtClean="0">
                <a:solidFill>
                  <a:srgbClr val="C00000"/>
                </a:solidFill>
              </a:rPr>
              <a:t>                                   </a:t>
            </a:r>
            <a:endParaRPr lang="ru-RU" sz="1600" smtClean="0">
              <a:solidFill>
                <a:srgbClr val="C00000"/>
              </a:solidFill>
            </a:endParaRPr>
          </a:p>
          <a:p>
            <a:pPr lvl="1"/>
            <a:r>
              <a:rPr lang="ru-RU" sz="1600" smtClean="0">
                <a:solidFill>
                  <a:srgbClr val="C00000"/>
                </a:solidFill>
              </a:rPr>
              <a:t> </a:t>
            </a:r>
            <a:r>
              <a:rPr lang="ru-RU" sz="1600" b="1" smtClean="0">
                <a:solidFill>
                  <a:srgbClr val="C00000"/>
                </a:solidFill>
                <a:hlinkClick r:id="rId10" tooltip="Мальта"/>
              </a:rPr>
              <a:t>Мальта</a:t>
            </a:r>
            <a:endParaRPr lang="ru-RU" sz="1600" smtClean="0">
              <a:solidFill>
                <a:srgbClr val="C00000"/>
              </a:solidFill>
            </a:endParaRPr>
          </a:p>
          <a:p>
            <a:pPr lvl="1"/>
            <a:r>
              <a:rPr lang="ru-RU" sz="1600" smtClean="0">
                <a:solidFill>
                  <a:srgbClr val="C00000"/>
                </a:solidFill>
              </a:rPr>
              <a:t> </a:t>
            </a:r>
            <a:r>
              <a:rPr lang="ru-RU" sz="1600" b="1" smtClean="0">
                <a:solidFill>
                  <a:srgbClr val="C00000"/>
                </a:solidFill>
                <a:hlinkClick r:id="rId11" tooltip="Чехия"/>
              </a:rPr>
              <a:t>Чехия</a:t>
            </a:r>
            <a:endParaRPr lang="ru-RU" sz="1600" smtClean="0">
              <a:solidFill>
                <a:srgbClr val="C00000"/>
              </a:solidFill>
            </a:endParaRPr>
          </a:p>
          <a:p>
            <a:pPr lvl="1"/>
            <a:r>
              <a:rPr lang="ru-RU" sz="1600" smtClean="0">
                <a:solidFill>
                  <a:srgbClr val="C00000"/>
                </a:solidFill>
              </a:rPr>
              <a:t> </a:t>
            </a:r>
            <a:r>
              <a:rPr lang="ru-RU" sz="1600" b="1" smtClean="0">
                <a:solidFill>
                  <a:srgbClr val="C00000"/>
                </a:solidFill>
                <a:hlinkClick r:id="rId12" tooltip="Польша"/>
              </a:rPr>
              <a:t>Польша</a:t>
            </a:r>
            <a:endParaRPr lang="ru-RU" sz="1600" smtClean="0">
              <a:solidFill>
                <a:srgbClr val="C00000"/>
              </a:solidFill>
            </a:endParaRPr>
          </a:p>
          <a:p>
            <a:pPr lvl="1"/>
            <a:r>
              <a:rPr lang="ru-RU" sz="1600" smtClean="0">
                <a:solidFill>
                  <a:srgbClr val="C00000"/>
                </a:solidFill>
              </a:rPr>
              <a:t> </a:t>
            </a:r>
            <a:r>
              <a:rPr lang="ru-RU" sz="1600" b="1" smtClean="0">
                <a:solidFill>
                  <a:srgbClr val="C00000"/>
                </a:solidFill>
                <a:hlinkClick r:id="rId13" tooltip="Словения"/>
              </a:rPr>
              <a:t>Словения</a:t>
            </a:r>
            <a:endParaRPr lang="ru-RU" sz="1600" smtClean="0">
              <a:solidFill>
                <a:srgbClr val="C00000"/>
              </a:solidFill>
            </a:endParaRPr>
          </a:p>
          <a:p>
            <a:pPr lvl="1"/>
            <a:r>
              <a:rPr lang="ru-RU" sz="1600" smtClean="0">
                <a:solidFill>
                  <a:srgbClr val="C00000"/>
                </a:solidFill>
              </a:rPr>
              <a:t> </a:t>
            </a:r>
            <a:r>
              <a:rPr lang="ru-RU" sz="1600" b="1" smtClean="0">
                <a:solidFill>
                  <a:srgbClr val="C00000"/>
                </a:solidFill>
                <a:hlinkClick r:id="rId14" tooltip="Норвегия"/>
              </a:rPr>
              <a:t>Норвегия</a:t>
            </a:r>
            <a:endParaRPr lang="ru-RU" sz="1600" smtClean="0">
              <a:solidFill>
                <a:srgbClr val="C00000"/>
              </a:solidFill>
            </a:endParaRPr>
          </a:p>
          <a:p>
            <a:pPr lvl="1"/>
            <a:r>
              <a:rPr lang="ru-RU" sz="1600" smtClean="0">
                <a:solidFill>
                  <a:srgbClr val="C00000"/>
                </a:solidFill>
              </a:rPr>
              <a:t> </a:t>
            </a:r>
            <a:r>
              <a:rPr lang="ru-RU" sz="1600" b="1" smtClean="0">
                <a:solidFill>
                  <a:srgbClr val="C00000"/>
                </a:solidFill>
                <a:hlinkClick r:id="rId15" tooltip="Швейцария"/>
              </a:rPr>
              <a:t>Швейцария</a:t>
            </a:r>
            <a:endParaRPr lang="ru-RU" sz="1600" smtClean="0">
              <a:solidFill>
                <a:srgbClr val="C00000"/>
              </a:solidFill>
            </a:endParaRPr>
          </a:p>
          <a:p>
            <a:pPr lvl="1"/>
            <a:r>
              <a:rPr lang="ru-RU" sz="1600" smtClean="0">
                <a:solidFill>
                  <a:srgbClr val="C00000"/>
                </a:solidFill>
              </a:rPr>
              <a:t> </a:t>
            </a:r>
            <a:r>
              <a:rPr lang="ru-RU" sz="1600" b="1" smtClean="0">
                <a:solidFill>
                  <a:srgbClr val="C00000"/>
                </a:solidFill>
                <a:hlinkClick r:id="rId16" tooltip="Швеция"/>
              </a:rPr>
              <a:t>Швеция</a:t>
            </a:r>
            <a:endParaRPr lang="ru-RU" sz="1600" smtClean="0">
              <a:solidFill>
                <a:srgbClr val="C00000"/>
              </a:solidFill>
            </a:endParaRPr>
          </a:p>
          <a:p>
            <a:pPr lvl="1"/>
            <a:r>
              <a:rPr lang="ru-RU" sz="1600" smtClean="0">
                <a:solidFill>
                  <a:srgbClr val="C00000"/>
                </a:solidFill>
              </a:rPr>
              <a:t> </a:t>
            </a:r>
            <a:r>
              <a:rPr lang="ru-RU" sz="1600" b="1" smtClean="0">
                <a:solidFill>
                  <a:srgbClr val="C00000"/>
                </a:solidFill>
                <a:hlinkClick r:id="rId17" tooltip="Литва"/>
              </a:rPr>
              <a:t>Литва</a:t>
            </a:r>
            <a:endParaRPr lang="ru-RU" sz="1600" smtClean="0">
              <a:solidFill>
                <a:srgbClr val="C00000"/>
              </a:solidFill>
            </a:endParaRPr>
          </a:p>
          <a:p>
            <a:pPr lvl="1"/>
            <a:r>
              <a:rPr lang="ru-RU" sz="1600" smtClean="0">
                <a:solidFill>
                  <a:srgbClr val="C00000"/>
                </a:solidFill>
              </a:rPr>
              <a:t> </a:t>
            </a:r>
            <a:r>
              <a:rPr lang="ru-RU" sz="1600" b="1" smtClean="0">
                <a:solidFill>
                  <a:srgbClr val="C00000"/>
                </a:solidFill>
                <a:hlinkClick r:id="rId18" tooltip="Хорватия"/>
              </a:rPr>
              <a:t>Хорватия</a:t>
            </a:r>
            <a:endParaRPr lang="ru-RU" sz="1600" smtClean="0">
              <a:solidFill>
                <a:srgbClr val="C00000"/>
              </a:solidFill>
            </a:endParaRPr>
          </a:p>
          <a:p>
            <a:pPr lvl="1"/>
            <a:r>
              <a:rPr lang="ru-RU" sz="1600" smtClean="0">
                <a:solidFill>
                  <a:srgbClr val="C00000"/>
                </a:solidFill>
              </a:rPr>
              <a:t> </a:t>
            </a:r>
            <a:r>
              <a:rPr lang="ru-RU" sz="1600" b="1" smtClean="0">
                <a:solidFill>
                  <a:srgbClr val="C00000"/>
                </a:solidFill>
                <a:hlinkClick r:id="rId19" tooltip="Финляндия"/>
              </a:rPr>
              <a:t>Финлянди</a:t>
            </a:r>
            <a:r>
              <a:rPr lang="ru-RU" sz="1400" b="1" smtClean="0">
                <a:solidFill>
                  <a:srgbClr val="C00000"/>
                </a:solidFill>
                <a:hlinkClick r:id="rId19" tooltip="Финляндия"/>
              </a:rPr>
              <a:t>я</a:t>
            </a:r>
            <a:endParaRPr lang="ru-RU" sz="1400" smtClean="0">
              <a:solidFill>
                <a:srgbClr val="C00000"/>
              </a:solidFill>
            </a:endParaRPr>
          </a:p>
          <a:p>
            <a:r>
              <a:rPr lang="ru-RU" sz="1400" smtClean="0">
                <a:solidFill>
                  <a:srgbClr val="C00000"/>
                </a:solidFill>
              </a:rPr>
              <a:t> </a:t>
            </a:r>
          </a:p>
          <a:p>
            <a:endParaRPr lang="ru-RU" sz="1400" smtClean="0"/>
          </a:p>
        </p:txBody>
      </p:sp>
      <p:sp>
        <p:nvSpPr>
          <p:cNvPr id="66564" name="Прямоугольник 4"/>
          <p:cNvSpPr>
            <a:spLocks noChangeArrowheads="1"/>
          </p:cNvSpPr>
          <p:nvPr/>
        </p:nvSpPr>
        <p:spPr bwMode="auto">
          <a:xfrm>
            <a:off x="0" y="714375"/>
            <a:ext cx="3286125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В Красноярске находится: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 Представительство МИД России.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 Отделение посольства </a:t>
            </a:r>
            <a:r>
              <a:rPr lang="ru-RU" sz="2000" b="1">
                <a:latin typeface="Times New Roman" pitchFamily="18" charset="0"/>
                <a:cs typeface="Times New Roman" pitchFamily="18" charset="0"/>
                <a:hlinkClick r:id="rId20" tooltip="Белоруссии"/>
              </a:rPr>
              <a:t>Белоруссии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в 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Российской Федерации.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 Отделение посольства </a:t>
            </a:r>
            <a:r>
              <a:rPr lang="ru-RU" sz="2000" b="1">
                <a:latin typeface="Times New Roman" pitchFamily="18" charset="0"/>
                <a:cs typeface="Times New Roman" pitchFamily="18" charset="0"/>
                <a:hlinkClick r:id="rId21" tooltip="Киргизской Республики"/>
              </a:rPr>
              <a:t>Киргизской Республики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 в Российской Федерации.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 Почётное консульство </a:t>
            </a:r>
            <a:r>
              <a:rPr lang="ru-RU" sz="2000" b="1">
                <a:latin typeface="Times New Roman" pitchFamily="18" charset="0"/>
                <a:cs typeface="Times New Roman" pitchFamily="18" charset="0"/>
                <a:hlinkClick r:id="rId22" tooltip="Словацкой Республики"/>
              </a:rPr>
              <a:t>Словацкой Республики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Выводы.</a:t>
            </a:r>
          </a:p>
        </p:txBody>
      </p:sp>
      <p:sp>
        <p:nvSpPr>
          <p:cNvPr id="67587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928688"/>
            <a:ext cx="5857875" cy="5929312"/>
          </a:xfrm>
        </p:spPr>
        <p:txBody>
          <a:bodyPr>
            <a:noAutofit/>
          </a:bodyPr>
          <a:lstStyle/>
          <a:p>
            <a:pPr>
              <a:buFont typeface="Arial" charset="0"/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Плюсы.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Выгодное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экономико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 географическое положение.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 Город расположен в умеренном климатическом поясе в области   континентального климата.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Благодаря удобному географическому расположению, отсюда обеспечивается доступ к северным районам нашей страны. Наличие воздушных путей связывает Красноярск с другими крупными центрами РФ, а также с  зарубежными странами.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Развитый центр промышленности России.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Развитая инфраструктура, крупный транзитный узел Восточной Сибири.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Город с богатой историей.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Многочисленные международные связи.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29313" y="928688"/>
            <a:ext cx="3214687" cy="5232400"/>
          </a:xfrm>
        </p:spPr>
        <p:txBody>
          <a:bodyPr>
            <a:normAutofit fontScale="47500" lnSpcReduction="20000"/>
          </a:bodyPr>
          <a:lstStyle/>
          <a:p>
            <a:pPr>
              <a:buFont typeface="Arial" charset="0"/>
              <a:buNone/>
              <a:defRPr/>
            </a:pPr>
            <a:r>
              <a:rPr lang="ru-RU" sz="7400" b="1" dirty="0" smtClean="0">
                <a:solidFill>
                  <a:srgbClr val="FF0000"/>
                </a:solidFill>
              </a:rPr>
              <a:t> </a:t>
            </a:r>
            <a:r>
              <a:rPr lang="ru-RU" sz="7400" b="1" dirty="0" smtClean="0"/>
              <a:t>Минусы</a:t>
            </a:r>
          </a:p>
          <a:p>
            <a:pPr>
              <a:buFont typeface="Arial" charset="0"/>
              <a:buNone/>
              <a:defRPr/>
            </a:pPr>
            <a:r>
              <a:rPr lang="ru-RU" sz="8000" dirty="0" smtClean="0"/>
              <a:t>  </a:t>
            </a:r>
          </a:p>
          <a:p>
            <a:pPr>
              <a:buFont typeface="Arial" charset="0"/>
              <a:buNone/>
              <a:defRPr/>
            </a:pPr>
            <a:r>
              <a:rPr lang="ru-RU" sz="5000" b="1" dirty="0" smtClean="0">
                <a:latin typeface="+mj-lt"/>
                <a:cs typeface="Times New Roman" pitchFamily="18" charset="0"/>
              </a:rPr>
              <a:t>1. Рельеф холмистый, вокруг горы.</a:t>
            </a:r>
          </a:p>
          <a:p>
            <a:pPr>
              <a:defRPr/>
            </a:pPr>
            <a:r>
              <a:rPr lang="ru-RU" sz="5000" b="1" dirty="0" smtClean="0">
                <a:latin typeface="+mj-lt"/>
                <a:cs typeface="Times New Roman" pitchFamily="18" charset="0"/>
              </a:rPr>
              <a:t>2. Периодически в Красноярске регистрируются землетрясения. Первое отмеченное землетрясение в городе было в 1858 году.</a:t>
            </a:r>
          </a:p>
          <a:p>
            <a:pPr>
              <a:buFont typeface="Arial" charset="0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</TotalTime>
  <Words>273</Words>
  <Application>Microsoft Office PowerPoint</Application>
  <PresentationFormat>Экран (4:3)</PresentationFormat>
  <Paragraphs>52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Развитость инфраструктуры города</vt:lpstr>
      <vt:lpstr> ИСТОРИЧЕСКИЕ ДОСТОПРИМЕЧАТЕЛЬНОСТИ ГОРОДА.</vt:lpstr>
      <vt:lpstr>Международные связи</vt:lpstr>
      <vt:lpstr>Выводы.</vt:lpstr>
    </vt:vector>
  </TitlesOfParts>
  <Company>KOMP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Развитость инфраструктуры города</dc:title>
  <dc:creator>MASHEENA</dc:creator>
  <cp:lastModifiedBy>MASHEENA</cp:lastModifiedBy>
  <cp:revision>1</cp:revision>
  <dcterms:created xsi:type="dcterms:W3CDTF">2020-09-11T05:09:40Z</dcterms:created>
  <dcterms:modified xsi:type="dcterms:W3CDTF">2020-09-11T05:12:05Z</dcterms:modified>
</cp:coreProperties>
</file>