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0FE0C-7843-451C-82BC-01128725A3FC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73FBE9-8234-41D9-8A35-B8B03A29E88F}">
      <dgm:prSet phldrT="[Текст]"/>
      <dgm:spPr/>
      <dgm:t>
        <a:bodyPr/>
        <a:lstStyle/>
        <a:p>
          <a:r>
            <a:rPr lang="ru-RU" dirty="0" smtClean="0"/>
            <a:t>Причины переноса столиц</a:t>
          </a:r>
          <a:endParaRPr lang="ru-RU" dirty="0"/>
        </a:p>
      </dgm:t>
    </dgm:pt>
    <dgm:pt modelId="{C784C4F1-940E-4A5D-97B8-C02465246EC1}" type="parTrans" cxnId="{23B8E599-D44A-41B4-B27F-79CC020C0EC6}">
      <dgm:prSet/>
      <dgm:spPr/>
      <dgm:t>
        <a:bodyPr/>
        <a:lstStyle/>
        <a:p>
          <a:endParaRPr lang="ru-RU"/>
        </a:p>
      </dgm:t>
    </dgm:pt>
    <dgm:pt modelId="{16A59CAC-B930-49E3-B9B3-7A8184F7968F}" type="sibTrans" cxnId="{23B8E599-D44A-41B4-B27F-79CC020C0EC6}">
      <dgm:prSet/>
      <dgm:spPr/>
      <dgm:t>
        <a:bodyPr/>
        <a:lstStyle/>
        <a:p>
          <a:endParaRPr lang="ru-RU"/>
        </a:p>
      </dgm:t>
    </dgm:pt>
    <dgm:pt modelId="{F1A93901-154F-40FF-A8B1-5B317A9B207B}">
      <dgm:prSet phldrT="[Текст]" custT="1"/>
      <dgm:spPr/>
      <dgm:t>
        <a:bodyPr/>
        <a:lstStyle/>
        <a:p>
          <a:pPr algn="l"/>
          <a:r>
            <a:rPr lang="ru-RU" sz="1600" b="1" dirty="0" smtClean="0"/>
            <a:t>перенаселенность</a:t>
          </a:r>
          <a:endParaRPr lang="ru-RU" sz="1600" b="1" dirty="0"/>
        </a:p>
      </dgm:t>
    </dgm:pt>
    <dgm:pt modelId="{C9FA22B2-A459-4FC0-BAB9-036EB6387F13}" type="parTrans" cxnId="{1782BE45-F0DF-4220-BB6C-834D65C70DA4}">
      <dgm:prSet/>
      <dgm:spPr/>
      <dgm:t>
        <a:bodyPr/>
        <a:lstStyle/>
        <a:p>
          <a:endParaRPr lang="ru-RU"/>
        </a:p>
      </dgm:t>
    </dgm:pt>
    <dgm:pt modelId="{CD086E47-B351-49D6-915E-47DE16E3DD49}" type="sibTrans" cxnId="{1782BE45-F0DF-4220-BB6C-834D65C70DA4}">
      <dgm:prSet/>
      <dgm:spPr/>
      <dgm:t>
        <a:bodyPr/>
        <a:lstStyle/>
        <a:p>
          <a:endParaRPr lang="ru-RU"/>
        </a:p>
      </dgm:t>
    </dgm:pt>
    <dgm:pt modelId="{53F5E267-8A38-4B00-91CF-ABEABB14F68A}">
      <dgm:prSet phldrT="[Текст]" custT="1"/>
      <dgm:spPr/>
      <dgm:t>
        <a:bodyPr/>
        <a:lstStyle/>
        <a:p>
          <a:pPr algn="l"/>
          <a:r>
            <a:rPr lang="ru-RU" sz="1600" b="1" dirty="0" smtClean="0"/>
            <a:t>для разрешения спора между городами, имеющими равные основания претендовать на столичный статус</a:t>
          </a:r>
          <a:endParaRPr lang="ru-RU" sz="1600" b="1" dirty="0"/>
        </a:p>
      </dgm:t>
    </dgm:pt>
    <dgm:pt modelId="{521C61C3-1DA0-4D83-B1D7-6A7432048E52}" type="parTrans" cxnId="{9944A194-9D52-4B3B-A6A7-F0265F1C8B30}">
      <dgm:prSet/>
      <dgm:spPr/>
      <dgm:t>
        <a:bodyPr/>
        <a:lstStyle/>
        <a:p>
          <a:endParaRPr lang="ru-RU"/>
        </a:p>
      </dgm:t>
    </dgm:pt>
    <dgm:pt modelId="{C8D45AA0-427C-42B8-BBF2-DBF9ACC8F5B4}" type="sibTrans" cxnId="{9944A194-9D52-4B3B-A6A7-F0265F1C8B30}">
      <dgm:prSet/>
      <dgm:spPr/>
      <dgm:t>
        <a:bodyPr/>
        <a:lstStyle/>
        <a:p>
          <a:endParaRPr lang="ru-RU"/>
        </a:p>
      </dgm:t>
    </dgm:pt>
    <dgm:pt modelId="{D76549BC-A713-406F-BB69-AC5CF825A11F}">
      <dgm:prSet phldrT="[Текст]" custT="1"/>
      <dgm:spPr/>
      <dgm:t>
        <a:bodyPr/>
        <a:lstStyle/>
        <a:p>
          <a:pPr algn="l"/>
          <a:r>
            <a:rPr lang="ru-RU" sz="1600" b="1" dirty="0" smtClean="0"/>
            <a:t>ввиду прямой военной угрозы существующей столице</a:t>
          </a:r>
          <a:endParaRPr lang="ru-RU" sz="1600" b="1" dirty="0"/>
        </a:p>
      </dgm:t>
    </dgm:pt>
    <dgm:pt modelId="{027CC2C8-CDD6-4561-8BFB-7D417D00F0E1}" type="parTrans" cxnId="{41DA086A-366C-40B0-B155-FF537B2D153F}">
      <dgm:prSet/>
      <dgm:spPr/>
      <dgm:t>
        <a:bodyPr/>
        <a:lstStyle/>
        <a:p>
          <a:endParaRPr lang="ru-RU"/>
        </a:p>
      </dgm:t>
    </dgm:pt>
    <dgm:pt modelId="{DB90B9C4-9A61-4AF2-885F-2278A93E96F6}" type="sibTrans" cxnId="{41DA086A-366C-40B0-B155-FF537B2D153F}">
      <dgm:prSet/>
      <dgm:spPr/>
      <dgm:t>
        <a:bodyPr/>
        <a:lstStyle/>
        <a:p>
          <a:endParaRPr lang="ru-RU"/>
        </a:p>
      </dgm:t>
    </dgm:pt>
    <dgm:pt modelId="{378E9219-966B-4906-973D-24A482834D1B}">
      <dgm:prSet phldrT="[Текст]" custT="1"/>
      <dgm:spPr/>
      <dgm:t>
        <a:bodyPr/>
        <a:lstStyle/>
        <a:p>
          <a:pPr algn="l"/>
          <a:r>
            <a:rPr lang="ru-RU" sz="1600" b="1" dirty="0" smtClean="0"/>
            <a:t>из-за неудачного географического и геополитического положения столицы</a:t>
          </a:r>
          <a:endParaRPr lang="ru-RU" sz="1600" b="1" dirty="0"/>
        </a:p>
      </dgm:t>
    </dgm:pt>
    <dgm:pt modelId="{58D68061-744E-45D7-9592-F6CD393FBBC9}" type="parTrans" cxnId="{E6B86F44-864F-4736-BE4D-FE0CEC79F5D7}">
      <dgm:prSet/>
      <dgm:spPr/>
      <dgm:t>
        <a:bodyPr/>
        <a:lstStyle/>
        <a:p>
          <a:endParaRPr lang="ru-RU"/>
        </a:p>
      </dgm:t>
    </dgm:pt>
    <dgm:pt modelId="{D8F90C50-2E54-4EE2-B094-542E532914AC}" type="sibTrans" cxnId="{E6B86F44-864F-4736-BE4D-FE0CEC79F5D7}">
      <dgm:prSet/>
      <dgm:spPr/>
      <dgm:t>
        <a:bodyPr/>
        <a:lstStyle/>
        <a:p>
          <a:endParaRPr lang="ru-RU"/>
        </a:p>
      </dgm:t>
    </dgm:pt>
    <dgm:pt modelId="{789C56B2-D62C-4F62-8ED4-D228E886942E}">
      <dgm:prSet phldrT="[Текст]" custT="1"/>
      <dgm:spPr/>
      <dgm:t>
        <a:bodyPr/>
        <a:lstStyle/>
        <a:p>
          <a:pPr algn="l"/>
          <a:r>
            <a:rPr lang="ru-RU" sz="1600" b="1" dirty="0" smtClean="0"/>
            <a:t>для ускорения развития тех территорий, где создаётся новая столица</a:t>
          </a:r>
          <a:endParaRPr lang="ru-RU" sz="1600" b="1" dirty="0"/>
        </a:p>
      </dgm:t>
    </dgm:pt>
    <dgm:pt modelId="{24C09A36-1EDC-4185-8115-98D0E8091BE8}" type="parTrans" cxnId="{92FB2D19-20FF-4091-A358-970710B22FB3}">
      <dgm:prSet/>
      <dgm:spPr/>
      <dgm:t>
        <a:bodyPr/>
        <a:lstStyle/>
        <a:p>
          <a:endParaRPr lang="ru-RU"/>
        </a:p>
      </dgm:t>
    </dgm:pt>
    <dgm:pt modelId="{71CA20F2-50FE-41F9-AC91-6929554ADF5C}" type="sibTrans" cxnId="{92FB2D19-20FF-4091-A358-970710B22FB3}">
      <dgm:prSet/>
      <dgm:spPr/>
      <dgm:t>
        <a:bodyPr/>
        <a:lstStyle/>
        <a:p>
          <a:endParaRPr lang="ru-RU"/>
        </a:p>
      </dgm:t>
    </dgm:pt>
    <dgm:pt modelId="{74D2D738-6E79-4AA2-A6D4-FD3632FD547D}">
      <dgm:prSet phldrT="[Текст]" custT="1"/>
      <dgm:spPr/>
      <dgm:t>
        <a:bodyPr/>
        <a:lstStyle/>
        <a:p>
          <a:pPr algn="l"/>
          <a:r>
            <a:rPr lang="ru-RU" sz="1600" b="1" dirty="0" smtClean="0"/>
            <a:t>гипертрофированное доминирование существующей столицы над остальной страной</a:t>
          </a:r>
          <a:endParaRPr lang="ru-RU" sz="1600" b="1" dirty="0"/>
        </a:p>
      </dgm:t>
    </dgm:pt>
    <dgm:pt modelId="{9511A33C-9D4C-4B3C-A6D4-ED00F4B85774}" type="sibTrans" cxnId="{A6F7E9B5-990D-4B87-A4F6-EF3B1CA3E566}">
      <dgm:prSet/>
      <dgm:spPr/>
      <dgm:t>
        <a:bodyPr/>
        <a:lstStyle/>
        <a:p>
          <a:endParaRPr lang="ru-RU"/>
        </a:p>
      </dgm:t>
    </dgm:pt>
    <dgm:pt modelId="{7B434F8E-0888-418E-98E6-53671C76DDED}" type="parTrans" cxnId="{A6F7E9B5-990D-4B87-A4F6-EF3B1CA3E566}">
      <dgm:prSet/>
      <dgm:spPr/>
      <dgm:t>
        <a:bodyPr/>
        <a:lstStyle/>
        <a:p>
          <a:endParaRPr lang="ru-RU"/>
        </a:p>
      </dgm:t>
    </dgm:pt>
    <dgm:pt modelId="{D840EB8C-D62B-45CB-9590-C46E23DBEBD7}" type="pres">
      <dgm:prSet presAssocID="{9460FE0C-7843-451C-82BC-01128725A3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743C41-D518-43EC-AC42-329885CD6DD5}" type="pres">
      <dgm:prSet presAssocID="{3973FBE9-8234-41D9-8A35-B8B03A29E88F}" presName="composite" presStyleCnt="0"/>
      <dgm:spPr/>
    </dgm:pt>
    <dgm:pt modelId="{F31361BB-E318-4834-9743-9E298B9F66CE}" type="pres">
      <dgm:prSet presAssocID="{3973FBE9-8234-41D9-8A35-B8B03A29E88F}" presName="parentText" presStyleLbl="alignNode1" presStyleIdx="0" presStyleCnt="1" custLinFactNeighborX="868" custLinFactNeighborY="-19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D2A358-B629-4A2D-AE6A-69BB7BFAA706}" type="pres">
      <dgm:prSet presAssocID="{3973FBE9-8234-41D9-8A35-B8B03A29E88F}" presName="descendantText" presStyleLbl="alignAcc1" presStyleIdx="0" presStyleCnt="1" custScaleX="96819" custScaleY="100220" custLinFactNeighborX="-1288" custLinFactNeighborY="-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52658A-FA06-4EE4-A816-990E36CE50B7}" type="presOf" srcId="{378E9219-966B-4906-973D-24A482834D1B}" destId="{C4D2A358-B629-4A2D-AE6A-69BB7BFAA706}" srcOrd="0" destOrd="4" presId="urn:microsoft.com/office/officeart/2005/8/layout/chevron2"/>
    <dgm:cxn modelId="{251F18AA-F87E-41AF-8D17-FD7200A96DF4}" type="presOf" srcId="{789C56B2-D62C-4F62-8ED4-D228E886942E}" destId="{C4D2A358-B629-4A2D-AE6A-69BB7BFAA706}" srcOrd="0" destOrd="5" presId="urn:microsoft.com/office/officeart/2005/8/layout/chevron2"/>
    <dgm:cxn modelId="{55AA96D6-DC3D-4DF7-81F5-481B12AFFE5A}" type="presOf" srcId="{74D2D738-6E79-4AA2-A6D4-FD3632FD547D}" destId="{C4D2A358-B629-4A2D-AE6A-69BB7BFAA706}" srcOrd="0" destOrd="1" presId="urn:microsoft.com/office/officeart/2005/8/layout/chevron2"/>
    <dgm:cxn modelId="{41DA086A-366C-40B0-B155-FF537B2D153F}" srcId="{3973FBE9-8234-41D9-8A35-B8B03A29E88F}" destId="{D76549BC-A713-406F-BB69-AC5CF825A11F}" srcOrd="3" destOrd="0" parTransId="{027CC2C8-CDD6-4561-8BFB-7D417D00F0E1}" sibTransId="{DB90B9C4-9A61-4AF2-885F-2278A93E96F6}"/>
    <dgm:cxn modelId="{AB6C790B-06F2-4410-B696-4DB3A4481929}" type="presOf" srcId="{9460FE0C-7843-451C-82BC-01128725A3FC}" destId="{D840EB8C-D62B-45CB-9590-C46E23DBEBD7}" srcOrd="0" destOrd="0" presId="urn:microsoft.com/office/officeart/2005/8/layout/chevron2"/>
    <dgm:cxn modelId="{B7463504-C91B-4267-A16E-AD49A70DE5C4}" type="presOf" srcId="{D76549BC-A713-406F-BB69-AC5CF825A11F}" destId="{C4D2A358-B629-4A2D-AE6A-69BB7BFAA706}" srcOrd="0" destOrd="3" presId="urn:microsoft.com/office/officeart/2005/8/layout/chevron2"/>
    <dgm:cxn modelId="{E6B86F44-864F-4736-BE4D-FE0CEC79F5D7}" srcId="{3973FBE9-8234-41D9-8A35-B8B03A29E88F}" destId="{378E9219-966B-4906-973D-24A482834D1B}" srcOrd="4" destOrd="0" parTransId="{58D68061-744E-45D7-9592-F6CD393FBBC9}" sibTransId="{D8F90C50-2E54-4EE2-B094-542E532914AC}"/>
    <dgm:cxn modelId="{92FB2D19-20FF-4091-A358-970710B22FB3}" srcId="{3973FBE9-8234-41D9-8A35-B8B03A29E88F}" destId="{789C56B2-D62C-4F62-8ED4-D228E886942E}" srcOrd="5" destOrd="0" parTransId="{24C09A36-1EDC-4185-8115-98D0E8091BE8}" sibTransId="{71CA20F2-50FE-41F9-AC91-6929554ADF5C}"/>
    <dgm:cxn modelId="{23B8E599-D44A-41B4-B27F-79CC020C0EC6}" srcId="{9460FE0C-7843-451C-82BC-01128725A3FC}" destId="{3973FBE9-8234-41D9-8A35-B8B03A29E88F}" srcOrd="0" destOrd="0" parTransId="{C784C4F1-940E-4A5D-97B8-C02465246EC1}" sibTransId="{16A59CAC-B930-49E3-B9B3-7A8184F7968F}"/>
    <dgm:cxn modelId="{9944A194-9D52-4B3B-A6A7-F0265F1C8B30}" srcId="{3973FBE9-8234-41D9-8A35-B8B03A29E88F}" destId="{53F5E267-8A38-4B00-91CF-ABEABB14F68A}" srcOrd="2" destOrd="0" parTransId="{521C61C3-1DA0-4D83-B1D7-6A7432048E52}" sibTransId="{C8D45AA0-427C-42B8-BBF2-DBF9ACC8F5B4}"/>
    <dgm:cxn modelId="{1782BE45-F0DF-4220-BB6C-834D65C70DA4}" srcId="{3973FBE9-8234-41D9-8A35-B8B03A29E88F}" destId="{F1A93901-154F-40FF-A8B1-5B317A9B207B}" srcOrd="0" destOrd="0" parTransId="{C9FA22B2-A459-4FC0-BAB9-036EB6387F13}" sibTransId="{CD086E47-B351-49D6-915E-47DE16E3DD49}"/>
    <dgm:cxn modelId="{A2F84E7A-C70A-4CFF-B49A-7234EB0D0AA5}" type="presOf" srcId="{F1A93901-154F-40FF-A8B1-5B317A9B207B}" destId="{C4D2A358-B629-4A2D-AE6A-69BB7BFAA706}" srcOrd="0" destOrd="0" presId="urn:microsoft.com/office/officeart/2005/8/layout/chevron2"/>
    <dgm:cxn modelId="{A6F7E9B5-990D-4B87-A4F6-EF3B1CA3E566}" srcId="{3973FBE9-8234-41D9-8A35-B8B03A29E88F}" destId="{74D2D738-6E79-4AA2-A6D4-FD3632FD547D}" srcOrd="1" destOrd="0" parTransId="{7B434F8E-0888-418E-98E6-53671C76DDED}" sibTransId="{9511A33C-9D4C-4B3C-A6D4-ED00F4B85774}"/>
    <dgm:cxn modelId="{4B651B28-A5D2-4168-B738-93CF3E741554}" type="presOf" srcId="{3973FBE9-8234-41D9-8A35-B8B03A29E88F}" destId="{F31361BB-E318-4834-9743-9E298B9F66CE}" srcOrd="0" destOrd="0" presId="urn:microsoft.com/office/officeart/2005/8/layout/chevron2"/>
    <dgm:cxn modelId="{3402F93A-C61E-4E08-BF20-FB82ACBA93E1}" type="presOf" srcId="{53F5E267-8A38-4B00-91CF-ABEABB14F68A}" destId="{C4D2A358-B629-4A2D-AE6A-69BB7BFAA706}" srcOrd="0" destOrd="2" presId="urn:microsoft.com/office/officeart/2005/8/layout/chevron2"/>
    <dgm:cxn modelId="{F6797C9A-DEA8-4416-8FD6-F57B134AFDC5}" type="presParOf" srcId="{D840EB8C-D62B-45CB-9590-C46E23DBEBD7}" destId="{EB743C41-D518-43EC-AC42-329885CD6DD5}" srcOrd="0" destOrd="0" presId="urn:microsoft.com/office/officeart/2005/8/layout/chevron2"/>
    <dgm:cxn modelId="{46AD0572-B652-4B13-951E-87AFF2C48FC6}" type="presParOf" srcId="{EB743C41-D518-43EC-AC42-329885CD6DD5}" destId="{F31361BB-E318-4834-9743-9E298B9F66CE}" srcOrd="0" destOrd="0" presId="urn:microsoft.com/office/officeart/2005/8/layout/chevron2"/>
    <dgm:cxn modelId="{F4C9BCB1-E93E-4538-8A6B-8CBD81143C1C}" type="presParOf" srcId="{EB743C41-D518-43EC-AC42-329885CD6DD5}" destId="{C4D2A358-B629-4A2D-AE6A-69BB7BFAA706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07AE8-991D-4A4D-8435-060383F58C3B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18B43-F948-4A0B-B87F-169E53ECE2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8A7CBE-C6E4-4570-B588-5F85EB9503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0D01B0-6A85-41D0-9981-B187264BA2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46125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Столичные функции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68413"/>
            <a:ext cx="7696200" cy="42179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Резиденция Президента, место размещения верховных органов власти – Правительства, Федерального Собрания, Верховного и Конституционного суда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Экономический лидер страны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Культурный, образовательный и научный центр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Центр инноваций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Крупнейший транспортный узел страны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Главные столичные проблемы 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Транспортная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Экологическая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Демографическая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Миграционная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Возникновение опасных природных явлений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Обеспечение безопасности граждан и преступности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0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30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30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  <p:bldP spid="114691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357166"/>
            <a:ext cx="585791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Перенос столиц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63" y="1143000"/>
            <a:ext cx="8143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ial Black" pitchFamily="34" charset="0"/>
              </a:rPr>
              <a:t>передача столичных функций от одного города к другому </a:t>
            </a:r>
          </a:p>
        </p:txBody>
      </p:sp>
      <p:graphicFrame>
        <p:nvGraphicFramePr>
          <p:cNvPr id="13" name="Схема 12"/>
          <p:cNvGraphicFramePr/>
          <p:nvPr/>
        </p:nvGraphicFramePr>
        <p:xfrm>
          <a:off x="142844" y="2357430"/>
          <a:ext cx="8739206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786063" y="5072063"/>
            <a:ext cx="60721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Основная причина в том, что старая столица перестает должным образом выполнять свои функции - </a:t>
            </a:r>
            <a:r>
              <a:rPr lang="ru-RU" sz="2600" b="1">
                <a:latin typeface="Calibri" pitchFamily="34" charset="0"/>
              </a:rPr>
              <a:t>управление территорией государства и его населением.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5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50" y="0"/>
            <a:ext cx="82153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>
              <a:latin typeface="Arial Black" pitchFamily="34" charset="0"/>
            </a:endParaRPr>
          </a:p>
          <a:p>
            <a:pPr algn="ctr"/>
            <a:r>
              <a:rPr lang="ru-RU" sz="2400">
                <a:latin typeface="Arial Black" pitchFamily="34" charset="0"/>
              </a:rPr>
              <a:t>В процессе принятия решения о переносе столицы основное внимание уделяется политико-экономическим и природно-географическим причинам. </a:t>
            </a:r>
          </a:p>
          <a:p>
            <a:pPr algn="ctr"/>
            <a:endParaRPr lang="ru-RU" sz="2400">
              <a:latin typeface="Arial Black" pitchFamily="34" charset="0"/>
            </a:endParaRPr>
          </a:p>
          <a:p>
            <a:pPr algn="ctr"/>
            <a:r>
              <a:rPr lang="ru-RU" sz="2400">
                <a:latin typeface="Arial Black" pitchFamily="34" charset="0"/>
              </a:rPr>
              <a:t>Успешность проекта по переносу столицы зависит от следующих факторов:</a:t>
            </a:r>
          </a:p>
          <a:p>
            <a:r>
              <a:rPr lang="ru-RU" sz="2400">
                <a:latin typeface="Arial Black" pitchFamily="34" charset="0"/>
              </a:rPr>
              <a:t>-  удачное географическое положение;</a:t>
            </a:r>
          </a:p>
          <a:p>
            <a:r>
              <a:rPr lang="ru-RU" sz="2400">
                <a:latin typeface="Arial Black" pitchFamily="34" charset="0"/>
              </a:rPr>
              <a:t>-  развитость транспортной инфраструктуры;</a:t>
            </a:r>
          </a:p>
          <a:p>
            <a:r>
              <a:rPr lang="ru-RU" sz="2400">
                <a:latin typeface="Arial Black" pitchFamily="34" charset="0"/>
              </a:rPr>
              <a:t>-  сейсмоустойчивость города;</a:t>
            </a:r>
          </a:p>
          <a:p>
            <a:pPr>
              <a:buFontTx/>
              <a:buChar char="-"/>
            </a:pPr>
            <a:r>
              <a:rPr lang="ru-RU" sz="2400">
                <a:latin typeface="Arial Black" pitchFamily="34" charset="0"/>
              </a:rPr>
              <a:t>  системность планировки новой столицы с     </a:t>
            </a:r>
          </a:p>
          <a:p>
            <a:r>
              <a:rPr lang="ru-RU" sz="2400">
                <a:latin typeface="Arial Black" pitchFamily="34" charset="0"/>
              </a:rPr>
              <a:t>   акцентом на соблюдение экологических </a:t>
            </a:r>
          </a:p>
          <a:p>
            <a:r>
              <a:rPr lang="ru-RU" sz="2400">
                <a:latin typeface="Arial Black" pitchFamily="34" charset="0"/>
              </a:rPr>
              <a:t>                             требований.</a:t>
            </a:r>
          </a:p>
          <a:p>
            <a:r>
              <a:rPr lang="ru-RU" sz="2400"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лькут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4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357688" y="0"/>
            <a:ext cx="4786312" cy="6126163"/>
          </a:xfrm>
        </p:spPr>
        <p:txBody>
          <a:bodyPr>
            <a:normAutofit fontScale="92500"/>
          </a:bodyPr>
          <a:lstStyle/>
          <a:p>
            <a:r>
              <a:rPr lang="ru-RU" i="1" smtClean="0"/>
              <a:t>Калькутта — Дели — Нью-Дели, Индия, 1912 и 1931 годы</a:t>
            </a:r>
          </a:p>
          <a:p>
            <a:r>
              <a:rPr lang="ru-RU" smtClean="0"/>
              <a:t>Новый город, построенный в границах Дели, который является скорее регионом или районом (так называемая «столичная территория»).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</TotalTime>
  <Words>185</Words>
  <Application>Microsoft Office PowerPoint</Application>
  <PresentationFormat>Экран (4:3)</PresentationFormat>
  <Paragraphs>36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Столичные функции</vt:lpstr>
      <vt:lpstr>Главные столичные проблемы </vt:lpstr>
      <vt:lpstr>Слайд 3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Столичные функции</dc:title>
  <dc:creator>MASHEENA</dc:creator>
  <cp:lastModifiedBy>MASHEENA</cp:lastModifiedBy>
  <cp:revision>1</cp:revision>
  <dcterms:created xsi:type="dcterms:W3CDTF">2020-09-11T04:42:28Z</dcterms:created>
  <dcterms:modified xsi:type="dcterms:W3CDTF">2020-09-11T04:45:57Z</dcterms:modified>
</cp:coreProperties>
</file>