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60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5BDE8-F23C-4F5E-8E8A-B3363687391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2B5A3-75A9-4F07-B9B0-98D249A174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14FBA9-CF2B-4945-AFA4-A43611CA2028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D6F226-E9F6-461D-8C3F-DBB2AB5064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357563"/>
            <a:ext cx="30353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857628"/>
            <a:ext cx="2207775" cy="2619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571744"/>
            <a:ext cx="246615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7166"/>
            <a:ext cx="328841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5984" y="142852"/>
            <a:ext cx="463371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rgbClr val="C00000"/>
                </a:solidFill>
                <a:effectLst>
                  <a:reflection blurRad="10000" stA="55000" endPos="48000" dist="500" dir="5400000" sy="-100000" algn="bl" rotWithShape="0"/>
                </a:effectLst>
                <a:latin typeface="Monotype Corsiva" pitchFamily="66" charset="0"/>
                <a:cs typeface="Arial" pitchFamily="34" charset="0"/>
              </a:rPr>
              <a:t>Бразилия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285728"/>
            <a:ext cx="2476500" cy="2486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2500313"/>
            <a:ext cx="5572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Столица - Бразилиа (21 апреля 1960 год)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86000" y="3429000"/>
            <a:ext cx="457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Причина переноса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расположение столицы ближе к географическому центру страны</a:t>
            </a:r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7380288" y="4941888"/>
            <a:ext cx="647700" cy="433387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7596188" y="5373688"/>
            <a:ext cx="792162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84" grpId="0" animBg="1"/>
      <p:bldP spid="30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9 перенесённых столи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714875" y="0"/>
            <a:ext cx="4429125" cy="6126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/>
              <a:t>Рио был столицей Бразилии по всей форме с того времени, как португальцы колонизировали Бразилию. Бразильцы решили создать новую столицу, расположенную в центре их огромной страны и без исторического багажа в основанном городе.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9 перенесённых столи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47148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i="1" smtClean="0"/>
              <a:t> </a:t>
            </a:r>
            <a:r>
              <a:rPr lang="ru-RU" smtClean="0"/>
              <a:t/>
            </a:r>
            <a:br>
              <a:rPr lang="ru-RU" smtClean="0"/>
            </a:br>
            <a:r>
              <a:rPr lang="ru-RU" sz="3600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Бонн</a:t>
            </a:r>
            <a:r>
              <a:rPr lang="ru-RU" sz="3600" b="1" i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 — Берлин, Германия, 1991 год</a:t>
            </a:r>
            <a:r>
              <a:rPr lang="ru-RU" sz="3600" b="1" i="1" smtClean="0">
                <a:latin typeface="Monotype Corsiva" pitchFamily="66" charset="0"/>
                <a:cs typeface="Arial" charset="0"/>
              </a:rPr>
              <a:t/>
            </a:r>
            <a:br>
              <a:rPr lang="ru-RU" sz="3600" b="1" i="1" smtClean="0">
                <a:latin typeface="Monotype Corsiva" pitchFamily="66" charset="0"/>
                <a:cs typeface="Arial" charset="0"/>
              </a:rPr>
            </a:br>
            <a:endParaRPr lang="ru-RU" sz="3600" b="1" i="1" smtClean="0">
              <a:latin typeface="Monotype Corsiva" pitchFamily="66" charset="0"/>
              <a:cs typeface="Arial" charset="0"/>
            </a:endParaRPr>
          </a:p>
        </p:txBody>
      </p:sp>
      <p:sp>
        <p:nvSpPr>
          <p:cNvPr id="15364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645025" y="1500188"/>
            <a:ext cx="4498975" cy="4625975"/>
          </a:xfrm>
        </p:spPr>
        <p:txBody>
          <a:bodyPr/>
          <a:lstStyle/>
          <a:p>
            <a:r>
              <a:rPr lang="ru-RU" sz="2400" smtClean="0"/>
              <a:t>Когда Германия была разделена после Второй Мировой войны на Восточную и Западную Германию, в каждой была своя собственная столица — Бонн на западе и Берлин на востоке. При воссоединении правительство Германии вернулось в традиционную резиденцию в Берлине.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214290"/>
            <a:ext cx="6138219" cy="923330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  <a:softEdge rad="12700"/>
          </a:effectLst>
          <a:scene3d>
            <a:camera prst="orthographicFront"/>
            <a:lightRig rig="flat" dir="tl">
              <a:rot lat="0" lon="0" rev="6600000"/>
            </a:lightRig>
          </a:scene3d>
          <a:sp3d>
            <a:bevelT w="114300" prst="artDeco"/>
          </a:sp3d>
        </p:spPr>
        <p:txBody>
          <a:bodyPr wrap="none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latin typeface="Monotype Corsiva" pitchFamily="66" charset="0"/>
                <a:cs typeface="Arial" pitchFamily="34" charset="0"/>
              </a:rPr>
              <a:t>Республика Казахстан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095620" cy="154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1143000"/>
            <a:ext cx="2579688" cy="25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2714625"/>
            <a:ext cx="57864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cs typeface="Arial" charset="0"/>
              </a:rPr>
              <a:t>Столица – Астана (10 декабря 1997 года)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3643314"/>
            <a:ext cx="9144000" cy="3277820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84150" prst="cross"/>
            <a:bevelB h="635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FFFF00"/>
                </a:solidFill>
                <a:latin typeface="Franklin Gothic Heavy" pitchFamily="34" charset="0"/>
              </a:rPr>
              <a:t>Причины переноса столицы из Алма-Аты</a:t>
            </a:r>
            <a:r>
              <a:rPr lang="en-US" sz="2300" b="1" dirty="0">
                <a:solidFill>
                  <a:srgbClr val="FFFF00"/>
                </a:solidFill>
                <a:latin typeface="Franklin Gothic Heavy" pitchFamily="34" charset="0"/>
              </a:rPr>
              <a:t>:</a:t>
            </a:r>
            <a:endParaRPr lang="ru-RU" sz="2300" b="1" dirty="0">
              <a:solidFill>
                <a:srgbClr val="FFFF00"/>
              </a:solidFill>
              <a:latin typeface="Franklin Gothic Heavy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  прежняя столица находится в сейсмоопасной зоне</a:t>
            </a:r>
            <a:r>
              <a:rPr lang="en-US" sz="2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  близость Алма-Аты к границе с Китаем является стратегической угрозой существованию государства;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  Астана представляет собой географический центр и может стать важным транспортным узлом страны;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  необходимость более четкого контроля северных территорий республики и перенаправления миграционного потока с южных направлений на северные.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6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60"/>
                            </p:stCondLst>
                            <p:childTnLst>
                              <p:par>
                                <p:cTn id="2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360"/>
                            </p:stCondLst>
                            <p:childTnLst>
                              <p:par>
                                <p:cTn id="3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360"/>
                            </p:stCondLst>
                            <p:childTnLst>
                              <p:par>
                                <p:cTn id="4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36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2" y="214290"/>
            <a:ext cx="3284874" cy="923330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6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Алма-Ата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214290"/>
            <a:ext cx="2412840" cy="92333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Астана</a:t>
            </a:r>
          </a:p>
        </p:txBody>
      </p:sp>
      <p:pic>
        <p:nvPicPr>
          <p:cNvPr id="19461" name="Picture 5" descr="C:\Documents and Settings\ДОМ\Рабочий стол\Переносы столиц\Астана\Фото\Флаг_Алмат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342902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C:\Documents and Settings\ДОМ\Рабочий стол\Переносы столиц\Астана\Фото\флаг Астан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9690" y="1142984"/>
            <a:ext cx="338852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3" name="Picture 7" descr="C:\Documents and Settings\ДОМ\Рабочий стол\Переносы столиц\Астана\Фото\Герб_Алматы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071688"/>
            <a:ext cx="17145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C:\Documents and Settings\ДОМ\Рабочий стол\Переносы столиц\Астана\Фото\герб Астаны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25" y="1984375"/>
            <a:ext cx="1716088" cy="173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86125" y="2714625"/>
            <a:ext cx="221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cs typeface="Arial" charset="0"/>
              </a:rPr>
              <a:t>Площадь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857375" y="314325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C000"/>
                </a:solidFill>
                <a:latin typeface="Calibri" pitchFamily="34" charset="0"/>
              </a:rPr>
              <a:t>324,8 км</a:t>
            </a:r>
            <a:r>
              <a:rPr lang="ru-RU" sz="2000" b="1" baseline="30000">
                <a:solidFill>
                  <a:srgbClr val="FFC000"/>
                </a:solidFill>
                <a:latin typeface="Calibri" pitchFamily="34" charset="0"/>
              </a:rPr>
              <a:t>2</a:t>
            </a:r>
            <a:endParaRPr lang="ru-RU" sz="2000" b="1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29188" y="3143250"/>
            <a:ext cx="19288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C000"/>
                </a:solidFill>
                <a:latin typeface="Calibri" pitchFamily="34" charset="0"/>
              </a:rPr>
              <a:t>720,2 км</a:t>
            </a:r>
            <a:r>
              <a:rPr lang="ru-RU" sz="2000" b="1" baseline="30000">
                <a:solidFill>
                  <a:srgbClr val="FFC000"/>
                </a:solidFill>
                <a:latin typeface="Calibri" pitchFamily="34" charset="0"/>
              </a:rPr>
              <a:t>2</a:t>
            </a:r>
            <a:endParaRPr lang="ru-RU" sz="2000" b="1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00438" y="3429000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cs typeface="Arial" charset="0"/>
              </a:rPr>
              <a:t>Население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835150" y="3860800"/>
            <a:ext cx="1851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C000"/>
                </a:solidFill>
                <a:latin typeface="Calibri" pitchFamily="34" charset="0"/>
              </a:rPr>
              <a:t>1,4 млн. чел.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357813" y="3857625"/>
            <a:ext cx="2214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C000"/>
                </a:solidFill>
                <a:latin typeface="Calibri" pitchFamily="34" charset="0"/>
              </a:rPr>
              <a:t>665,8 тыс. чел.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14563" y="4143375"/>
            <a:ext cx="4500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cs typeface="Arial" charset="0"/>
              </a:rPr>
              <a:t>Географическое положение</a:t>
            </a:r>
          </a:p>
        </p:txBody>
      </p:sp>
      <p:pic>
        <p:nvPicPr>
          <p:cNvPr id="2049" name="Picture 1" descr="C:\Documents and Settings\ДОМ\Рабочий стол\Переносы столиц\Астана\Фото\карта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25" y="4643438"/>
            <a:ext cx="350043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-36513" y="4221163"/>
            <a:ext cx="2857501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 sz="1600" b="1">
                <a:solidFill>
                  <a:srgbClr val="FFFF00"/>
                </a:solidFill>
                <a:latin typeface="Calibri" pitchFamily="34" charset="0"/>
              </a:rPr>
              <a:t>Город расположен на юго-востоке Республики Казахстан у подножья гор Заилийского Алатау - самого северного хребта Тянь-Шаня. Находится на границе с Китаем.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27763" y="4508500"/>
            <a:ext cx="29289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FF00"/>
                </a:solidFill>
                <a:latin typeface="Calibri" pitchFamily="34" charset="0"/>
              </a:rPr>
              <a:t>Город расположен на севере центральной части Казахстана, на </a:t>
            </a:r>
            <a:r>
              <a:rPr lang="ru-RU" sz="1600">
                <a:solidFill>
                  <a:srgbClr val="FFFF00"/>
                </a:solidFill>
                <a:latin typeface="Calibri" pitchFamily="34" charset="0"/>
              </a:rPr>
              <a:t>правом</a:t>
            </a:r>
            <a:r>
              <a:rPr lang="ru-RU" sz="1600" b="1">
                <a:solidFill>
                  <a:srgbClr val="FFFF00"/>
                </a:solidFill>
                <a:latin typeface="Calibri" pitchFamily="34" charset="0"/>
              </a:rPr>
              <a:t> берегу реки Ишим. Столица находится в центре Евразии, поэтому является символическим выражением открытости Востоку и Западу.</a:t>
            </a: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4500563" y="5072063"/>
            <a:ext cx="720725" cy="28892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19" name="AutoShape 13"/>
          <p:cNvSpPr>
            <a:spLocks noChangeArrowheads="1"/>
          </p:cNvSpPr>
          <p:nvPr/>
        </p:nvSpPr>
        <p:spPr bwMode="auto">
          <a:xfrm>
            <a:off x="4929188" y="6000750"/>
            <a:ext cx="785812" cy="35718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00"/>
                            </p:stCondLst>
                            <p:childTnLst>
                              <p:par>
                                <p:cTn id="5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800"/>
                            </p:stCondLst>
                            <p:childTnLst>
                              <p:par>
                                <p:cTn id="7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3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3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allAtOnce"/>
      <p:bldP spid="11" grpId="0"/>
      <p:bldP spid="1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175</Words>
  <Application>Microsoft Office PowerPoint</Application>
  <PresentationFormat>Экран (4:3)</PresentationFormat>
  <Paragraphs>25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  Бонн — Берлин, Германия, 1991 год 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MASHEENA</dc:creator>
  <cp:lastModifiedBy>MASHEENA</cp:lastModifiedBy>
  <cp:revision>1</cp:revision>
  <dcterms:created xsi:type="dcterms:W3CDTF">2020-09-11T04:49:18Z</dcterms:created>
  <dcterms:modified xsi:type="dcterms:W3CDTF">2020-09-11T04:51:52Z</dcterms:modified>
</cp:coreProperties>
</file>